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701" r:id="rId2"/>
    <p:sldMasterId id="2147483661" r:id="rId3"/>
    <p:sldMasterId id="2147483674" r:id="rId4"/>
    <p:sldMasterId id="2147483713" r:id="rId5"/>
  </p:sldMasterIdLst>
  <p:notesMasterIdLst>
    <p:notesMasterId r:id="rId81"/>
  </p:notesMasterIdLst>
  <p:sldIdLst>
    <p:sldId id="256" r:id="rId6"/>
    <p:sldId id="257" r:id="rId7"/>
    <p:sldId id="258" r:id="rId8"/>
    <p:sldId id="259" r:id="rId9"/>
    <p:sldId id="266" r:id="rId10"/>
    <p:sldId id="267" r:id="rId11"/>
    <p:sldId id="268" r:id="rId12"/>
    <p:sldId id="269" r:id="rId13"/>
    <p:sldId id="270" r:id="rId14"/>
    <p:sldId id="280" r:id="rId15"/>
    <p:sldId id="365" r:id="rId16"/>
    <p:sldId id="428" r:id="rId17"/>
    <p:sldId id="431" r:id="rId18"/>
    <p:sldId id="429" r:id="rId19"/>
    <p:sldId id="462" r:id="rId20"/>
    <p:sldId id="346" r:id="rId21"/>
    <p:sldId id="348" r:id="rId22"/>
    <p:sldId id="349" r:id="rId23"/>
    <p:sldId id="350" r:id="rId24"/>
    <p:sldId id="351" r:id="rId25"/>
    <p:sldId id="352" r:id="rId26"/>
    <p:sldId id="432" r:id="rId27"/>
    <p:sldId id="457" r:id="rId28"/>
    <p:sldId id="430" r:id="rId29"/>
    <p:sldId id="355" r:id="rId30"/>
    <p:sldId id="354" r:id="rId31"/>
    <p:sldId id="363" r:id="rId32"/>
    <p:sldId id="356" r:id="rId33"/>
    <p:sldId id="357" r:id="rId34"/>
    <p:sldId id="358" r:id="rId35"/>
    <p:sldId id="359" r:id="rId36"/>
    <p:sldId id="360" r:id="rId37"/>
    <p:sldId id="361" r:id="rId38"/>
    <p:sldId id="362" r:id="rId39"/>
    <p:sldId id="456" r:id="rId40"/>
    <p:sldId id="282" r:id="rId41"/>
    <p:sldId id="433" r:id="rId42"/>
    <p:sldId id="283" r:id="rId43"/>
    <p:sldId id="295" r:id="rId44"/>
    <p:sldId id="296" r:id="rId45"/>
    <p:sldId id="436" r:id="rId46"/>
    <p:sldId id="458" r:id="rId47"/>
    <p:sldId id="437" r:id="rId48"/>
    <p:sldId id="438" r:id="rId49"/>
    <p:sldId id="439" r:id="rId50"/>
    <p:sldId id="440" r:id="rId51"/>
    <p:sldId id="441" r:id="rId52"/>
    <p:sldId id="442" r:id="rId53"/>
    <p:sldId id="443" r:id="rId54"/>
    <p:sldId id="444" r:id="rId55"/>
    <p:sldId id="459" r:id="rId56"/>
    <p:sldId id="445" r:id="rId57"/>
    <p:sldId id="446" r:id="rId58"/>
    <p:sldId id="447" r:id="rId59"/>
    <p:sldId id="448" r:id="rId60"/>
    <p:sldId id="449" r:id="rId61"/>
    <p:sldId id="450" r:id="rId62"/>
    <p:sldId id="451" r:id="rId63"/>
    <p:sldId id="452" r:id="rId64"/>
    <p:sldId id="453" r:id="rId65"/>
    <p:sldId id="454" r:id="rId66"/>
    <p:sldId id="455" r:id="rId67"/>
    <p:sldId id="463" r:id="rId68"/>
    <p:sldId id="464" r:id="rId69"/>
    <p:sldId id="466" r:id="rId70"/>
    <p:sldId id="328" r:id="rId71"/>
    <p:sldId id="460" r:id="rId72"/>
    <p:sldId id="416" r:id="rId73"/>
    <p:sldId id="423" r:id="rId74"/>
    <p:sldId id="332" r:id="rId75"/>
    <p:sldId id="335" r:id="rId76"/>
    <p:sldId id="336" r:id="rId77"/>
    <p:sldId id="461" r:id="rId78"/>
    <p:sldId id="337" r:id="rId79"/>
    <p:sldId id="340"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FDD1E1-4316-7C06-5DF3-9CCEFE2C4FF2}" v="10" dt="2022-09-13T09:00:11.395"/>
    <p1510:client id="{D9CB7FB5-0571-F7C0-A3A5-892172C1FA91}" v="1901" dt="2022-09-13T13:42:07.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microsoft.com/office/2015/10/relationships/revisionInfo" Target="revisionInfo.xml"/><Relationship Id="rId61" Type="http://schemas.openxmlformats.org/officeDocument/2006/relationships/slide" Target="slides/slide56.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rajit Kalita" userId="S::i.kalita@cyens.org.cy::1f8c447c-4a39-478a-abeb-ec3cde5c4221" providerId="AD" clId="Web-{D9CB7FB5-0571-F7C0-A3A5-892172C1FA91}"/>
    <pc:docChg chg="addSld delSld modSld">
      <pc:chgData name="Indrajit Kalita" userId="S::i.kalita@cyens.org.cy::1f8c447c-4a39-478a-abeb-ec3cde5c4221" providerId="AD" clId="Web-{D9CB7FB5-0571-F7C0-A3A5-892172C1FA91}" dt="2022-09-13T13:42:04.899" v="1682" actId="20577"/>
      <pc:docMkLst>
        <pc:docMk/>
      </pc:docMkLst>
      <pc:sldChg chg="modSp">
        <pc:chgData name="Indrajit Kalita" userId="S::i.kalita@cyens.org.cy::1f8c447c-4a39-478a-abeb-ec3cde5c4221" providerId="AD" clId="Web-{D9CB7FB5-0571-F7C0-A3A5-892172C1FA91}" dt="2022-09-13T13:40:14.365" v="1636" actId="20577"/>
        <pc:sldMkLst>
          <pc:docMk/>
          <pc:sldMk cId="0" sldId="282"/>
        </pc:sldMkLst>
        <pc:spChg chg="mod">
          <ac:chgData name="Indrajit Kalita" userId="S::i.kalita@cyens.org.cy::1f8c447c-4a39-478a-abeb-ec3cde5c4221" providerId="AD" clId="Web-{D9CB7FB5-0571-F7C0-A3A5-892172C1FA91}" dt="2022-09-13T13:40:14.365" v="1636" actId="20577"/>
          <ac:spMkLst>
            <pc:docMk/>
            <pc:sldMk cId="0" sldId="282"/>
            <ac:spMk id="11" creationId="{6E70ADC6-EE60-4664-8025-C60D23624DBC}"/>
          </ac:spMkLst>
        </pc:spChg>
      </pc:sldChg>
      <pc:sldChg chg="modSp">
        <pc:chgData name="Indrajit Kalita" userId="S::i.kalita@cyens.org.cy::1f8c447c-4a39-478a-abeb-ec3cde5c4221" providerId="AD" clId="Web-{D9CB7FB5-0571-F7C0-A3A5-892172C1FA91}" dt="2022-09-13T11:08:23.418" v="230" actId="20577"/>
        <pc:sldMkLst>
          <pc:docMk/>
          <pc:sldMk cId="0" sldId="337"/>
        </pc:sldMkLst>
        <pc:spChg chg="mod">
          <ac:chgData name="Indrajit Kalita" userId="S::i.kalita@cyens.org.cy::1f8c447c-4a39-478a-abeb-ec3cde5c4221" providerId="AD" clId="Web-{D9CB7FB5-0571-F7C0-A3A5-892172C1FA91}" dt="2022-09-13T11:08:23.418" v="230" actId="20577"/>
          <ac:spMkLst>
            <pc:docMk/>
            <pc:sldMk cId="0" sldId="337"/>
            <ac:spMk id="705" creationId="{00000000-0000-0000-0000-000000000000}"/>
          </ac:spMkLst>
        </pc:spChg>
      </pc:sldChg>
      <pc:sldChg chg="modSp">
        <pc:chgData name="Indrajit Kalita" userId="S::i.kalita@cyens.org.cy::1f8c447c-4a39-478a-abeb-ec3cde5c4221" providerId="AD" clId="Web-{D9CB7FB5-0571-F7C0-A3A5-892172C1FA91}" dt="2022-09-13T11:06:40.540" v="207" actId="20577"/>
        <pc:sldMkLst>
          <pc:docMk/>
          <pc:sldMk cId="137663578" sldId="348"/>
        </pc:sldMkLst>
        <pc:spChg chg="mod">
          <ac:chgData name="Indrajit Kalita" userId="S::i.kalita@cyens.org.cy::1f8c447c-4a39-478a-abeb-ec3cde5c4221" providerId="AD" clId="Web-{D9CB7FB5-0571-F7C0-A3A5-892172C1FA91}" dt="2022-09-13T11:06:40.540" v="207" actId="20577"/>
          <ac:spMkLst>
            <pc:docMk/>
            <pc:sldMk cId="137663578" sldId="348"/>
            <ac:spMk id="15" creationId="{E4BA8F77-407A-4A83-A04A-E05E03FA2680}"/>
          </ac:spMkLst>
        </pc:spChg>
      </pc:sldChg>
      <pc:sldChg chg="modSp">
        <pc:chgData name="Indrajit Kalita" userId="S::i.kalita@cyens.org.cy::1f8c447c-4a39-478a-abeb-ec3cde5c4221" providerId="AD" clId="Web-{D9CB7FB5-0571-F7C0-A3A5-892172C1FA91}" dt="2022-09-13T11:06:45.462" v="208" actId="20577"/>
        <pc:sldMkLst>
          <pc:docMk/>
          <pc:sldMk cId="400578817" sldId="349"/>
        </pc:sldMkLst>
        <pc:spChg chg="mod">
          <ac:chgData name="Indrajit Kalita" userId="S::i.kalita@cyens.org.cy::1f8c447c-4a39-478a-abeb-ec3cde5c4221" providerId="AD" clId="Web-{D9CB7FB5-0571-F7C0-A3A5-892172C1FA91}" dt="2022-09-13T11:06:45.462" v="208" actId="20577"/>
          <ac:spMkLst>
            <pc:docMk/>
            <pc:sldMk cId="400578817" sldId="349"/>
            <ac:spMk id="11" creationId="{31B321C9-8D70-41D1-B5D6-2F4804CF21F7}"/>
          </ac:spMkLst>
        </pc:spChg>
      </pc:sldChg>
      <pc:sldChg chg="modSp">
        <pc:chgData name="Indrajit Kalita" userId="S::i.kalita@cyens.org.cy::1f8c447c-4a39-478a-abeb-ec3cde5c4221" providerId="AD" clId="Web-{D9CB7FB5-0571-F7C0-A3A5-892172C1FA91}" dt="2022-09-13T11:06:48.947" v="209" actId="20577"/>
        <pc:sldMkLst>
          <pc:docMk/>
          <pc:sldMk cId="551119094" sldId="350"/>
        </pc:sldMkLst>
        <pc:spChg chg="mod">
          <ac:chgData name="Indrajit Kalita" userId="S::i.kalita@cyens.org.cy::1f8c447c-4a39-478a-abeb-ec3cde5c4221" providerId="AD" clId="Web-{D9CB7FB5-0571-F7C0-A3A5-892172C1FA91}" dt="2022-09-13T11:06:48.947" v="209" actId="20577"/>
          <ac:spMkLst>
            <pc:docMk/>
            <pc:sldMk cId="551119094" sldId="350"/>
            <ac:spMk id="11" creationId="{31B321C9-8D70-41D1-B5D6-2F4804CF21F7}"/>
          </ac:spMkLst>
        </pc:spChg>
      </pc:sldChg>
      <pc:sldChg chg="modSp">
        <pc:chgData name="Indrajit Kalita" userId="S::i.kalita@cyens.org.cy::1f8c447c-4a39-478a-abeb-ec3cde5c4221" providerId="AD" clId="Web-{D9CB7FB5-0571-F7C0-A3A5-892172C1FA91}" dt="2022-09-13T11:06:54.197" v="210" actId="20577"/>
        <pc:sldMkLst>
          <pc:docMk/>
          <pc:sldMk cId="3736325429" sldId="351"/>
        </pc:sldMkLst>
        <pc:spChg chg="mod">
          <ac:chgData name="Indrajit Kalita" userId="S::i.kalita@cyens.org.cy::1f8c447c-4a39-478a-abeb-ec3cde5c4221" providerId="AD" clId="Web-{D9CB7FB5-0571-F7C0-A3A5-892172C1FA91}" dt="2022-09-13T11:06:54.197" v="210" actId="20577"/>
          <ac:spMkLst>
            <pc:docMk/>
            <pc:sldMk cId="3736325429" sldId="351"/>
            <ac:spMk id="19" creationId="{724B57A9-F3C3-48A3-9A21-FB787ADA9026}"/>
          </ac:spMkLst>
        </pc:spChg>
      </pc:sldChg>
      <pc:sldChg chg="modSp">
        <pc:chgData name="Indrajit Kalita" userId="S::i.kalita@cyens.org.cy::1f8c447c-4a39-478a-abeb-ec3cde5c4221" providerId="AD" clId="Web-{D9CB7FB5-0571-F7C0-A3A5-892172C1FA91}" dt="2022-09-13T11:06:57.853" v="211" actId="20577"/>
        <pc:sldMkLst>
          <pc:docMk/>
          <pc:sldMk cId="48593090" sldId="352"/>
        </pc:sldMkLst>
        <pc:spChg chg="mod">
          <ac:chgData name="Indrajit Kalita" userId="S::i.kalita@cyens.org.cy::1f8c447c-4a39-478a-abeb-ec3cde5c4221" providerId="AD" clId="Web-{D9CB7FB5-0571-F7C0-A3A5-892172C1FA91}" dt="2022-09-13T11:06:57.853" v="211" actId="20577"/>
          <ac:spMkLst>
            <pc:docMk/>
            <pc:sldMk cId="48593090" sldId="352"/>
            <ac:spMk id="19" creationId="{724B57A9-F3C3-48A3-9A21-FB787ADA9026}"/>
          </ac:spMkLst>
        </pc:spChg>
      </pc:sldChg>
      <pc:sldChg chg="modSp">
        <pc:chgData name="Indrajit Kalita" userId="S::i.kalita@cyens.org.cy::1f8c447c-4a39-478a-abeb-ec3cde5c4221" providerId="AD" clId="Web-{D9CB7FB5-0571-F7C0-A3A5-892172C1FA91}" dt="2022-09-13T11:47:20.824" v="1606" actId="20577"/>
        <pc:sldMkLst>
          <pc:docMk/>
          <pc:sldMk cId="3239486944" sldId="416"/>
        </pc:sldMkLst>
        <pc:spChg chg="mod">
          <ac:chgData name="Indrajit Kalita" userId="S::i.kalita@cyens.org.cy::1f8c447c-4a39-478a-abeb-ec3cde5c4221" providerId="AD" clId="Web-{D9CB7FB5-0571-F7C0-A3A5-892172C1FA91}" dt="2022-09-13T11:15:15.101" v="280" actId="20577"/>
          <ac:spMkLst>
            <pc:docMk/>
            <pc:sldMk cId="3239486944" sldId="416"/>
            <ac:spMk id="2" creationId="{00000000-0000-0000-0000-000000000000}"/>
          </ac:spMkLst>
        </pc:spChg>
        <pc:spChg chg="mod">
          <ac:chgData name="Indrajit Kalita" userId="S::i.kalita@cyens.org.cy::1f8c447c-4a39-478a-abeb-ec3cde5c4221" providerId="AD" clId="Web-{D9CB7FB5-0571-F7C0-A3A5-892172C1FA91}" dt="2022-09-13T11:47:20.824" v="1606" actId="20577"/>
          <ac:spMkLst>
            <pc:docMk/>
            <pc:sldMk cId="3239486944" sldId="416"/>
            <ac:spMk id="4" creationId="{00000000-0000-0000-0000-000000000000}"/>
          </ac:spMkLst>
        </pc:spChg>
      </pc:sldChg>
      <pc:sldChg chg="modSp">
        <pc:chgData name="Indrajit Kalita" userId="S::i.kalita@cyens.org.cy::1f8c447c-4a39-478a-abeb-ec3cde5c4221" providerId="AD" clId="Web-{D9CB7FB5-0571-F7C0-A3A5-892172C1FA91}" dt="2022-09-13T13:42:04.899" v="1682" actId="20577"/>
        <pc:sldMkLst>
          <pc:docMk/>
          <pc:sldMk cId="2141151113" sldId="423"/>
        </pc:sldMkLst>
        <pc:spChg chg="mod">
          <ac:chgData name="Indrajit Kalita" userId="S::i.kalita@cyens.org.cy::1f8c447c-4a39-478a-abeb-ec3cde5c4221" providerId="AD" clId="Web-{D9CB7FB5-0571-F7C0-A3A5-892172C1FA91}" dt="2022-09-13T13:42:04.899" v="1682" actId="20577"/>
          <ac:spMkLst>
            <pc:docMk/>
            <pc:sldMk cId="2141151113" sldId="423"/>
            <ac:spMk id="2" creationId="{00000000-0000-0000-0000-000000000000}"/>
          </ac:spMkLst>
        </pc:spChg>
      </pc:sldChg>
      <pc:sldChg chg="modSp">
        <pc:chgData name="Indrajit Kalita" userId="S::i.kalita@cyens.org.cy::1f8c447c-4a39-478a-abeb-ec3cde5c4221" providerId="AD" clId="Web-{D9CB7FB5-0571-F7C0-A3A5-892172C1FA91}" dt="2022-09-13T11:07:06.744" v="214" actId="20577"/>
        <pc:sldMkLst>
          <pc:docMk/>
          <pc:sldMk cId="4043602382" sldId="432"/>
        </pc:sldMkLst>
        <pc:spChg chg="mod">
          <ac:chgData name="Indrajit Kalita" userId="S::i.kalita@cyens.org.cy::1f8c447c-4a39-478a-abeb-ec3cde5c4221" providerId="AD" clId="Web-{D9CB7FB5-0571-F7C0-A3A5-892172C1FA91}" dt="2022-09-13T11:07:06.744" v="214" actId="20577"/>
          <ac:spMkLst>
            <pc:docMk/>
            <pc:sldMk cId="4043602382" sldId="432"/>
            <ac:spMk id="14" creationId="{505F8456-2E38-4844-8F05-CC5903EF5620}"/>
          </ac:spMkLst>
        </pc:spChg>
        <pc:spChg chg="mod">
          <ac:chgData name="Indrajit Kalita" userId="S::i.kalita@cyens.org.cy::1f8c447c-4a39-478a-abeb-ec3cde5c4221" providerId="AD" clId="Web-{D9CB7FB5-0571-F7C0-A3A5-892172C1FA91}" dt="2022-09-13T11:07:02.260" v="213" actId="20577"/>
          <ac:spMkLst>
            <pc:docMk/>
            <pc:sldMk cId="4043602382" sldId="432"/>
            <ac:spMk id="15" creationId="{64CC6A55-EB54-42E6-A04A-6A7021244B9F}"/>
          </ac:spMkLst>
        </pc:spChg>
      </pc:sldChg>
      <pc:sldChg chg="addSp delSp modSp addAnim modAnim">
        <pc:chgData name="Indrajit Kalita" userId="S::i.kalita@cyens.org.cy::1f8c447c-4a39-478a-abeb-ec3cde5c4221" providerId="AD" clId="Web-{D9CB7FB5-0571-F7C0-A3A5-892172C1FA91}" dt="2022-09-13T13:34:48.278" v="1625"/>
        <pc:sldMkLst>
          <pc:docMk/>
          <pc:sldMk cId="2864089804" sldId="433"/>
        </pc:sldMkLst>
        <pc:spChg chg="add del mod">
          <ac:chgData name="Indrajit Kalita" userId="S::i.kalita@cyens.org.cy::1f8c447c-4a39-478a-abeb-ec3cde5c4221" providerId="AD" clId="Web-{D9CB7FB5-0571-F7C0-A3A5-892172C1FA91}" dt="2022-09-13T13:31:54.461" v="1612"/>
          <ac:spMkLst>
            <pc:docMk/>
            <pc:sldMk cId="2864089804" sldId="433"/>
            <ac:spMk id="2" creationId="{D7ADE07B-0F55-8CDF-A8DA-102E83B6053F}"/>
          </ac:spMkLst>
        </pc:spChg>
        <pc:spChg chg="add mod">
          <ac:chgData name="Indrajit Kalita" userId="S::i.kalita@cyens.org.cy::1f8c447c-4a39-478a-abeb-ec3cde5c4221" providerId="AD" clId="Web-{D9CB7FB5-0571-F7C0-A3A5-892172C1FA91}" dt="2022-09-13T13:34:20.215" v="1623"/>
          <ac:spMkLst>
            <pc:docMk/>
            <pc:sldMk cId="2864089804" sldId="433"/>
            <ac:spMk id="3" creationId="{688A2EB0-E54C-1AAE-388A-33B0F1F1239C}"/>
          </ac:spMkLst>
        </pc:spChg>
      </pc:sldChg>
      <pc:sldChg chg="modSp">
        <pc:chgData name="Indrajit Kalita" userId="S::i.kalita@cyens.org.cy::1f8c447c-4a39-478a-abeb-ec3cde5c4221" providerId="AD" clId="Web-{D9CB7FB5-0571-F7C0-A3A5-892172C1FA91}" dt="2022-09-13T13:40:46.569" v="1644" actId="20577"/>
        <pc:sldMkLst>
          <pc:docMk/>
          <pc:sldMk cId="0" sldId="445"/>
        </pc:sldMkLst>
        <pc:spChg chg="mod">
          <ac:chgData name="Indrajit Kalita" userId="S::i.kalita@cyens.org.cy::1f8c447c-4a39-478a-abeb-ec3cde5c4221" providerId="AD" clId="Web-{D9CB7FB5-0571-F7C0-A3A5-892172C1FA91}" dt="2022-09-13T13:40:46.569" v="1644" actId="20577"/>
          <ac:spMkLst>
            <pc:docMk/>
            <pc:sldMk cId="0" sldId="445"/>
            <ac:spMk id="559" creationId="{00000000-0000-0000-0000-000000000000}"/>
          </ac:spMkLst>
        </pc:spChg>
      </pc:sldChg>
      <pc:sldChg chg="addSp delSp modSp add replId delAnim">
        <pc:chgData name="Indrajit Kalita" userId="S::i.kalita@cyens.org.cy::1f8c447c-4a39-478a-abeb-ec3cde5c4221" providerId="AD" clId="Web-{D9CB7FB5-0571-F7C0-A3A5-892172C1FA91}" dt="2022-09-13T11:10:46.469" v="261"/>
        <pc:sldMkLst>
          <pc:docMk/>
          <pc:sldMk cId="1614261211" sldId="462"/>
        </pc:sldMkLst>
        <pc:spChg chg="add mod">
          <ac:chgData name="Indrajit Kalita" userId="S::i.kalita@cyens.org.cy::1f8c447c-4a39-478a-abeb-ec3cde5c4221" providerId="AD" clId="Web-{D9CB7FB5-0571-F7C0-A3A5-892172C1FA91}" dt="2022-09-13T11:02:18.393" v="132" actId="20577"/>
          <ac:spMkLst>
            <pc:docMk/>
            <pc:sldMk cId="1614261211" sldId="462"/>
            <ac:spMk id="3" creationId="{99111DA3-9992-F032-EAA6-9FAD109EC1FA}"/>
          </ac:spMkLst>
        </pc:spChg>
        <pc:spChg chg="add mod">
          <ac:chgData name="Indrajit Kalita" userId="S::i.kalita@cyens.org.cy::1f8c447c-4a39-478a-abeb-ec3cde5c4221" providerId="AD" clId="Web-{D9CB7FB5-0571-F7C0-A3A5-892172C1FA91}" dt="2022-09-13T11:06:30.946" v="206" actId="20577"/>
          <ac:spMkLst>
            <pc:docMk/>
            <pc:sldMk cId="1614261211" sldId="462"/>
            <ac:spMk id="6" creationId="{EF077033-55FE-04E8-14C8-E0573179FB61}"/>
          </ac:spMkLst>
        </pc:spChg>
        <pc:spChg chg="del">
          <ac:chgData name="Indrajit Kalita" userId="S::i.kalita@cyens.org.cy::1f8c447c-4a39-478a-abeb-ec3cde5c4221" providerId="AD" clId="Web-{D9CB7FB5-0571-F7C0-A3A5-892172C1FA91}" dt="2022-09-13T10:58:57.028" v="1"/>
          <ac:spMkLst>
            <pc:docMk/>
            <pc:sldMk cId="1614261211" sldId="462"/>
            <ac:spMk id="44" creationId="{DE75C25D-4F31-401F-913A-B78A93FDED62}"/>
          </ac:spMkLst>
        </pc:spChg>
        <pc:spChg chg="del mod">
          <ac:chgData name="Indrajit Kalita" userId="S::i.kalita@cyens.org.cy::1f8c447c-4a39-478a-abeb-ec3cde5c4221" providerId="AD" clId="Web-{D9CB7FB5-0571-F7C0-A3A5-892172C1FA91}" dt="2022-09-13T11:01:50.251" v="129"/>
          <ac:spMkLst>
            <pc:docMk/>
            <pc:sldMk cId="1614261211" sldId="462"/>
            <ac:spMk id="47" creationId="{0B5CAB2C-5553-4D86-BF2C-54410D692A35}"/>
          </ac:spMkLst>
        </pc:spChg>
        <pc:spChg chg="del">
          <ac:chgData name="Indrajit Kalita" userId="S::i.kalita@cyens.org.cy::1f8c447c-4a39-478a-abeb-ec3cde5c4221" providerId="AD" clId="Web-{D9CB7FB5-0571-F7C0-A3A5-892172C1FA91}" dt="2022-09-13T11:01:43.501" v="127"/>
          <ac:spMkLst>
            <pc:docMk/>
            <pc:sldMk cId="1614261211" sldId="462"/>
            <ac:spMk id="48" creationId="{4EFF64F7-4D72-401F-B9F1-6202EDC044A4}"/>
          </ac:spMkLst>
        </pc:spChg>
        <pc:graphicFrameChg chg="add mod modGraphic">
          <ac:chgData name="Indrajit Kalita" userId="S::i.kalita@cyens.org.cy::1f8c447c-4a39-478a-abeb-ec3cde5c4221" providerId="AD" clId="Web-{D9CB7FB5-0571-F7C0-A3A5-892172C1FA91}" dt="2022-09-13T11:10:46.469" v="261"/>
          <ac:graphicFrameMkLst>
            <pc:docMk/>
            <pc:sldMk cId="1614261211" sldId="462"/>
            <ac:graphicFrameMk id="5" creationId="{E0C7DB36-BDA6-FDC1-716B-477C4907BEEC}"/>
          </ac:graphicFrameMkLst>
        </pc:graphicFrameChg>
        <pc:picChg chg="del">
          <ac:chgData name="Indrajit Kalita" userId="S::i.kalita@cyens.org.cy::1f8c447c-4a39-478a-abeb-ec3cde5c4221" providerId="AD" clId="Web-{D9CB7FB5-0571-F7C0-A3A5-892172C1FA91}" dt="2022-09-13T11:01:40.689" v="126"/>
          <ac:picMkLst>
            <pc:docMk/>
            <pc:sldMk cId="1614261211" sldId="462"/>
            <ac:picMk id="45" creationId="{8B6C52DF-3F47-4DD0-8F47-3944310BC20B}"/>
          </ac:picMkLst>
        </pc:picChg>
        <pc:picChg chg="del">
          <ac:chgData name="Indrajit Kalita" userId="S::i.kalita@cyens.org.cy::1f8c447c-4a39-478a-abeb-ec3cde5c4221" providerId="AD" clId="Web-{D9CB7FB5-0571-F7C0-A3A5-892172C1FA91}" dt="2022-09-13T11:00:40.531" v="28"/>
          <ac:picMkLst>
            <pc:docMk/>
            <pc:sldMk cId="1614261211" sldId="462"/>
            <ac:picMk id="46" creationId="{995AC202-9AA7-48E0-B525-2449F04F4C93}"/>
          </ac:picMkLst>
        </pc:picChg>
      </pc:sldChg>
      <pc:sldChg chg="addSp modSp add replId">
        <pc:chgData name="Indrajit Kalita" userId="S::i.kalita@cyens.org.cy::1f8c447c-4a39-478a-abeb-ec3cde5c4221" providerId="AD" clId="Web-{D9CB7FB5-0571-F7C0-A3A5-892172C1FA91}" dt="2022-09-13T11:44:53.836" v="1574" actId="20577"/>
        <pc:sldMkLst>
          <pc:docMk/>
          <pc:sldMk cId="1162587649" sldId="463"/>
        </pc:sldMkLst>
        <pc:spChg chg="mod">
          <ac:chgData name="Indrajit Kalita" userId="S::i.kalita@cyens.org.cy::1f8c447c-4a39-478a-abeb-ec3cde5c4221" providerId="AD" clId="Web-{D9CB7FB5-0571-F7C0-A3A5-892172C1FA91}" dt="2022-09-13T11:44:53.836" v="1574" actId="20577"/>
          <ac:spMkLst>
            <pc:docMk/>
            <pc:sldMk cId="1162587649" sldId="463"/>
            <ac:spMk id="654" creationId="{00000000-0000-0000-0000-000000000000}"/>
          </ac:spMkLst>
        </pc:spChg>
        <pc:graphicFrameChg chg="add mod modGraphic">
          <ac:chgData name="Indrajit Kalita" userId="S::i.kalita@cyens.org.cy::1f8c447c-4a39-478a-abeb-ec3cde5c4221" providerId="AD" clId="Web-{D9CB7FB5-0571-F7C0-A3A5-892172C1FA91}" dt="2022-09-13T11:23:28.645" v="1056"/>
          <ac:graphicFrameMkLst>
            <pc:docMk/>
            <pc:sldMk cId="1162587649" sldId="463"/>
            <ac:graphicFrameMk id="3" creationId="{1A0FF4F4-F144-FB54-7DA2-FF2E2F02921E}"/>
          </ac:graphicFrameMkLst>
        </pc:graphicFrameChg>
      </pc:sldChg>
      <pc:sldChg chg="addSp delSp modSp add replId">
        <pc:chgData name="Indrajit Kalita" userId="S::i.kalita@cyens.org.cy::1f8c447c-4a39-478a-abeb-ec3cde5c4221" providerId="AD" clId="Web-{D9CB7FB5-0571-F7C0-A3A5-892172C1FA91}" dt="2022-09-13T11:46:25.432" v="1603"/>
        <pc:sldMkLst>
          <pc:docMk/>
          <pc:sldMk cId="2322567674" sldId="464"/>
        </pc:sldMkLst>
        <pc:spChg chg="mod">
          <ac:chgData name="Indrajit Kalita" userId="S::i.kalita@cyens.org.cy::1f8c447c-4a39-478a-abeb-ec3cde5c4221" providerId="AD" clId="Web-{D9CB7FB5-0571-F7C0-A3A5-892172C1FA91}" dt="2022-09-13T11:45:07.383" v="1578" actId="20577"/>
          <ac:spMkLst>
            <pc:docMk/>
            <pc:sldMk cId="2322567674" sldId="464"/>
            <ac:spMk id="654" creationId="{00000000-0000-0000-0000-000000000000}"/>
          </ac:spMkLst>
        </pc:spChg>
        <pc:graphicFrameChg chg="del">
          <ac:chgData name="Indrajit Kalita" userId="S::i.kalita@cyens.org.cy::1f8c447c-4a39-478a-abeb-ec3cde5c4221" providerId="AD" clId="Web-{D9CB7FB5-0571-F7C0-A3A5-892172C1FA91}" dt="2022-09-13T11:24:12.037" v="1059"/>
          <ac:graphicFrameMkLst>
            <pc:docMk/>
            <pc:sldMk cId="2322567674" sldId="464"/>
            <ac:graphicFrameMk id="3" creationId="{1A0FF4F4-F144-FB54-7DA2-FF2E2F02921E}"/>
          </ac:graphicFrameMkLst>
        </pc:graphicFrameChg>
        <pc:graphicFrameChg chg="add mod modGraphic">
          <ac:chgData name="Indrajit Kalita" userId="S::i.kalita@cyens.org.cy::1f8c447c-4a39-478a-abeb-ec3cde5c4221" providerId="AD" clId="Web-{D9CB7FB5-0571-F7C0-A3A5-892172C1FA91}" dt="2022-09-13T11:46:25.432" v="1603"/>
          <ac:graphicFrameMkLst>
            <pc:docMk/>
            <pc:sldMk cId="2322567674" sldId="464"/>
            <ac:graphicFrameMk id="4" creationId="{1C605A08-3BC0-FDBE-CF6A-5B96192B2C19}"/>
          </ac:graphicFrameMkLst>
        </pc:graphicFrameChg>
      </pc:sldChg>
      <pc:sldChg chg="add del replId">
        <pc:chgData name="Indrajit Kalita" userId="S::i.kalita@cyens.org.cy::1f8c447c-4a39-478a-abeb-ec3cde5c4221" providerId="AD" clId="Web-{D9CB7FB5-0571-F7C0-A3A5-892172C1FA91}" dt="2022-09-13T11:31:54.783" v="1433"/>
        <pc:sldMkLst>
          <pc:docMk/>
          <pc:sldMk cId="3495898567" sldId="465"/>
        </pc:sldMkLst>
      </pc:sldChg>
      <pc:sldChg chg="modSp add replId">
        <pc:chgData name="Indrajit Kalita" userId="S::i.kalita@cyens.org.cy::1f8c447c-4a39-478a-abeb-ec3cde5c4221" providerId="AD" clId="Web-{D9CB7FB5-0571-F7C0-A3A5-892172C1FA91}" dt="2022-09-13T11:46:38.042" v="1605"/>
        <pc:sldMkLst>
          <pc:docMk/>
          <pc:sldMk cId="385036639" sldId="466"/>
        </pc:sldMkLst>
        <pc:spChg chg="mod">
          <ac:chgData name="Indrajit Kalita" userId="S::i.kalita@cyens.org.cy::1f8c447c-4a39-478a-abeb-ec3cde5c4221" providerId="AD" clId="Web-{D9CB7FB5-0571-F7C0-A3A5-892172C1FA91}" dt="2022-09-13T11:45:33.384" v="1589" actId="20577"/>
          <ac:spMkLst>
            <pc:docMk/>
            <pc:sldMk cId="385036639" sldId="466"/>
            <ac:spMk id="654" creationId="{00000000-0000-0000-0000-000000000000}"/>
          </ac:spMkLst>
        </pc:spChg>
        <pc:graphicFrameChg chg="mod modGraphic">
          <ac:chgData name="Indrajit Kalita" userId="S::i.kalita@cyens.org.cy::1f8c447c-4a39-478a-abeb-ec3cde5c4221" providerId="AD" clId="Web-{D9CB7FB5-0571-F7C0-A3A5-892172C1FA91}" dt="2022-09-13T11:46:38.042" v="1605"/>
          <ac:graphicFrameMkLst>
            <pc:docMk/>
            <pc:sldMk cId="385036639" sldId="466"/>
            <ac:graphicFrameMk id="4" creationId="{1C605A08-3BC0-FDBE-CF6A-5B96192B2C19}"/>
          </ac:graphicFrameMkLst>
        </pc:graphicFrameChg>
      </pc:sldChg>
      <pc:sldChg chg="add del replId">
        <pc:chgData name="Indrajit Kalita" userId="S::i.kalita@cyens.org.cy::1f8c447c-4a39-478a-abeb-ec3cde5c4221" providerId="AD" clId="Web-{D9CB7FB5-0571-F7C0-A3A5-892172C1FA91}" dt="2022-09-13T11:24:16.334" v="1061"/>
        <pc:sldMkLst>
          <pc:docMk/>
          <pc:sldMk cId="1771236433" sldId="466"/>
        </pc:sldMkLst>
      </pc:sldChg>
    </pc:docChg>
  </pc:docChgLst>
  <pc:docChgLst>
    <pc:chgData name="Indrajit Kalita" userId="S::i.kalita@cyens.org.cy::1f8c447c-4a39-478a-abeb-ec3cde5c4221" providerId="AD" clId="Web-{6CFDD1E1-4316-7C06-5DF3-9CCEFE2C4FF2}"/>
    <pc:docChg chg="modSld">
      <pc:chgData name="Indrajit Kalita" userId="S::i.kalita@cyens.org.cy::1f8c447c-4a39-478a-abeb-ec3cde5c4221" providerId="AD" clId="Web-{6CFDD1E1-4316-7C06-5DF3-9CCEFE2C4FF2}" dt="2022-09-13T09:00:11.395" v="9" actId="20577"/>
      <pc:docMkLst>
        <pc:docMk/>
      </pc:docMkLst>
      <pc:sldChg chg="modSp">
        <pc:chgData name="Indrajit Kalita" userId="S::i.kalita@cyens.org.cy::1f8c447c-4a39-478a-abeb-ec3cde5c4221" providerId="AD" clId="Web-{6CFDD1E1-4316-7C06-5DF3-9CCEFE2C4FF2}" dt="2022-09-13T09:00:11.395" v="9" actId="20577"/>
        <pc:sldMkLst>
          <pc:docMk/>
          <pc:sldMk cId="0" sldId="256"/>
        </pc:sldMkLst>
        <pc:spChg chg="mod">
          <ac:chgData name="Indrajit Kalita" userId="S::i.kalita@cyens.org.cy::1f8c447c-4a39-478a-abeb-ec3cde5c4221" providerId="AD" clId="Web-{6CFDD1E1-4316-7C06-5DF3-9CCEFE2C4FF2}" dt="2022-09-13T09:00:11.395" v="9" actId="20577"/>
          <ac:spMkLst>
            <pc:docMk/>
            <pc:sldMk cId="0" sldId="256"/>
            <ac:spMk id="17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en-US" sz="1800" b="0" strike="noStrike" spc="-1">
                <a:solidFill>
                  <a:srgbClr val="000000"/>
                </a:solidFill>
                <a:latin typeface="Calibri"/>
              </a:rPr>
              <a:t>Click to move the slide</a:t>
            </a:r>
          </a:p>
        </p:txBody>
      </p:sp>
      <p:sp>
        <p:nvSpPr>
          <p:cNvPr id="168" name="PlaceHolder 2"/>
          <p:cNvSpPr>
            <a:spLocks noGrp="1"/>
          </p:cNvSpPr>
          <p:nvPr>
            <p:ph type="body"/>
          </p:nvPr>
        </p:nvSpPr>
        <p:spPr>
          <a:xfrm>
            <a:off x="756000" y="5078520"/>
            <a:ext cx="6047640" cy="4811040"/>
          </a:xfrm>
          <a:prstGeom prst="rect">
            <a:avLst/>
          </a:prstGeom>
        </p:spPr>
        <p:txBody>
          <a:bodyPr lIns="0" tIns="0" rIns="0" bIns="0"/>
          <a:lstStyle/>
          <a:p>
            <a:r>
              <a:rPr lang="en-IN" sz="2000" b="0" strike="noStrike" spc="-1">
                <a:latin typeface="Arial"/>
              </a:rPr>
              <a:t>Click to edit the notes format</a:t>
            </a:r>
          </a:p>
        </p:txBody>
      </p:sp>
      <p:sp>
        <p:nvSpPr>
          <p:cNvPr id="169" name="PlaceHolder 3"/>
          <p:cNvSpPr>
            <a:spLocks noGrp="1"/>
          </p:cNvSpPr>
          <p:nvPr>
            <p:ph type="hdr"/>
          </p:nvPr>
        </p:nvSpPr>
        <p:spPr>
          <a:xfrm>
            <a:off x="0" y="0"/>
            <a:ext cx="3280680" cy="534240"/>
          </a:xfrm>
          <a:prstGeom prst="rect">
            <a:avLst/>
          </a:prstGeom>
        </p:spPr>
        <p:txBody>
          <a:bodyPr lIns="0" tIns="0" rIns="0" bIns="0"/>
          <a:lstStyle/>
          <a:p>
            <a:r>
              <a:rPr lang="en-IN" sz="1400" b="0" strike="noStrike" spc="-1">
                <a:latin typeface="Times New Roman"/>
              </a:rPr>
              <a:t>&lt;header&gt;</a:t>
            </a:r>
          </a:p>
        </p:txBody>
      </p:sp>
      <p:sp>
        <p:nvSpPr>
          <p:cNvPr id="170" name="PlaceHolder 4"/>
          <p:cNvSpPr>
            <a:spLocks noGrp="1"/>
          </p:cNvSpPr>
          <p:nvPr>
            <p:ph type="dt"/>
          </p:nvPr>
        </p:nvSpPr>
        <p:spPr>
          <a:xfrm>
            <a:off x="4278960" y="0"/>
            <a:ext cx="3280680" cy="534240"/>
          </a:xfrm>
          <a:prstGeom prst="rect">
            <a:avLst/>
          </a:prstGeom>
        </p:spPr>
        <p:txBody>
          <a:bodyPr lIns="0" tIns="0" rIns="0" bIns="0"/>
          <a:lstStyle/>
          <a:p>
            <a:pPr algn="r"/>
            <a:r>
              <a:rPr lang="en-IN" sz="1400" b="0" strike="noStrike" spc="-1">
                <a:latin typeface="Times New Roman"/>
              </a:rPr>
              <a:t>&lt;date/time&gt;</a:t>
            </a:r>
          </a:p>
        </p:txBody>
      </p:sp>
      <p:sp>
        <p:nvSpPr>
          <p:cNvPr id="171" name="PlaceHolder 5"/>
          <p:cNvSpPr>
            <a:spLocks noGrp="1"/>
          </p:cNvSpPr>
          <p:nvPr>
            <p:ph type="ftr"/>
          </p:nvPr>
        </p:nvSpPr>
        <p:spPr>
          <a:xfrm>
            <a:off x="0" y="10157400"/>
            <a:ext cx="3280680" cy="534240"/>
          </a:xfrm>
          <a:prstGeom prst="rect">
            <a:avLst/>
          </a:prstGeom>
        </p:spPr>
        <p:txBody>
          <a:bodyPr lIns="0" tIns="0" rIns="0" bIns="0" anchor="b"/>
          <a:lstStyle/>
          <a:p>
            <a:r>
              <a:rPr lang="en-IN" sz="1400" b="0" strike="noStrike" spc="-1">
                <a:latin typeface="Times New Roman"/>
              </a:rPr>
              <a:t>&lt;footer&gt;</a:t>
            </a:r>
          </a:p>
        </p:txBody>
      </p:sp>
      <p:sp>
        <p:nvSpPr>
          <p:cNvPr id="172" name="PlaceHolder 6"/>
          <p:cNvSpPr>
            <a:spLocks noGrp="1"/>
          </p:cNvSpPr>
          <p:nvPr>
            <p:ph type="sldNum"/>
          </p:nvPr>
        </p:nvSpPr>
        <p:spPr>
          <a:xfrm>
            <a:off x="4278960" y="10157400"/>
            <a:ext cx="3280680" cy="534240"/>
          </a:xfrm>
          <a:prstGeom prst="rect">
            <a:avLst/>
          </a:prstGeom>
        </p:spPr>
        <p:txBody>
          <a:bodyPr lIns="0" tIns="0" rIns="0" bIns="0" anchor="b"/>
          <a:lstStyle/>
          <a:p>
            <a:pPr algn="r"/>
            <a:fld id="{69264D1C-1108-4A24-A795-440F99248C3B}" type="slidenum">
              <a:rPr lang="en-IN" sz="1400" b="0" strike="noStrike" spc="-1">
                <a:latin typeface="Times New Roman"/>
              </a:rPr>
              <a:t>‹#›</a:t>
            </a:fld>
            <a:endParaRPr lang="en-IN"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1143000" y="685800"/>
            <a:ext cx="4572000" cy="3429000"/>
          </a:xfrm>
          <a:prstGeom prst="rect">
            <a:avLst/>
          </a:prstGeom>
        </p:spPr>
      </p:sp>
      <p:sp>
        <p:nvSpPr>
          <p:cNvPr id="724"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IN" sz="2000" b="0" strike="noStrike" spc="-1">
                <a:latin typeface="Arial"/>
              </a:rPr>
              <a:t>vghfhghghg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PlaceHolder 1"/>
          <p:cNvSpPr>
            <a:spLocks noGrp="1" noRot="1" noChangeAspect="1"/>
          </p:cNvSpPr>
          <p:nvPr>
            <p:ph type="sldImg"/>
          </p:nvPr>
        </p:nvSpPr>
        <p:spPr>
          <a:xfrm>
            <a:off x="1143000" y="685800"/>
            <a:ext cx="4572000" cy="3429000"/>
          </a:xfrm>
          <a:prstGeom prst="rect">
            <a:avLst/>
          </a:prstGeom>
        </p:spPr>
      </p:sp>
      <p:sp>
        <p:nvSpPr>
          <p:cNvPr id="726" name="PlaceHolder 2"/>
          <p:cNvSpPr>
            <a:spLocks noGrp="1"/>
          </p:cNvSpPr>
          <p:nvPr>
            <p:ph type="body"/>
          </p:nvPr>
        </p:nvSpPr>
        <p:spPr>
          <a:xfrm>
            <a:off x="685800" y="4343400"/>
            <a:ext cx="5486040" cy="4114440"/>
          </a:xfrm>
          <a:prstGeom prst="rect">
            <a:avLst/>
          </a:prstGeom>
        </p:spPr>
        <p:txBody>
          <a:bodyPr/>
          <a:lstStyle/>
          <a:p>
            <a:endParaRPr lang="en-IN" sz="2000" b="0" strike="noStrike" spc="-1">
              <a:latin typeface="Arial"/>
            </a:endParaRPr>
          </a:p>
        </p:txBody>
      </p:sp>
      <p:sp>
        <p:nvSpPr>
          <p:cNvPr id="727" name="TextShape 3"/>
          <p:cNvSpPr txBox="1"/>
          <p:nvPr/>
        </p:nvSpPr>
        <p:spPr>
          <a:xfrm>
            <a:off x="3884760" y="8685360"/>
            <a:ext cx="2971440" cy="456840"/>
          </a:xfrm>
          <a:prstGeom prst="rect">
            <a:avLst/>
          </a:prstGeom>
          <a:noFill/>
          <a:ln>
            <a:noFill/>
          </a:ln>
        </p:spPr>
        <p:txBody>
          <a:bodyPr anchor="b"/>
          <a:lstStyle/>
          <a:p>
            <a:pPr algn="r">
              <a:lnSpc>
                <a:spcPct val="100000"/>
              </a:lnSpc>
            </a:pPr>
            <a:fld id="{03295A3D-5FF6-40FD-9F9C-A249DADC0C7E}" type="slidenum">
              <a:rPr lang="en-IN" sz="1200" b="0" strike="noStrike" spc="-1">
                <a:latin typeface="Times New Roman"/>
              </a:rPr>
              <a:t>3</a:t>
            </a:fld>
            <a:endParaRPr lang="en-IN"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A05308-6872-4CA6-BA32-C60924969318}"/>
              </a:ext>
            </a:extLst>
          </p:cNvPr>
          <p:cNvSpPr>
            <a:spLocks noGrp="1"/>
          </p:cNvSpPr>
          <p:nvPr>
            <p:ph type="dt" idx="10"/>
          </p:nvPr>
        </p:nvSpPr>
        <p:spPr/>
        <p:txBody>
          <a:bodyPr/>
          <a:lstStyle/>
          <a:p>
            <a:pPr>
              <a:lnSpc>
                <a:spcPct val="100000"/>
              </a:lnSpc>
            </a:pPr>
            <a:fld id="{60285F71-E04B-4A79-8EC0-778CADA10D71}" type="datetime1">
              <a:rPr lang="en-US" sz="1200" b="0" strike="noStrike" spc="-1" smtClean="0">
                <a:latin typeface="Times New Roman"/>
              </a:rPr>
              <a:t>9/14/2022</a:t>
            </a:fld>
            <a:endParaRPr lang="en-IN" sz="1200" b="0" strike="noStrike" spc="-1">
              <a:latin typeface="Times New Roman"/>
            </a:endParaRPr>
          </a:p>
        </p:txBody>
      </p:sp>
      <p:sp>
        <p:nvSpPr>
          <p:cNvPr id="3" name="Footer Placeholder 2">
            <a:extLst>
              <a:ext uri="{FF2B5EF4-FFF2-40B4-BE49-F238E27FC236}">
                <a16:creationId xmlns:a16="http://schemas.microsoft.com/office/drawing/2014/main" id="{70F33953-0181-4AA6-91D1-2C5E4580FEA5}"/>
              </a:ext>
            </a:extLst>
          </p:cNvPr>
          <p:cNvSpPr>
            <a:spLocks noGrp="1"/>
          </p:cNvSpPr>
          <p:nvPr>
            <p:ph type="ftr" idx="11"/>
          </p:nvPr>
        </p:nvSpPr>
        <p:spPr/>
        <p:txBody>
          <a:bodyPr/>
          <a:lstStyle/>
          <a:p>
            <a:pPr algn="ctr">
              <a:lnSpc>
                <a:spcPct val="100000"/>
              </a:lnSpc>
            </a:pPr>
            <a:r>
              <a:rPr lang="en-IN" sz="1200" b="0" strike="noStrike" spc="-1">
                <a:latin typeface="Times New Roman"/>
              </a:rPr>
              <a:t>Defense Seminar</a:t>
            </a:r>
          </a:p>
        </p:txBody>
      </p:sp>
      <p:sp>
        <p:nvSpPr>
          <p:cNvPr id="4" name="Slide Number Placeholder 3">
            <a:extLst>
              <a:ext uri="{FF2B5EF4-FFF2-40B4-BE49-F238E27FC236}">
                <a16:creationId xmlns:a16="http://schemas.microsoft.com/office/drawing/2014/main" id="{FE9D4A02-1BD2-47CB-AC5C-199277FF3AAD}"/>
              </a:ext>
            </a:extLst>
          </p:cNvPr>
          <p:cNvSpPr>
            <a:spLocks noGrp="1"/>
          </p:cNvSpPr>
          <p:nvPr>
            <p:ph type="sldNum" idx="12"/>
          </p:nvPr>
        </p:nvSpPr>
        <p:spPr/>
        <p:txBody>
          <a:bodyPr/>
          <a:lstStyle/>
          <a:p>
            <a:pPr algn="r">
              <a:lnSpc>
                <a:spcPct val="100000"/>
              </a:lnSpc>
            </a:pPr>
            <a:fld id="{73AEE348-7337-4412-A4C2-51575F778CFC}" type="slidenum">
              <a:rPr lang="en-IN" sz="1200" b="0" strike="noStrike" spc="-1" smtClean="0">
                <a:solidFill>
                  <a:srgbClr val="8B8B8B"/>
                </a:solidFill>
                <a:latin typeface="Calibri"/>
              </a:rPr>
              <a:t>‹#›</a:t>
            </a:fld>
            <a:endParaRPr lang="en-IN" sz="1200" b="0" strike="noStrike" spc="-1">
              <a:latin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 name="Date Placeholder 1">
            <a:extLst>
              <a:ext uri="{FF2B5EF4-FFF2-40B4-BE49-F238E27FC236}">
                <a16:creationId xmlns:a16="http://schemas.microsoft.com/office/drawing/2014/main" id="{8268D066-E6FD-4341-964A-D8F682D8EA1F}"/>
              </a:ext>
            </a:extLst>
          </p:cNvPr>
          <p:cNvSpPr>
            <a:spLocks noGrp="1"/>
          </p:cNvSpPr>
          <p:nvPr>
            <p:ph type="dt" idx="10"/>
          </p:nvPr>
        </p:nvSpPr>
        <p:spPr/>
        <p:txBody>
          <a:bodyPr/>
          <a:lstStyle/>
          <a:p>
            <a:pPr>
              <a:lnSpc>
                <a:spcPct val="100000"/>
              </a:lnSpc>
            </a:pPr>
            <a:fld id="{28427F2C-8E72-42F0-82E8-5F78C2C757CB}" type="datetime1">
              <a:rPr lang="en-US" sz="1200" b="0" strike="noStrike" spc="-1" smtClean="0">
                <a:latin typeface="Times New Roman"/>
              </a:rPr>
              <a:t>9/14/2022</a:t>
            </a:fld>
            <a:endParaRPr lang="en-IN" sz="1200" b="0" strike="noStrike" spc="-1">
              <a:latin typeface="Times New Roman"/>
            </a:endParaRPr>
          </a:p>
        </p:txBody>
      </p:sp>
      <p:sp>
        <p:nvSpPr>
          <p:cNvPr id="3" name="Footer Placeholder 2">
            <a:extLst>
              <a:ext uri="{FF2B5EF4-FFF2-40B4-BE49-F238E27FC236}">
                <a16:creationId xmlns:a16="http://schemas.microsoft.com/office/drawing/2014/main" id="{B80EF0E3-8CB7-43B9-891F-52C9D1BC5611}"/>
              </a:ext>
            </a:extLst>
          </p:cNvPr>
          <p:cNvSpPr>
            <a:spLocks noGrp="1"/>
          </p:cNvSpPr>
          <p:nvPr>
            <p:ph type="ftr" idx="11"/>
          </p:nvPr>
        </p:nvSpPr>
        <p:spPr/>
        <p:txBody>
          <a:bodyPr/>
          <a:lstStyle/>
          <a:p>
            <a:pPr algn="ctr">
              <a:lnSpc>
                <a:spcPct val="100000"/>
              </a:lnSpc>
            </a:pPr>
            <a:r>
              <a:rPr lang="en-IN" sz="1200" b="0" strike="noStrike" spc="-1">
                <a:latin typeface="Times New Roman"/>
              </a:rPr>
              <a:t>Defense Seminar</a:t>
            </a:r>
          </a:p>
        </p:txBody>
      </p:sp>
      <p:sp>
        <p:nvSpPr>
          <p:cNvPr id="4" name="Slide Number Placeholder 3">
            <a:extLst>
              <a:ext uri="{FF2B5EF4-FFF2-40B4-BE49-F238E27FC236}">
                <a16:creationId xmlns:a16="http://schemas.microsoft.com/office/drawing/2014/main" id="{8CA536B4-CEBC-4A8C-BAEB-2A5DCF2C33AA}"/>
              </a:ext>
            </a:extLst>
          </p:cNvPr>
          <p:cNvSpPr>
            <a:spLocks noGrp="1"/>
          </p:cNvSpPr>
          <p:nvPr>
            <p:ph type="sldNum" idx="12"/>
          </p:nvPr>
        </p:nvSpPr>
        <p:spPr/>
        <p:txBody>
          <a:bodyPr/>
          <a:lstStyle/>
          <a:p>
            <a:pPr algn="r">
              <a:lnSpc>
                <a:spcPct val="100000"/>
              </a:lnSpc>
            </a:pPr>
            <a:fld id="{73AEE348-7337-4412-A4C2-51575F778CFC}" type="slidenum">
              <a:rPr lang="en-IN" sz="1200" b="0" strike="noStrike" spc="-1" smtClean="0">
                <a:solidFill>
                  <a:srgbClr val="8B8B8B"/>
                </a:solidFill>
                <a:latin typeface="Calibri"/>
              </a:rPr>
              <a:t>‹#›</a:t>
            </a:fld>
            <a:endParaRPr lang="en-IN" sz="1200" b="0" strike="noStrike" spc="-1">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 name="Date Placeholder 1">
            <a:extLst>
              <a:ext uri="{FF2B5EF4-FFF2-40B4-BE49-F238E27FC236}">
                <a16:creationId xmlns:a16="http://schemas.microsoft.com/office/drawing/2014/main" id="{46A00967-383E-43B0-917F-E5B294B1A637}"/>
              </a:ext>
            </a:extLst>
          </p:cNvPr>
          <p:cNvSpPr>
            <a:spLocks noGrp="1"/>
          </p:cNvSpPr>
          <p:nvPr>
            <p:ph type="dt" idx="10"/>
          </p:nvPr>
        </p:nvSpPr>
        <p:spPr/>
        <p:txBody>
          <a:bodyPr/>
          <a:lstStyle/>
          <a:p>
            <a:pPr>
              <a:lnSpc>
                <a:spcPct val="100000"/>
              </a:lnSpc>
            </a:pPr>
            <a:fld id="{6E258F53-A9ED-4829-A566-E2FCE1F2DC1B}" type="datetime1">
              <a:rPr lang="en-US" sz="1200" b="0" strike="noStrike" spc="-1" smtClean="0">
                <a:latin typeface="Times New Roman"/>
              </a:rPr>
              <a:t>9/14/2022</a:t>
            </a:fld>
            <a:endParaRPr lang="en-IN" sz="1200" b="0" strike="noStrike" spc="-1">
              <a:latin typeface="Times New Roman"/>
            </a:endParaRPr>
          </a:p>
        </p:txBody>
      </p:sp>
      <p:sp>
        <p:nvSpPr>
          <p:cNvPr id="3" name="Footer Placeholder 2">
            <a:extLst>
              <a:ext uri="{FF2B5EF4-FFF2-40B4-BE49-F238E27FC236}">
                <a16:creationId xmlns:a16="http://schemas.microsoft.com/office/drawing/2014/main" id="{276B6091-5251-44AA-98F8-FFD2CE0AD0DE}"/>
              </a:ext>
            </a:extLst>
          </p:cNvPr>
          <p:cNvSpPr>
            <a:spLocks noGrp="1"/>
          </p:cNvSpPr>
          <p:nvPr>
            <p:ph type="ftr" idx="11"/>
          </p:nvPr>
        </p:nvSpPr>
        <p:spPr/>
        <p:txBody>
          <a:bodyPr/>
          <a:lstStyle/>
          <a:p>
            <a:pPr algn="ctr">
              <a:lnSpc>
                <a:spcPct val="100000"/>
              </a:lnSpc>
            </a:pPr>
            <a:r>
              <a:rPr lang="en-IN" sz="1200" b="0" strike="noStrike" spc="-1">
                <a:latin typeface="Times New Roman"/>
              </a:rPr>
              <a:t>Defense Seminar</a:t>
            </a:r>
          </a:p>
        </p:txBody>
      </p:sp>
      <p:sp>
        <p:nvSpPr>
          <p:cNvPr id="4" name="Slide Number Placeholder 3">
            <a:extLst>
              <a:ext uri="{FF2B5EF4-FFF2-40B4-BE49-F238E27FC236}">
                <a16:creationId xmlns:a16="http://schemas.microsoft.com/office/drawing/2014/main" id="{86E4EE49-AB3E-4674-BD5D-E84580759A29}"/>
              </a:ext>
            </a:extLst>
          </p:cNvPr>
          <p:cNvSpPr>
            <a:spLocks noGrp="1"/>
          </p:cNvSpPr>
          <p:nvPr>
            <p:ph type="sldNum" idx="12"/>
          </p:nvPr>
        </p:nvSpPr>
        <p:spPr/>
        <p:txBody>
          <a:bodyPr/>
          <a:lstStyle/>
          <a:p>
            <a:pPr algn="r">
              <a:lnSpc>
                <a:spcPct val="100000"/>
              </a:lnSpc>
            </a:pPr>
            <a:fld id="{73AEE348-7337-4412-A4C2-51575F778CFC}" type="slidenum">
              <a:rPr lang="en-IN" sz="1200" b="0" strike="noStrike" spc="-1" smtClean="0">
                <a:solidFill>
                  <a:srgbClr val="8B8B8B"/>
                </a:solidFill>
                <a:latin typeface="Calibri"/>
              </a:rPr>
              <a:t>‹#›</a:t>
            </a:fld>
            <a:endParaRPr lang="en-IN" sz="1200" b="0" strike="noStrike" spc="-1">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89D6-8E97-4649-8911-8BE3C3B3012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966FD4-9374-42C9-8664-0D56AC4E085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7D0B7C-03FA-47E9-89D6-383A1ADBD84B}"/>
              </a:ext>
            </a:extLst>
          </p:cNvPr>
          <p:cNvSpPr>
            <a:spLocks noGrp="1"/>
          </p:cNvSpPr>
          <p:nvPr>
            <p:ph type="dt" sz="half" idx="10"/>
          </p:nvPr>
        </p:nvSpPr>
        <p:spPr/>
        <p:txBody>
          <a:bodyPr/>
          <a:lstStyle/>
          <a:p>
            <a:fld id="{E467505A-027A-4091-A213-AD198731DE5A}" type="datetime1">
              <a:rPr lang="en-US" smtClean="0"/>
              <a:t>9/14/2022</a:t>
            </a:fld>
            <a:endParaRPr lang="en-US"/>
          </a:p>
        </p:txBody>
      </p:sp>
      <p:sp>
        <p:nvSpPr>
          <p:cNvPr id="5" name="Footer Placeholder 4">
            <a:extLst>
              <a:ext uri="{FF2B5EF4-FFF2-40B4-BE49-F238E27FC236}">
                <a16:creationId xmlns:a16="http://schemas.microsoft.com/office/drawing/2014/main" id="{8DAFC96F-071E-49AF-9BB7-5AF7F3402FD6}"/>
              </a:ext>
            </a:extLst>
          </p:cNvPr>
          <p:cNvSpPr>
            <a:spLocks noGrp="1"/>
          </p:cNvSpPr>
          <p:nvPr>
            <p:ph type="ftr" sz="quarter" idx="11"/>
          </p:nvPr>
        </p:nvSpPr>
        <p:spPr/>
        <p:txBody>
          <a:bodyPr/>
          <a:lstStyle/>
          <a:p>
            <a:r>
              <a:rPr lang="en-US"/>
              <a:t>Defense Seminar</a:t>
            </a:r>
          </a:p>
        </p:txBody>
      </p:sp>
      <p:sp>
        <p:nvSpPr>
          <p:cNvPr id="6" name="Slide Number Placeholder 5">
            <a:extLst>
              <a:ext uri="{FF2B5EF4-FFF2-40B4-BE49-F238E27FC236}">
                <a16:creationId xmlns:a16="http://schemas.microsoft.com/office/drawing/2014/main" id="{CF8CB260-32B3-439E-91FB-95C4B6459B72}"/>
              </a:ext>
            </a:extLst>
          </p:cNvPr>
          <p:cNvSpPr>
            <a:spLocks noGrp="1"/>
          </p:cNvSpPr>
          <p:nvPr>
            <p:ph type="sldNum" sz="quarter" idx="12"/>
          </p:nvPr>
        </p:nvSpPr>
        <p:spPr/>
        <p:txBody>
          <a:bodyPr/>
          <a:lstStyle/>
          <a:p>
            <a:fld id="{AFC563A0-DF18-4036-96D4-12908A155C77}" type="slidenum">
              <a:rPr lang="en-US" smtClean="0"/>
              <a:t>‹#›</a:t>
            </a:fld>
            <a:endParaRPr lang="en-US"/>
          </a:p>
        </p:txBody>
      </p:sp>
    </p:spTree>
    <p:extLst>
      <p:ext uri="{BB962C8B-B14F-4D97-AF65-F5344CB8AC3E}">
        <p14:creationId xmlns:p14="http://schemas.microsoft.com/office/powerpoint/2010/main" val="302366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6B7B-1637-4DB7-9B8F-00229940B1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BCB3C-8B19-4AB9-92C2-551FC4A7BE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6F076-D7EA-4A8D-B836-958F64847F6D}"/>
              </a:ext>
            </a:extLst>
          </p:cNvPr>
          <p:cNvSpPr>
            <a:spLocks noGrp="1"/>
          </p:cNvSpPr>
          <p:nvPr>
            <p:ph type="dt" sz="half" idx="10"/>
          </p:nvPr>
        </p:nvSpPr>
        <p:spPr/>
        <p:txBody>
          <a:bodyPr/>
          <a:lstStyle/>
          <a:p>
            <a:fld id="{65E619DE-72EF-4B06-89C8-472BCB0739DD}" type="datetime1">
              <a:rPr lang="en-US" smtClean="0"/>
              <a:t>9/14/2022</a:t>
            </a:fld>
            <a:endParaRPr lang="en-US"/>
          </a:p>
        </p:txBody>
      </p:sp>
      <p:sp>
        <p:nvSpPr>
          <p:cNvPr id="5" name="Footer Placeholder 4">
            <a:extLst>
              <a:ext uri="{FF2B5EF4-FFF2-40B4-BE49-F238E27FC236}">
                <a16:creationId xmlns:a16="http://schemas.microsoft.com/office/drawing/2014/main" id="{03F09AEA-2082-414C-9239-E09A48C70BB0}"/>
              </a:ext>
            </a:extLst>
          </p:cNvPr>
          <p:cNvSpPr>
            <a:spLocks noGrp="1"/>
          </p:cNvSpPr>
          <p:nvPr>
            <p:ph type="ftr" sz="quarter" idx="11"/>
          </p:nvPr>
        </p:nvSpPr>
        <p:spPr/>
        <p:txBody>
          <a:bodyPr/>
          <a:lstStyle/>
          <a:p>
            <a:r>
              <a:rPr lang="en-US"/>
              <a:t>Defense Seminar</a:t>
            </a:r>
          </a:p>
        </p:txBody>
      </p:sp>
      <p:sp>
        <p:nvSpPr>
          <p:cNvPr id="6" name="Slide Number Placeholder 5">
            <a:extLst>
              <a:ext uri="{FF2B5EF4-FFF2-40B4-BE49-F238E27FC236}">
                <a16:creationId xmlns:a16="http://schemas.microsoft.com/office/drawing/2014/main" id="{9233698A-9E8B-4486-AB9D-08B228BD36C0}"/>
              </a:ext>
            </a:extLst>
          </p:cNvPr>
          <p:cNvSpPr>
            <a:spLocks noGrp="1"/>
          </p:cNvSpPr>
          <p:nvPr>
            <p:ph type="sldNum" sz="quarter" idx="12"/>
          </p:nvPr>
        </p:nvSpPr>
        <p:spPr/>
        <p:txBody>
          <a:bodyPr/>
          <a:lstStyle/>
          <a:p>
            <a:fld id="{AFC563A0-DF18-4036-96D4-12908A155C77}" type="slidenum">
              <a:rPr lang="en-US" smtClean="0"/>
              <a:t>‹#›</a:t>
            </a:fld>
            <a:endParaRPr lang="en-US"/>
          </a:p>
        </p:txBody>
      </p:sp>
    </p:spTree>
    <p:extLst>
      <p:ext uri="{BB962C8B-B14F-4D97-AF65-F5344CB8AC3E}">
        <p14:creationId xmlns:p14="http://schemas.microsoft.com/office/powerpoint/2010/main" val="1090147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E17F-482E-4966-933C-FC113E2327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737CDF-F166-4C82-ACD5-4459A7AD1FC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4E55F5-BF03-4772-A48D-DF43C4D07F2D}"/>
              </a:ext>
            </a:extLst>
          </p:cNvPr>
          <p:cNvSpPr>
            <a:spLocks noGrp="1"/>
          </p:cNvSpPr>
          <p:nvPr>
            <p:ph type="dt" sz="half" idx="10"/>
          </p:nvPr>
        </p:nvSpPr>
        <p:spPr/>
        <p:txBody>
          <a:bodyPr/>
          <a:lstStyle/>
          <a:p>
            <a:fld id="{6FA0138C-7E64-4993-8E58-90D6C6237FB1}" type="datetime1">
              <a:rPr lang="en-US" smtClean="0"/>
              <a:t>9/14/2022</a:t>
            </a:fld>
            <a:endParaRPr lang="en-US"/>
          </a:p>
        </p:txBody>
      </p:sp>
      <p:sp>
        <p:nvSpPr>
          <p:cNvPr id="5" name="Footer Placeholder 4">
            <a:extLst>
              <a:ext uri="{FF2B5EF4-FFF2-40B4-BE49-F238E27FC236}">
                <a16:creationId xmlns:a16="http://schemas.microsoft.com/office/drawing/2014/main" id="{C13212B7-4847-45F1-891B-80C1554091B2}"/>
              </a:ext>
            </a:extLst>
          </p:cNvPr>
          <p:cNvSpPr>
            <a:spLocks noGrp="1"/>
          </p:cNvSpPr>
          <p:nvPr>
            <p:ph type="ftr" sz="quarter" idx="11"/>
          </p:nvPr>
        </p:nvSpPr>
        <p:spPr/>
        <p:txBody>
          <a:bodyPr/>
          <a:lstStyle/>
          <a:p>
            <a:r>
              <a:rPr lang="en-US"/>
              <a:t>Defense Seminar</a:t>
            </a:r>
          </a:p>
        </p:txBody>
      </p:sp>
      <p:sp>
        <p:nvSpPr>
          <p:cNvPr id="6" name="Slide Number Placeholder 5">
            <a:extLst>
              <a:ext uri="{FF2B5EF4-FFF2-40B4-BE49-F238E27FC236}">
                <a16:creationId xmlns:a16="http://schemas.microsoft.com/office/drawing/2014/main" id="{AB60C6C3-5BB0-48A3-B9D5-9A4B36F33102}"/>
              </a:ext>
            </a:extLst>
          </p:cNvPr>
          <p:cNvSpPr>
            <a:spLocks noGrp="1"/>
          </p:cNvSpPr>
          <p:nvPr>
            <p:ph type="sldNum" sz="quarter" idx="12"/>
          </p:nvPr>
        </p:nvSpPr>
        <p:spPr/>
        <p:txBody>
          <a:bodyPr/>
          <a:lstStyle/>
          <a:p>
            <a:fld id="{AFC563A0-DF18-4036-96D4-12908A155C77}" type="slidenum">
              <a:rPr lang="en-US" smtClean="0"/>
              <a:t>‹#›</a:t>
            </a:fld>
            <a:endParaRPr lang="en-US"/>
          </a:p>
        </p:txBody>
      </p:sp>
    </p:spTree>
    <p:extLst>
      <p:ext uri="{BB962C8B-B14F-4D97-AF65-F5344CB8AC3E}">
        <p14:creationId xmlns:p14="http://schemas.microsoft.com/office/powerpoint/2010/main" val="1750614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A243-C3B9-4FF8-9698-DD93F7A1F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7FE25C-7539-48A0-ACE9-C6B27BB16579}"/>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DF6DAF-8EC9-4091-89A6-4C6C452109F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8506C-0099-4690-94A7-B112D1BB80B6}"/>
              </a:ext>
            </a:extLst>
          </p:cNvPr>
          <p:cNvSpPr>
            <a:spLocks noGrp="1"/>
          </p:cNvSpPr>
          <p:nvPr>
            <p:ph type="dt" sz="half" idx="10"/>
          </p:nvPr>
        </p:nvSpPr>
        <p:spPr/>
        <p:txBody>
          <a:bodyPr/>
          <a:lstStyle/>
          <a:p>
            <a:fld id="{1E19642E-0780-4FEE-BC94-F4170365DA13}" type="datetime1">
              <a:rPr lang="en-US" smtClean="0"/>
              <a:t>9/14/2022</a:t>
            </a:fld>
            <a:endParaRPr lang="en-US"/>
          </a:p>
        </p:txBody>
      </p:sp>
      <p:sp>
        <p:nvSpPr>
          <p:cNvPr id="6" name="Footer Placeholder 5">
            <a:extLst>
              <a:ext uri="{FF2B5EF4-FFF2-40B4-BE49-F238E27FC236}">
                <a16:creationId xmlns:a16="http://schemas.microsoft.com/office/drawing/2014/main" id="{6BD53790-9B01-4CF9-8FEC-4B9262710722}"/>
              </a:ext>
            </a:extLst>
          </p:cNvPr>
          <p:cNvSpPr>
            <a:spLocks noGrp="1"/>
          </p:cNvSpPr>
          <p:nvPr>
            <p:ph type="ftr" sz="quarter" idx="11"/>
          </p:nvPr>
        </p:nvSpPr>
        <p:spPr/>
        <p:txBody>
          <a:bodyPr/>
          <a:lstStyle/>
          <a:p>
            <a:r>
              <a:rPr lang="en-US"/>
              <a:t>Defense Seminar</a:t>
            </a:r>
          </a:p>
        </p:txBody>
      </p:sp>
      <p:sp>
        <p:nvSpPr>
          <p:cNvPr id="7" name="Slide Number Placeholder 6">
            <a:extLst>
              <a:ext uri="{FF2B5EF4-FFF2-40B4-BE49-F238E27FC236}">
                <a16:creationId xmlns:a16="http://schemas.microsoft.com/office/drawing/2014/main" id="{C9DFE088-98C5-44A3-9553-B029E0BC64DD}"/>
              </a:ext>
            </a:extLst>
          </p:cNvPr>
          <p:cNvSpPr>
            <a:spLocks noGrp="1"/>
          </p:cNvSpPr>
          <p:nvPr>
            <p:ph type="sldNum" sz="quarter" idx="12"/>
          </p:nvPr>
        </p:nvSpPr>
        <p:spPr/>
        <p:txBody>
          <a:bodyPr/>
          <a:lstStyle/>
          <a:p>
            <a:fld id="{AFC563A0-DF18-4036-96D4-12908A155C77}" type="slidenum">
              <a:rPr lang="en-US" smtClean="0"/>
              <a:t>‹#›</a:t>
            </a:fld>
            <a:endParaRPr lang="en-US"/>
          </a:p>
        </p:txBody>
      </p:sp>
    </p:spTree>
    <p:extLst>
      <p:ext uri="{BB962C8B-B14F-4D97-AF65-F5344CB8AC3E}">
        <p14:creationId xmlns:p14="http://schemas.microsoft.com/office/powerpoint/2010/main" val="3266057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FA83-A647-4E45-87A2-6B129255398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787842-52A3-4931-87DD-7FC1EB3F4E0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DD527C-8B5F-4AC6-B451-5614A77F4F5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24BA74-1773-4C53-A2D5-DB3DBF40932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4B656C-EEC3-4789-8598-0A9BA3012CB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9854D3-45F9-4021-87F5-3C83B6908CD7}"/>
              </a:ext>
            </a:extLst>
          </p:cNvPr>
          <p:cNvSpPr>
            <a:spLocks noGrp="1"/>
          </p:cNvSpPr>
          <p:nvPr>
            <p:ph type="dt" sz="half" idx="10"/>
          </p:nvPr>
        </p:nvSpPr>
        <p:spPr/>
        <p:txBody>
          <a:bodyPr/>
          <a:lstStyle/>
          <a:p>
            <a:fld id="{035EBE9C-4CC5-4729-987E-DC218F8B53CD}" type="datetime1">
              <a:rPr lang="en-US" smtClean="0"/>
              <a:t>9/14/2022</a:t>
            </a:fld>
            <a:endParaRPr lang="en-US"/>
          </a:p>
        </p:txBody>
      </p:sp>
      <p:sp>
        <p:nvSpPr>
          <p:cNvPr id="8" name="Footer Placeholder 7">
            <a:extLst>
              <a:ext uri="{FF2B5EF4-FFF2-40B4-BE49-F238E27FC236}">
                <a16:creationId xmlns:a16="http://schemas.microsoft.com/office/drawing/2014/main" id="{726909A2-2857-4054-A901-2CC1DBB6EC09}"/>
              </a:ext>
            </a:extLst>
          </p:cNvPr>
          <p:cNvSpPr>
            <a:spLocks noGrp="1"/>
          </p:cNvSpPr>
          <p:nvPr>
            <p:ph type="ftr" sz="quarter" idx="11"/>
          </p:nvPr>
        </p:nvSpPr>
        <p:spPr/>
        <p:txBody>
          <a:bodyPr/>
          <a:lstStyle/>
          <a:p>
            <a:r>
              <a:rPr lang="en-US"/>
              <a:t>Defense Seminar</a:t>
            </a:r>
          </a:p>
        </p:txBody>
      </p:sp>
      <p:sp>
        <p:nvSpPr>
          <p:cNvPr id="9" name="Slide Number Placeholder 8">
            <a:extLst>
              <a:ext uri="{FF2B5EF4-FFF2-40B4-BE49-F238E27FC236}">
                <a16:creationId xmlns:a16="http://schemas.microsoft.com/office/drawing/2014/main" id="{700BFEC0-F491-44AF-8A16-B058D4FFA2E6}"/>
              </a:ext>
            </a:extLst>
          </p:cNvPr>
          <p:cNvSpPr>
            <a:spLocks noGrp="1"/>
          </p:cNvSpPr>
          <p:nvPr>
            <p:ph type="sldNum" sz="quarter" idx="12"/>
          </p:nvPr>
        </p:nvSpPr>
        <p:spPr/>
        <p:txBody>
          <a:bodyPr/>
          <a:lstStyle/>
          <a:p>
            <a:fld id="{AFC563A0-DF18-4036-96D4-12908A155C77}" type="slidenum">
              <a:rPr lang="en-US" smtClean="0"/>
              <a:t>‹#›</a:t>
            </a:fld>
            <a:endParaRPr lang="en-US"/>
          </a:p>
        </p:txBody>
      </p:sp>
    </p:spTree>
    <p:extLst>
      <p:ext uri="{BB962C8B-B14F-4D97-AF65-F5344CB8AC3E}">
        <p14:creationId xmlns:p14="http://schemas.microsoft.com/office/powerpoint/2010/main" val="2925516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757A-DBCA-46F7-A1D9-D6F7C6A04D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07BCF4-E576-47B1-B0EE-8F011DC5AF36}"/>
              </a:ext>
            </a:extLst>
          </p:cNvPr>
          <p:cNvSpPr>
            <a:spLocks noGrp="1"/>
          </p:cNvSpPr>
          <p:nvPr>
            <p:ph type="dt" sz="half" idx="10"/>
          </p:nvPr>
        </p:nvSpPr>
        <p:spPr/>
        <p:txBody>
          <a:bodyPr/>
          <a:lstStyle/>
          <a:p>
            <a:fld id="{B7500AC6-FA11-4E78-B013-80C4BBA6E633}" type="datetime1">
              <a:rPr lang="en-US" smtClean="0"/>
              <a:t>9/14/2022</a:t>
            </a:fld>
            <a:endParaRPr lang="en-US"/>
          </a:p>
        </p:txBody>
      </p:sp>
      <p:sp>
        <p:nvSpPr>
          <p:cNvPr id="4" name="Footer Placeholder 3">
            <a:extLst>
              <a:ext uri="{FF2B5EF4-FFF2-40B4-BE49-F238E27FC236}">
                <a16:creationId xmlns:a16="http://schemas.microsoft.com/office/drawing/2014/main" id="{54838A7A-D8BE-4507-B796-0B0BA1635400}"/>
              </a:ext>
            </a:extLst>
          </p:cNvPr>
          <p:cNvSpPr>
            <a:spLocks noGrp="1"/>
          </p:cNvSpPr>
          <p:nvPr>
            <p:ph type="ftr" sz="quarter" idx="11"/>
          </p:nvPr>
        </p:nvSpPr>
        <p:spPr/>
        <p:txBody>
          <a:bodyPr/>
          <a:lstStyle/>
          <a:p>
            <a:r>
              <a:rPr lang="en-US"/>
              <a:t>Defense Seminar</a:t>
            </a:r>
          </a:p>
        </p:txBody>
      </p:sp>
      <p:sp>
        <p:nvSpPr>
          <p:cNvPr id="5" name="Slide Number Placeholder 4">
            <a:extLst>
              <a:ext uri="{FF2B5EF4-FFF2-40B4-BE49-F238E27FC236}">
                <a16:creationId xmlns:a16="http://schemas.microsoft.com/office/drawing/2014/main" id="{4698D375-DA8D-4999-8E90-D5A11C0BB693}"/>
              </a:ext>
            </a:extLst>
          </p:cNvPr>
          <p:cNvSpPr>
            <a:spLocks noGrp="1"/>
          </p:cNvSpPr>
          <p:nvPr>
            <p:ph type="sldNum" sz="quarter" idx="12"/>
          </p:nvPr>
        </p:nvSpPr>
        <p:spPr/>
        <p:txBody>
          <a:bodyPr/>
          <a:lstStyle/>
          <a:p>
            <a:fld id="{AFC563A0-DF18-4036-96D4-12908A155C77}" type="slidenum">
              <a:rPr lang="en-US" smtClean="0"/>
              <a:t>‹#›</a:t>
            </a:fld>
            <a:endParaRPr lang="en-US"/>
          </a:p>
        </p:txBody>
      </p:sp>
    </p:spTree>
    <p:extLst>
      <p:ext uri="{BB962C8B-B14F-4D97-AF65-F5344CB8AC3E}">
        <p14:creationId xmlns:p14="http://schemas.microsoft.com/office/powerpoint/2010/main" val="2945264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C34C44-F8F3-4A48-B1F9-FE658C2CB13D}"/>
              </a:ext>
            </a:extLst>
          </p:cNvPr>
          <p:cNvSpPr>
            <a:spLocks noGrp="1"/>
          </p:cNvSpPr>
          <p:nvPr>
            <p:ph type="dt" sz="half" idx="10"/>
          </p:nvPr>
        </p:nvSpPr>
        <p:spPr/>
        <p:txBody>
          <a:bodyPr/>
          <a:lstStyle/>
          <a:p>
            <a:fld id="{72A9806E-0F43-469E-863F-41E777426A86}" type="datetime1">
              <a:rPr lang="en-US" smtClean="0"/>
              <a:t>9/14/2022</a:t>
            </a:fld>
            <a:endParaRPr lang="en-US"/>
          </a:p>
        </p:txBody>
      </p:sp>
      <p:sp>
        <p:nvSpPr>
          <p:cNvPr id="3" name="Footer Placeholder 2">
            <a:extLst>
              <a:ext uri="{FF2B5EF4-FFF2-40B4-BE49-F238E27FC236}">
                <a16:creationId xmlns:a16="http://schemas.microsoft.com/office/drawing/2014/main" id="{4927A837-A125-4004-AB62-D1F4D813DAC4}"/>
              </a:ext>
            </a:extLst>
          </p:cNvPr>
          <p:cNvSpPr>
            <a:spLocks noGrp="1"/>
          </p:cNvSpPr>
          <p:nvPr>
            <p:ph type="ftr" sz="quarter" idx="11"/>
          </p:nvPr>
        </p:nvSpPr>
        <p:spPr/>
        <p:txBody>
          <a:bodyPr/>
          <a:lstStyle/>
          <a:p>
            <a:r>
              <a:rPr lang="en-US"/>
              <a:t>Defense Seminar</a:t>
            </a:r>
          </a:p>
        </p:txBody>
      </p:sp>
      <p:sp>
        <p:nvSpPr>
          <p:cNvPr id="4" name="Slide Number Placeholder 3">
            <a:extLst>
              <a:ext uri="{FF2B5EF4-FFF2-40B4-BE49-F238E27FC236}">
                <a16:creationId xmlns:a16="http://schemas.microsoft.com/office/drawing/2014/main" id="{4BE9BCC0-6278-4B9E-8A67-61DF7649011C}"/>
              </a:ext>
            </a:extLst>
          </p:cNvPr>
          <p:cNvSpPr>
            <a:spLocks noGrp="1"/>
          </p:cNvSpPr>
          <p:nvPr>
            <p:ph type="sldNum" sz="quarter" idx="12"/>
          </p:nvPr>
        </p:nvSpPr>
        <p:spPr/>
        <p:txBody>
          <a:bodyPr/>
          <a:lstStyle/>
          <a:p>
            <a:fld id="{AFC563A0-DF18-4036-96D4-12908A155C77}" type="slidenum">
              <a:rPr lang="en-US" smtClean="0"/>
              <a:t>‹#›</a:t>
            </a:fld>
            <a:endParaRPr lang="en-US"/>
          </a:p>
        </p:txBody>
      </p:sp>
    </p:spTree>
    <p:extLst>
      <p:ext uri="{BB962C8B-B14F-4D97-AF65-F5344CB8AC3E}">
        <p14:creationId xmlns:p14="http://schemas.microsoft.com/office/powerpoint/2010/main" val="16875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lvl1pPr>
              <a:defRPr/>
            </a:lvl1pPr>
          </a:lstStyle>
          <a:p>
            <a:endParaRPr lang="en-US" sz="1800" b="0" strike="noStrike" spc="-1" dirty="0">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lvl1pPr>
              <a:defRPr/>
            </a:lvl1pPr>
          </a:lstStyle>
          <a:p>
            <a:pPr algn="ctr"/>
            <a:endParaRPr lang="en-IN" sz="3200" b="0" strike="noStrike" spc="-1" dirty="0">
              <a:latin typeface="Arial"/>
            </a:endParaRPr>
          </a:p>
        </p:txBody>
      </p:sp>
      <p:sp>
        <p:nvSpPr>
          <p:cNvPr id="2" name="Date Placeholder 1">
            <a:extLst>
              <a:ext uri="{FF2B5EF4-FFF2-40B4-BE49-F238E27FC236}">
                <a16:creationId xmlns:a16="http://schemas.microsoft.com/office/drawing/2014/main" id="{330B7765-3CFF-457C-89E5-522F8F8FC034}"/>
              </a:ext>
            </a:extLst>
          </p:cNvPr>
          <p:cNvSpPr>
            <a:spLocks noGrp="1"/>
          </p:cNvSpPr>
          <p:nvPr>
            <p:ph type="dt" idx="10"/>
          </p:nvPr>
        </p:nvSpPr>
        <p:spPr/>
        <p:txBody>
          <a:bodyPr/>
          <a:lstStyle/>
          <a:p>
            <a:pPr>
              <a:lnSpc>
                <a:spcPct val="100000"/>
              </a:lnSpc>
            </a:pPr>
            <a:fld id="{39701A70-25DA-42EF-A34F-EE402D2074EA}" type="datetime1">
              <a:rPr lang="en-US" sz="1200" b="0" strike="noStrike" spc="-1" smtClean="0">
                <a:latin typeface="Times New Roman"/>
              </a:rPr>
              <a:t>9/14/2022</a:t>
            </a:fld>
            <a:endParaRPr lang="en-IN" sz="1200" b="0" strike="noStrike" spc="-1">
              <a:latin typeface="Times New Roman"/>
            </a:endParaRPr>
          </a:p>
        </p:txBody>
      </p:sp>
      <p:sp>
        <p:nvSpPr>
          <p:cNvPr id="3" name="Footer Placeholder 2">
            <a:extLst>
              <a:ext uri="{FF2B5EF4-FFF2-40B4-BE49-F238E27FC236}">
                <a16:creationId xmlns:a16="http://schemas.microsoft.com/office/drawing/2014/main" id="{49C1BD49-29B5-492E-AFAB-0F074B718165}"/>
              </a:ext>
            </a:extLst>
          </p:cNvPr>
          <p:cNvSpPr>
            <a:spLocks noGrp="1"/>
          </p:cNvSpPr>
          <p:nvPr>
            <p:ph type="ftr" idx="11"/>
          </p:nvPr>
        </p:nvSpPr>
        <p:spPr/>
        <p:txBody>
          <a:bodyPr/>
          <a:lstStyle/>
          <a:p>
            <a:pPr algn="ctr">
              <a:lnSpc>
                <a:spcPct val="100000"/>
              </a:lnSpc>
            </a:pPr>
            <a:r>
              <a:rPr lang="en-IN" sz="1200" b="0" strike="noStrike" spc="-1">
                <a:latin typeface="Times New Roman"/>
              </a:rPr>
              <a:t>Defense Seminar</a:t>
            </a:r>
          </a:p>
        </p:txBody>
      </p:sp>
      <p:sp>
        <p:nvSpPr>
          <p:cNvPr id="4" name="Slide Number Placeholder 3">
            <a:extLst>
              <a:ext uri="{FF2B5EF4-FFF2-40B4-BE49-F238E27FC236}">
                <a16:creationId xmlns:a16="http://schemas.microsoft.com/office/drawing/2014/main" id="{5B974AA5-DE33-45DB-992C-D9182B1B00BE}"/>
              </a:ext>
            </a:extLst>
          </p:cNvPr>
          <p:cNvSpPr>
            <a:spLocks noGrp="1"/>
          </p:cNvSpPr>
          <p:nvPr>
            <p:ph type="sldNum" idx="12"/>
          </p:nvPr>
        </p:nvSpPr>
        <p:spPr/>
        <p:txBody>
          <a:bodyPr/>
          <a:lstStyle/>
          <a:p>
            <a:pPr algn="r">
              <a:lnSpc>
                <a:spcPct val="100000"/>
              </a:lnSpc>
            </a:pPr>
            <a:fld id="{73AEE348-7337-4412-A4C2-51575F778CFC}" type="slidenum">
              <a:rPr lang="en-IN" sz="1200" b="0" strike="noStrike" spc="-1" smtClean="0">
                <a:solidFill>
                  <a:srgbClr val="8B8B8B"/>
                </a:solidFill>
                <a:latin typeface="Calibri"/>
              </a:rPr>
              <a:t>‹#›</a:t>
            </a:fld>
            <a:endParaRPr lang="en-IN" sz="1200" b="0" strike="noStrike" spc="-1">
              <a:latin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BCAD-8168-44EF-A58F-E36353A3D77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A60431-ACFC-4CB8-9659-0A5CA1D1053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B632C8-5714-455F-8271-5C23722E43F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42B70-2E81-4E61-9B27-C20E63454C95}"/>
              </a:ext>
            </a:extLst>
          </p:cNvPr>
          <p:cNvSpPr>
            <a:spLocks noGrp="1"/>
          </p:cNvSpPr>
          <p:nvPr>
            <p:ph type="dt" sz="half" idx="10"/>
          </p:nvPr>
        </p:nvSpPr>
        <p:spPr/>
        <p:txBody>
          <a:bodyPr/>
          <a:lstStyle/>
          <a:p>
            <a:fld id="{174ADE8B-B7F7-495A-8686-FD9311DC6E26}" type="datetime1">
              <a:rPr lang="en-US" smtClean="0"/>
              <a:t>9/14/2022</a:t>
            </a:fld>
            <a:endParaRPr lang="en-US"/>
          </a:p>
        </p:txBody>
      </p:sp>
      <p:sp>
        <p:nvSpPr>
          <p:cNvPr id="6" name="Footer Placeholder 5">
            <a:extLst>
              <a:ext uri="{FF2B5EF4-FFF2-40B4-BE49-F238E27FC236}">
                <a16:creationId xmlns:a16="http://schemas.microsoft.com/office/drawing/2014/main" id="{D3510291-3C38-4FF8-8CCB-7C728E5C6B42}"/>
              </a:ext>
            </a:extLst>
          </p:cNvPr>
          <p:cNvSpPr>
            <a:spLocks noGrp="1"/>
          </p:cNvSpPr>
          <p:nvPr>
            <p:ph type="ftr" sz="quarter" idx="11"/>
          </p:nvPr>
        </p:nvSpPr>
        <p:spPr/>
        <p:txBody>
          <a:bodyPr/>
          <a:lstStyle/>
          <a:p>
            <a:r>
              <a:rPr lang="en-US"/>
              <a:t>Defense Seminar</a:t>
            </a:r>
          </a:p>
        </p:txBody>
      </p:sp>
      <p:sp>
        <p:nvSpPr>
          <p:cNvPr id="7" name="Slide Number Placeholder 6">
            <a:extLst>
              <a:ext uri="{FF2B5EF4-FFF2-40B4-BE49-F238E27FC236}">
                <a16:creationId xmlns:a16="http://schemas.microsoft.com/office/drawing/2014/main" id="{BD3385E9-A77C-4FF9-B5C5-91756E13D4F1}"/>
              </a:ext>
            </a:extLst>
          </p:cNvPr>
          <p:cNvSpPr>
            <a:spLocks noGrp="1"/>
          </p:cNvSpPr>
          <p:nvPr>
            <p:ph type="sldNum" sz="quarter" idx="12"/>
          </p:nvPr>
        </p:nvSpPr>
        <p:spPr/>
        <p:txBody>
          <a:bodyPr/>
          <a:lstStyle/>
          <a:p>
            <a:fld id="{AFC563A0-DF18-4036-96D4-12908A155C77}" type="slidenum">
              <a:rPr lang="en-US" smtClean="0"/>
              <a:t>‹#›</a:t>
            </a:fld>
            <a:endParaRPr lang="en-US"/>
          </a:p>
        </p:txBody>
      </p:sp>
    </p:spTree>
    <p:extLst>
      <p:ext uri="{BB962C8B-B14F-4D97-AF65-F5344CB8AC3E}">
        <p14:creationId xmlns:p14="http://schemas.microsoft.com/office/powerpoint/2010/main" val="492938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F045-1ACA-4F60-A62C-7D630E65B05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CBDC66-4B39-4565-90EF-0D14AFF6321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1616B1-C3D9-4C38-826C-E8A1B093E4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33785-BF31-42CE-A4EB-7CD63379B305}"/>
              </a:ext>
            </a:extLst>
          </p:cNvPr>
          <p:cNvSpPr>
            <a:spLocks noGrp="1"/>
          </p:cNvSpPr>
          <p:nvPr>
            <p:ph type="dt" sz="half" idx="10"/>
          </p:nvPr>
        </p:nvSpPr>
        <p:spPr/>
        <p:txBody>
          <a:bodyPr/>
          <a:lstStyle/>
          <a:p>
            <a:fld id="{1CE8069C-C232-41DA-8C1B-1F39F4060AC0}" type="datetime1">
              <a:rPr lang="en-US" smtClean="0"/>
              <a:t>9/14/2022</a:t>
            </a:fld>
            <a:endParaRPr lang="en-US"/>
          </a:p>
        </p:txBody>
      </p:sp>
      <p:sp>
        <p:nvSpPr>
          <p:cNvPr id="6" name="Footer Placeholder 5">
            <a:extLst>
              <a:ext uri="{FF2B5EF4-FFF2-40B4-BE49-F238E27FC236}">
                <a16:creationId xmlns:a16="http://schemas.microsoft.com/office/drawing/2014/main" id="{75FB334F-BC39-4DC1-BED5-0FB7846F4184}"/>
              </a:ext>
            </a:extLst>
          </p:cNvPr>
          <p:cNvSpPr>
            <a:spLocks noGrp="1"/>
          </p:cNvSpPr>
          <p:nvPr>
            <p:ph type="ftr" sz="quarter" idx="11"/>
          </p:nvPr>
        </p:nvSpPr>
        <p:spPr/>
        <p:txBody>
          <a:bodyPr/>
          <a:lstStyle/>
          <a:p>
            <a:r>
              <a:rPr lang="en-US"/>
              <a:t>Defense Seminar</a:t>
            </a:r>
          </a:p>
        </p:txBody>
      </p:sp>
      <p:sp>
        <p:nvSpPr>
          <p:cNvPr id="7" name="Slide Number Placeholder 6">
            <a:extLst>
              <a:ext uri="{FF2B5EF4-FFF2-40B4-BE49-F238E27FC236}">
                <a16:creationId xmlns:a16="http://schemas.microsoft.com/office/drawing/2014/main" id="{1581CDCA-95C6-4D41-9A9B-8E89028D106F}"/>
              </a:ext>
            </a:extLst>
          </p:cNvPr>
          <p:cNvSpPr>
            <a:spLocks noGrp="1"/>
          </p:cNvSpPr>
          <p:nvPr>
            <p:ph type="sldNum" sz="quarter" idx="12"/>
          </p:nvPr>
        </p:nvSpPr>
        <p:spPr/>
        <p:txBody>
          <a:bodyPr/>
          <a:lstStyle/>
          <a:p>
            <a:fld id="{AFC563A0-DF18-4036-96D4-12908A155C77}" type="slidenum">
              <a:rPr lang="en-US" smtClean="0"/>
              <a:t>‹#›</a:t>
            </a:fld>
            <a:endParaRPr lang="en-US"/>
          </a:p>
        </p:txBody>
      </p:sp>
    </p:spTree>
    <p:extLst>
      <p:ext uri="{BB962C8B-B14F-4D97-AF65-F5344CB8AC3E}">
        <p14:creationId xmlns:p14="http://schemas.microsoft.com/office/powerpoint/2010/main" val="3836766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87A1-E867-4858-A976-EE5FE9DCF1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37DF8C-5876-4CCA-B551-739CCEBEE1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DC644-C505-4F63-9DD8-6F421CCAFAD9}"/>
              </a:ext>
            </a:extLst>
          </p:cNvPr>
          <p:cNvSpPr>
            <a:spLocks noGrp="1"/>
          </p:cNvSpPr>
          <p:nvPr>
            <p:ph type="dt" sz="half" idx="10"/>
          </p:nvPr>
        </p:nvSpPr>
        <p:spPr/>
        <p:txBody>
          <a:bodyPr/>
          <a:lstStyle/>
          <a:p>
            <a:fld id="{C6ED482D-E52E-474B-AC01-892B1D5F6389}" type="datetime1">
              <a:rPr lang="en-US" smtClean="0"/>
              <a:t>9/14/2022</a:t>
            </a:fld>
            <a:endParaRPr lang="en-US"/>
          </a:p>
        </p:txBody>
      </p:sp>
      <p:sp>
        <p:nvSpPr>
          <p:cNvPr id="5" name="Footer Placeholder 4">
            <a:extLst>
              <a:ext uri="{FF2B5EF4-FFF2-40B4-BE49-F238E27FC236}">
                <a16:creationId xmlns:a16="http://schemas.microsoft.com/office/drawing/2014/main" id="{501E6840-70B7-4C96-871D-BFCF4B6C949B}"/>
              </a:ext>
            </a:extLst>
          </p:cNvPr>
          <p:cNvSpPr>
            <a:spLocks noGrp="1"/>
          </p:cNvSpPr>
          <p:nvPr>
            <p:ph type="ftr" sz="quarter" idx="11"/>
          </p:nvPr>
        </p:nvSpPr>
        <p:spPr/>
        <p:txBody>
          <a:bodyPr/>
          <a:lstStyle/>
          <a:p>
            <a:r>
              <a:rPr lang="en-US"/>
              <a:t>Defense Seminar</a:t>
            </a:r>
          </a:p>
        </p:txBody>
      </p:sp>
      <p:sp>
        <p:nvSpPr>
          <p:cNvPr id="6" name="Slide Number Placeholder 5">
            <a:extLst>
              <a:ext uri="{FF2B5EF4-FFF2-40B4-BE49-F238E27FC236}">
                <a16:creationId xmlns:a16="http://schemas.microsoft.com/office/drawing/2014/main" id="{E560A84E-EDA6-437A-BA3F-3EDBD61BA5DB}"/>
              </a:ext>
            </a:extLst>
          </p:cNvPr>
          <p:cNvSpPr>
            <a:spLocks noGrp="1"/>
          </p:cNvSpPr>
          <p:nvPr>
            <p:ph type="sldNum" sz="quarter" idx="12"/>
          </p:nvPr>
        </p:nvSpPr>
        <p:spPr/>
        <p:txBody>
          <a:bodyPr/>
          <a:lstStyle/>
          <a:p>
            <a:fld id="{AFC563A0-DF18-4036-96D4-12908A155C77}" type="slidenum">
              <a:rPr lang="en-US" smtClean="0"/>
              <a:t>‹#›</a:t>
            </a:fld>
            <a:endParaRPr lang="en-US"/>
          </a:p>
        </p:txBody>
      </p:sp>
    </p:spTree>
    <p:extLst>
      <p:ext uri="{BB962C8B-B14F-4D97-AF65-F5344CB8AC3E}">
        <p14:creationId xmlns:p14="http://schemas.microsoft.com/office/powerpoint/2010/main" val="942461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B4C1B-E658-496B-846A-8C5AE70BA99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F1D3E0-8760-4961-8215-0432143E1709}"/>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0AF0B-DC26-4E36-9247-BB60EB38E4EB}"/>
              </a:ext>
            </a:extLst>
          </p:cNvPr>
          <p:cNvSpPr>
            <a:spLocks noGrp="1"/>
          </p:cNvSpPr>
          <p:nvPr>
            <p:ph type="dt" sz="half" idx="10"/>
          </p:nvPr>
        </p:nvSpPr>
        <p:spPr/>
        <p:txBody>
          <a:bodyPr/>
          <a:lstStyle/>
          <a:p>
            <a:fld id="{820508D1-943F-49FC-94B8-C34531173119}" type="datetime1">
              <a:rPr lang="en-US" smtClean="0"/>
              <a:t>9/14/2022</a:t>
            </a:fld>
            <a:endParaRPr lang="en-US"/>
          </a:p>
        </p:txBody>
      </p:sp>
      <p:sp>
        <p:nvSpPr>
          <p:cNvPr id="5" name="Footer Placeholder 4">
            <a:extLst>
              <a:ext uri="{FF2B5EF4-FFF2-40B4-BE49-F238E27FC236}">
                <a16:creationId xmlns:a16="http://schemas.microsoft.com/office/drawing/2014/main" id="{AAF9A185-A3AC-4C1C-BB85-2A03AB61F0FF}"/>
              </a:ext>
            </a:extLst>
          </p:cNvPr>
          <p:cNvSpPr>
            <a:spLocks noGrp="1"/>
          </p:cNvSpPr>
          <p:nvPr>
            <p:ph type="ftr" sz="quarter" idx="11"/>
          </p:nvPr>
        </p:nvSpPr>
        <p:spPr/>
        <p:txBody>
          <a:bodyPr/>
          <a:lstStyle/>
          <a:p>
            <a:r>
              <a:rPr lang="en-US"/>
              <a:t>Defense Seminar</a:t>
            </a:r>
          </a:p>
        </p:txBody>
      </p:sp>
      <p:sp>
        <p:nvSpPr>
          <p:cNvPr id="6" name="Slide Number Placeholder 5">
            <a:extLst>
              <a:ext uri="{FF2B5EF4-FFF2-40B4-BE49-F238E27FC236}">
                <a16:creationId xmlns:a16="http://schemas.microsoft.com/office/drawing/2014/main" id="{0C72CD7E-9388-4E80-A13A-3A7888C7EAD1}"/>
              </a:ext>
            </a:extLst>
          </p:cNvPr>
          <p:cNvSpPr>
            <a:spLocks noGrp="1"/>
          </p:cNvSpPr>
          <p:nvPr>
            <p:ph type="sldNum" sz="quarter" idx="12"/>
          </p:nvPr>
        </p:nvSpPr>
        <p:spPr/>
        <p:txBody>
          <a:bodyPr/>
          <a:lstStyle/>
          <a:p>
            <a:fld id="{AFC563A0-DF18-4036-96D4-12908A155C77}" type="slidenum">
              <a:rPr lang="en-US" smtClean="0"/>
              <a:t>‹#›</a:t>
            </a:fld>
            <a:endParaRPr lang="en-US"/>
          </a:p>
        </p:txBody>
      </p:sp>
    </p:spTree>
    <p:extLst>
      <p:ext uri="{BB962C8B-B14F-4D97-AF65-F5344CB8AC3E}">
        <p14:creationId xmlns:p14="http://schemas.microsoft.com/office/powerpoint/2010/main" val="1174289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 name="Date Placeholder 1">
            <a:extLst>
              <a:ext uri="{FF2B5EF4-FFF2-40B4-BE49-F238E27FC236}">
                <a16:creationId xmlns:a16="http://schemas.microsoft.com/office/drawing/2014/main" id="{0611E1CE-E49D-4AB5-A240-ED1C07DAFBB2}"/>
              </a:ext>
            </a:extLst>
          </p:cNvPr>
          <p:cNvSpPr>
            <a:spLocks noGrp="1"/>
          </p:cNvSpPr>
          <p:nvPr>
            <p:ph type="dt" idx="10"/>
          </p:nvPr>
        </p:nvSpPr>
        <p:spPr/>
        <p:txBody>
          <a:bodyPr/>
          <a:lstStyle/>
          <a:p>
            <a:pPr>
              <a:lnSpc>
                <a:spcPct val="100000"/>
              </a:lnSpc>
            </a:pPr>
            <a:fld id="{035F9AEA-11D8-4022-A362-6AF664B05737}" type="datetime1">
              <a:rPr lang="en-US" sz="1200" b="0" strike="noStrike" spc="-1" smtClean="0">
                <a:latin typeface="Times New Roman"/>
              </a:rPr>
              <a:t>9/14/2022</a:t>
            </a:fld>
            <a:endParaRPr lang="en-IN" sz="1200" b="0" strike="noStrike" spc="-1">
              <a:latin typeface="Times New Roman"/>
            </a:endParaRPr>
          </a:p>
        </p:txBody>
      </p:sp>
      <p:sp>
        <p:nvSpPr>
          <p:cNvPr id="3" name="Footer Placeholder 2">
            <a:extLst>
              <a:ext uri="{FF2B5EF4-FFF2-40B4-BE49-F238E27FC236}">
                <a16:creationId xmlns:a16="http://schemas.microsoft.com/office/drawing/2014/main" id="{62A91800-69A9-470B-B0FA-F050DECD2445}"/>
              </a:ext>
            </a:extLst>
          </p:cNvPr>
          <p:cNvSpPr>
            <a:spLocks noGrp="1"/>
          </p:cNvSpPr>
          <p:nvPr>
            <p:ph type="ftr" idx="11"/>
          </p:nvPr>
        </p:nvSpPr>
        <p:spPr/>
        <p:txBody>
          <a:bodyPr/>
          <a:lstStyle/>
          <a:p>
            <a:pPr algn="ctr">
              <a:lnSpc>
                <a:spcPct val="100000"/>
              </a:lnSpc>
            </a:pPr>
            <a:r>
              <a:rPr lang="en-IN" sz="1200" b="0" strike="noStrike" spc="-1">
                <a:latin typeface="Times New Roman"/>
              </a:rPr>
              <a:t>Defense Seminar</a:t>
            </a:r>
          </a:p>
        </p:txBody>
      </p:sp>
      <p:sp>
        <p:nvSpPr>
          <p:cNvPr id="4" name="Slide Number Placeholder 3">
            <a:extLst>
              <a:ext uri="{FF2B5EF4-FFF2-40B4-BE49-F238E27FC236}">
                <a16:creationId xmlns:a16="http://schemas.microsoft.com/office/drawing/2014/main" id="{15364FA1-EE3C-4B90-92BC-DD03DE8CDEF9}"/>
              </a:ext>
            </a:extLst>
          </p:cNvPr>
          <p:cNvSpPr>
            <a:spLocks noGrp="1"/>
          </p:cNvSpPr>
          <p:nvPr>
            <p:ph type="sldNum" idx="12"/>
          </p:nvPr>
        </p:nvSpPr>
        <p:spPr/>
        <p:txBody>
          <a:bodyPr/>
          <a:lstStyle/>
          <a:p>
            <a:pPr algn="r">
              <a:lnSpc>
                <a:spcPct val="100000"/>
              </a:lnSpc>
            </a:pPr>
            <a:fld id="{73AEE348-7337-4412-A4C2-51575F778CFC}" type="slidenum">
              <a:rPr lang="en-IN" sz="1200" b="0" strike="noStrike" spc="-1" smtClean="0">
                <a:solidFill>
                  <a:srgbClr val="8B8B8B"/>
                </a:solidFill>
                <a:latin typeface="Calibri"/>
              </a:rPr>
              <a:t>‹#›</a:t>
            </a:fld>
            <a:endParaRPr lang="en-IN" sz="1200" b="0" strike="noStrike" spc="-1">
              <a:latin typeface="Times New Roman"/>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8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8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8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9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9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 name="Date Placeholder 1">
            <a:extLst>
              <a:ext uri="{FF2B5EF4-FFF2-40B4-BE49-F238E27FC236}">
                <a16:creationId xmlns:a16="http://schemas.microsoft.com/office/drawing/2014/main" id="{27BE5D7C-960B-4B09-BB6D-8DC7E6F934AE}"/>
              </a:ext>
            </a:extLst>
          </p:cNvPr>
          <p:cNvSpPr>
            <a:spLocks noGrp="1"/>
          </p:cNvSpPr>
          <p:nvPr>
            <p:ph type="dt" idx="10"/>
          </p:nvPr>
        </p:nvSpPr>
        <p:spPr/>
        <p:txBody>
          <a:bodyPr/>
          <a:lstStyle/>
          <a:p>
            <a:pPr>
              <a:lnSpc>
                <a:spcPct val="100000"/>
              </a:lnSpc>
            </a:pPr>
            <a:fld id="{8238D09E-614F-473D-8F60-A172DCFFFA23}" type="datetime1">
              <a:rPr lang="en-US" sz="1200" b="0" strike="noStrike" spc="-1" smtClean="0">
                <a:latin typeface="Times New Roman"/>
              </a:rPr>
              <a:t>9/14/2022</a:t>
            </a:fld>
            <a:endParaRPr lang="en-IN" sz="1200" b="0" strike="noStrike" spc="-1">
              <a:latin typeface="Times New Roman"/>
            </a:endParaRPr>
          </a:p>
        </p:txBody>
      </p:sp>
      <p:sp>
        <p:nvSpPr>
          <p:cNvPr id="3" name="Footer Placeholder 2">
            <a:extLst>
              <a:ext uri="{FF2B5EF4-FFF2-40B4-BE49-F238E27FC236}">
                <a16:creationId xmlns:a16="http://schemas.microsoft.com/office/drawing/2014/main" id="{9ED7F1F7-BA1F-4805-9E94-3B473BC2F22B}"/>
              </a:ext>
            </a:extLst>
          </p:cNvPr>
          <p:cNvSpPr>
            <a:spLocks noGrp="1"/>
          </p:cNvSpPr>
          <p:nvPr>
            <p:ph type="ftr" idx="11"/>
          </p:nvPr>
        </p:nvSpPr>
        <p:spPr/>
        <p:txBody>
          <a:bodyPr/>
          <a:lstStyle/>
          <a:p>
            <a:pPr algn="ctr">
              <a:lnSpc>
                <a:spcPct val="100000"/>
              </a:lnSpc>
            </a:pPr>
            <a:r>
              <a:rPr lang="en-IN" sz="1200" b="0" strike="noStrike" spc="-1">
                <a:latin typeface="Times New Roman"/>
              </a:rPr>
              <a:t>Defense Seminar</a:t>
            </a:r>
          </a:p>
        </p:txBody>
      </p:sp>
      <p:sp>
        <p:nvSpPr>
          <p:cNvPr id="4" name="Slide Number Placeholder 3">
            <a:extLst>
              <a:ext uri="{FF2B5EF4-FFF2-40B4-BE49-F238E27FC236}">
                <a16:creationId xmlns:a16="http://schemas.microsoft.com/office/drawing/2014/main" id="{2B6F6ECD-7794-4B01-99BB-5F5F940A9D7A}"/>
              </a:ext>
            </a:extLst>
          </p:cNvPr>
          <p:cNvSpPr>
            <a:spLocks noGrp="1"/>
          </p:cNvSpPr>
          <p:nvPr>
            <p:ph type="sldNum" idx="12"/>
          </p:nvPr>
        </p:nvSpPr>
        <p:spPr/>
        <p:txBody>
          <a:bodyPr/>
          <a:lstStyle/>
          <a:p>
            <a:pPr algn="r">
              <a:lnSpc>
                <a:spcPct val="100000"/>
              </a:lnSpc>
            </a:pPr>
            <a:fld id="{73AEE348-7337-4412-A4C2-51575F778CFC}" type="slidenum">
              <a:rPr lang="en-IN" sz="1200" b="0" strike="noStrike" spc="-1" smtClean="0">
                <a:solidFill>
                  <a:srgbClr val="8B8B8B"/>
                </a:solidFill>
                <a:latin typeface="Calibri"/>
              </a:rPr>
              <a:t>‹#›</a:t>
            </a:fld>
            <a:endParaRPr lang="en-IN" sz="1200" b="0" strike="noStrike" spc="-1">
              <a:latin typeface="Times New Roman"/>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9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9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9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10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0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0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10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0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0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10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1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11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2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2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2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53DFE-947E-4F64-AF2C-D1095365CBBF}" type="datetime1">
              <a:rPr lang="en-US" smtClean="0"/>
              <a:t>9/14/2022</a:t>
            </a:fld>
            <a:endParaRPr lang="en-US"/>
          </a:p>
        </p:txBody>
      </p:sp>
      <p:sp>
        <p:nvSpPr>
          <p:cNvPr id="5" name="Footer Placeholder 4"/>
          <p:cNvSpPr>
            <a:spLocks noGrp="1"/>
          </p:cNvSpPr>
          <p:nvPr>
            <p:ph type="ftr" sz="quarter" idx="11"/>
          </p:nvPr>
        </p:nvSpPr>
        <p:spPr/>
        <p:txBody>
          <a:bodyPr/>
          <a:lstStyle/>
          <a:p>
            <a:r>
              <a:rPr lang="en-US"/>
              <a:t>Defense Seminar</a:t>
            </a:r>
          </a:p>
        </p:txBody>
      </p:sp>
      <p:sp>
        <p:nvSpPr>
          <p:cNvPr id="6" name="Slide Number Placeholder 5"/>
          <p:cNvSpPr>
            <a:spLocks noGrp="1"/>
          </p:cNvSpPr>
          <p:nvPr>
            <p:ph type="sldNum" sz="quarter" idx="12"/>
          </p:nvPr>
        </p:nvSpPr>
        <p:spPr/>
        <p:txBody>
          <a:bodyPr/>
          <a:lstStyle/>
          <a:p>
            <a:fld id="{C1807502-6AEA-4753-AA00-5CD7995082B3}" type="slidenum">
              <a:rPr lang="en-US" smtClean="0"/>
              <a:pPr/>
              <a:t>‹#›</a:t>
            </a:fld>
            <a:endParaRPr lang="en-US"/>
          </a:p>
        </p:txBody>
      </p:sp>
    </p:spTree>
    <p:extLst>
      <p:ext uri="{BB962C8B-B14F-4D97-AF65-F5344CB8AC3E}">
        <p14:creationId xmlns:p14="http://schemas.microsoft.com/office/powerpoint/2010/main" val="2155972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04217A-E72F-4514-B742-A1530C19D3EB}" type="datetime1">
              <a:rPr lang="en-US" smtClean="0"/>
              <a:t>9/14/2022</a:t>
            </a:fld>
            <a:endParaRPr lang="en-US"/>
          </a:p>
        </p:txBody>
      </p:sp>
      <p:sp>
        <p:nvSpPr>
          <p:cNvPr id="5" name="Footer Placeholder 4"/>
          <p:cNvSpPr>
            <a:spLocks noGrp="1"/>
          </p:cNvSpPr>
          <p:nvPr>
            <p:ph type="ftr" sz="quarter" idx="11"/>
          </p:nvPr>
        </p:nvSpPr>
        <p:spPr/>
        <p:txBody>
          <a:bodyPr/>
          <a:lstStyle/>
          <a:p>
            <a:r>
              <a:rPr lang="en-US"/>
              <a:t>Defense Seminar</a:t>
            </a:r>
          </a:p>
        </p:txBody>
      </p:sp>
      <p:sp>
        <p:nvSpPr>
          <p:cNvPr id="6" name="Slide Number Placeholder 5"/>
          <p:cNvSpPr>
            <a:spLocks noGrp="1"/>
          </p:cNvSpPr>
          <p:nvPr>
            <p:ph type="sldNum" sz="quarter" idx="12"/>
          </p:nvPr>
        </p:nvSpPr>
        <p:spPr/>
        <p:txBody>
          <a:bodyPr/>
          <a:lstStyle/>
          <a:p>
            <a:fld id="{C1807502-6AEA-4753-AA00-5CD7995082B3}" type="slidenum">
              <a:rPr lang="en-US" smtClean="0"/>
              <a:pPr/>
              <a:t>‹#›</a:t>
            </a:fld>
            <a:endParaRPr lang="en-US"/>
          </a:p>
        </p:txBody>
      </p:sp>
    </p:spTree>
    <p:extLst>
      <p:ext uri="{BB962C8B-B14F-4D97-AF65-F5344CB8AC3E}">
        <p14:creationId xmlns:p14="http://schemas.microsoft.com/office/powerpoint/2010/main" val="353741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2" name="Date Placeholder 1">
            <a:extLst>
              <a:ext uri="{FF2B5EF4-FFF2-40B4-BE49-F238E27FC236}">
                <a16:creationId xmlns:a16="http://schemas.microsoft.com/office/drawing/2014/main" id="{E59286ED-3D8A-4AAB-BA9C-56A691BA7B17}"/>
              </a:ext>
            </a:extLst>
          </p:cNvPr>
          <p:cNvSpPr>
            <a:spLocks noGrp="1"/>
          </p:cNvSpPr>
          <p:nvPr>
            <p:ph type="dt" idx="10"/>
          </p:nvPr>
        </p:nvSpPr>
        <p:spPr/>
        <p:txBody>
          <a:bodyPr/>
          <a:lstStyle/>
          <a:p>
            <a:pPr>
              <a:lnSpc>
                <a:spcPct val="100000"/>
              </a:lnSpc>
            </a:pPr>
            <a:fld id="{84FD5739-23A1-46F6-B2FF-C6E204321757}" type="datetime1">
              <a:rPr lang="en-US" sz="1200" b="0" strike="noStrike" spc="-1" smtClean="0">
                <a:latin typeface="Times New Roman"/>
              </a:rPr>
              <a:t>9/14/2022</a:t>
            </a:fld>
            <a:endParaRPr lang="en-IN" sz="1200" b="0" strike="noStrike" spc="-1">
              <a:latin typeface="Times New Roman"/>
            </a:endParaRPr>
          </a:p>
        </p:txBody>
      </p:sp>
      <p:sp>
        <p:nvSpPr>
          <p:cNvPr id="3" name="Footer Placeholder 2">
            <a:extLst>
              <a:ext uri="{FF2B5EF4-FFF2-40B4-BE49-F238E27FC236}">
                <a16:creationId xmlns:a16="http://schemas.microsoft.com/office/drawing/2014/main" id="{4310B42E-2CD5-4475-BC1B-AC37543CF619}"/>
              </a:ext>
            </a:extLst>
          </p:cNvPr>
          <p:cNvSpPr>
            <a:spLocks noGrp="1"/>
          </p:cNvSpPr>
          <p:nvPr>
            <p:ph type="ftr" idx="11"/>
          </p:nvPr>
        </p:nvSpPr>
        <p:spPr/>
        <p:txBody>
          <a:bodyPr/>
          <a:lstStyle/>
          <a:p>
            <a:pPr algn="ctr">
              <a:lnSpc>
                <a:spcPct val="100000"/>
              </a:lnSpc>
            </a:pPr>
            <a:r>
              <a:rPr lang="en-IN" sz="1200" b="0" strike="noStrike" spc="-1">
                <a:latin typeface="Times New Roman"/>
              </a:rPr>
              <a:t>Defense Seminar</a:t>
            </a:r>
          </a:p>
        </p:txBody>
      </p:sp>
      <p:sp>
        <p:nvSpPr>
          <p:cNvPr id="4" name="Slide Number Placeholder 3">
            <a:extLst>
              <a:ext uri="{FF2B5EF4-FFF2-40B4-BE49-F238E27FC236}">
                <a16:creationId xmlns:a16="http://schemas.microsoft.com/office/drawing/2014/main" id="{8D6ED025-6A67-4D08-9404-6A123DC86289}"/>
              </a:ext>
            </a:extLst>
          </p:cNvPr>
          <p:cNvSpPr>
            <a:spLocks noGrp="1"/>
          </p:cNvSpPr>
          <p:nvPr>
            <p:ph type="sldNum" idx="12"/>
          </p:nvPr>
        </p:nvSpPr>
        <p:spPr/>
        <p:txBody>
          <a:bodyPr/>
          <a:lstStyle/>
          <a:p>
            <a:pPr algn="r">
              <a:lnSpc>
                <a:spcPct val="100000"/>
              </a:lnSpc>
            </a:pPr>
            <a:fld id="{73AEE348-7337-4412-A4C2-51575F778CFC}" type="slidenum">
              <a:rPr lang="en-IN" sz="1200" b="0" strike="noStrike" spc="-1" smtClean="0">
                <a:solidFill>
                  <a:srgbClr val="8B8B8B"/>
                </a:solidFill>
                <a:latin typeface="Calibri"/>
              </a:rPr>
              <a:t>‹#›</a:t>
            </a:fld>
            <a:endParaRPr lang="en-IN" sz="1200" b="0" strike="noStrike" spc="-1">
              <a:latin typeface="Times New Roman"/>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75E71-28B4-433F-9EEB-467F613448D6}" type="datetime1">
              <a:rPr lang="en-US" smtClean="0"/>
              <a:t>9/14/2022</a:t>
            </a:fld>
            <a:endParaRPr lang="en-US"/>
          </a:p>
        </p:txBody>
      </p:sp>
      <p:sp>
        <p:nvSpPr>
          <p:cNvPr id="5" name="Footer Placeholder 4"/>
          <p:cNvSpPr>
            <a:spLocks noGrp="1"/>
          </p:cNvSpPr>
          <p:nvPr>
            <p:ph type="ftr" sz="quarter" idx="11"/>
          </p:nvPr>
        </p:nvSpPr>
        <p:spPr/>
        <p:txBody>
          <a:bodyPr/>
          <a:lstStyle/>
          <a:p>
            <a:r>
              <a:rPr lang="en-US"/>
              <a:t>Defense Seminar</a:t>
            </a:r>
          </a:p>
        </p:txBody>
      </p:sp>
      <p:sp>
        <p:nvSpPr>
          <p:cNvPr id="6" name="Slide Number Placeholder 5"/>
          <p:cNvSpPr>
            <a:spLocks noGrp="1"/>
          </p:cNvSpPr>
          <p:nvPr>
            <p:ph type="sldNum" sz="quarter" idx="12"/>
          </p:nvPr>
        </p:nvSpPr>
        <p:spPr/>
        <p:txBody>
          <a:bodyPr/>
          <a:lstStyle/>
          <a:p>
            <a:fld id="{C1807502-6AEA-4753-AA00-5CD7995082B3}" type="slidenum">
              <a:rPr lang="en-US" smtClean="0"/>
              <a:pPr/>
              <a:t>‹#›</a:t>
            </a:fld>
            <a:endParaRPr lang="en-US"/>
          </a:p>
        </p:txBody>
      </p:sp>
    </p:spTree>
    <p:extLst>
      <p:ext uri="{BB962C8B-B14F-4D97-AF65-F5344CB8AC3E}">
        <p14:creationId xmlns:p14="http://schemas.microsoft.com/office/powerpoint/2010/main" val="3636448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CC776C-A304-4766-A77C-125743AED36A}" type="datetime1">
              <a:rPr lang="en-US" smtClean="0"/>
              <a:t>9/14/2022</a:t>
            </a:fld>
            <a:endParaRPr lang="en-US"/>
          </a:p>
        </p:txBody>
      </p:sp>
      <p:sp>
        <p:nvSpPr>
          <p:cNvPr id="5" name="Footer Placeholder 4"/>
          <p:cNvSpPr>
            <a:spLocks noGrp="1"/>
          </p:cNvSpPr>
          <p:nvPr>
            <p:ph type="ftr" sz="quarter" idx="11"/>
          </p:nvPr>
        </p:nvSpPr>
        <p:spPr/>
        <p:txBody>
          <a:bodyPr/>
          <a:lstStyle/>
          <a:p>
            <a:r>
              <a:rPr lang="en-US"/>
              <a:t>Defense Seminar</a:t>
            </a:r>
          </a:p>
        </p:txBody>
      </p:sp>
      <p:sp>
        <p:nvSpPr>
          <p:cNvPr id="6" name="Slide Number Placeholder 5"/>
          <p:cNvSpPr>
            <a:spLocks noGrp="1"/>
          </p:cNvSpPr>
          <p:nvPr>
            <p:ph type="sldNum" sz="quarter" idx="12"/>
          </p:nvPr>
        </p:nvSpPr>
        <p:spPr/>
        <p:txBody>
          <a:bodyPr/>
          <a:lstStyle/>
          <a:p>
            <a:fld id="{C1807502-6AEA-4753-AA00-5CD7995082B3}" type="slidenum">
              <a:rPr lang="en-US" smtClean="0"/>
              <a:pPr/>
              <a:t>‹#›</a:t>
            </a:fld>
            <a:endParaRPr lang="en-US"/>
          </a:p>
        </p:txBody>
      </p:sp>
    </p:spTree>
    <p:extLst>
      <p:ext uri="{BB962C8B-B14F-4D97-AF65-F5344CB8AC3E}">
        <p14:creationId xmlns:p14="http://schemas.microsoft.com/office/powerpoint/2010/main" val="32839629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9DA30E-ADF2-45DB-BAEB-C8A38D725F33}" type="datetime1">
              <a:rPr lang="en-US" smtClean="0"/>
              <a:t>9/14/2022</a:t>
            </a:fld>
            <a:endParaRPr lang="en-US"/>
          </a:p>
        </p:txBody>
      </p:sp>
      <p:sp>
        <p:nvSpPr>
          <p:cNvPr id="6" name="Footer Placeholder 5"/>
          <p:cNvSpPr>
            <a:spLocks noGrp="1"/>
          </p:cNvSpPr>
          <p:nvPr>
            <p:ph type="ftr" sz="quarter" idx="11"/>
          </p:nvPr>
        </p:nvSpPr>
        <p:spPr/>
        <p:txBody>
          <a:bodyPr/>
          <a:lstStyle/>
          <a:p>
            <a:r>
              <a:rPr lang="en-US"/>
              <a:t>Defense Seminar</a:t>
            </a:r>
          </a:p>
        </p:txBody>
      </p:sp>
      <p:sp>
        <p:nvSpPr>
          <p:cNvPr id="7" name="Slide Number Placeholder 6"/>
          <p:cNvSpPr>
            <a:spLocks noGrp="1"/>
          </p:cNvSpPr>
          <p:nvPr>
            <p:ph type="sldNum" sz="quarter" idx="12"/>
          </p:nvPr>
        </p:nvSpPr>
        <p:spPr/>
        <p:txBody>
          <a:bodyPr/>
          <a:lstStyle/>
          <a:p>
            <a:fld id="{C1807502-6AEA-4753-AA00-5CD7995082B3}" type="slidenum">
              <a:rPr lang="en-US" smtClean="0"/>
              <a:pPr/>
              <a:t>‹#›</a:t>
            </a:fld>
            <a:endParaRPr lang="en-US"/>
          </a:p>
        </p:txBody>
      </p:sp>
    </p:spTree>
    <p:extLst>
      <p:ext uri="{BB962C8B-B14F-4D97-AF65-F5344CB8AC3E}">
        <p14:creationId xmlns:p14="http://schemas.microsoft.com/office/powerpoint/2010/main" val="39018263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5817E5-CFE3-42D6-AC3D-317638B50F45}" type="datetime1">
              <a:rPr lang="en-US" smtClean="0"/>
              <a:t>9/14/2022</a:t>
            </a:fld>
            <a:endParaRPr lang="en-US"/>
          </a:p>
        </p:txBody>
      </p:sp>
      <p:sp>
        <p:nvSpPr>
          <p:cNvPr id="8" name="Footer Placeholder 7"/>
          <p:cNvSpPr>
            <a:spLocks noGrp="1"/>
          </p:cNvSpPr>
          <p:nvPr>
            <p:ph type="ftr" sz="quarter" idx="11"/>
          </p:nvPr>
        </p:nvSpPr>
        <p:spPr/>
        <p:txBody>
          <a:bodyPr/>
          <a:lstStyle/>
          <a:p>
            <a:r>
              <a:rPr lang="en-US"/>
              <a:t>Defense Seminar</a:t>
            </a:r>
          </a:p>
        </p:txBody>
      </p:sp>
      <p:sp>
        <p:nvSpPr>
          <p:cNvPr id="9" name="Slide Number Placeholder 8"/>
          <p:cNvSpPr>
            <a:spLocks noGrp="1"/>
          </p:cNvSpPr>
          <p:nvPr>
            <p:ph type="sldNum" sz="quarter" idx="12"/>
          </p:nvPr>
        </p:nvSpPr>
        <p:spPr/>
        <p:txBody>
          <a:bodyPr/>
          <a:lstStyle/>
          <a:p>
            <a:fld id="{C1807502-6AEA-4753-AA00-5CD7995082B3}" type="slidenum">
              <a:rPr lang="en-US" smtClean="0"/>
              <a:pPr/>
              <a:t>‹#›</a:t>
            </a:fld>
            <a:endParaRPr lang="en-US"/>
          </a:p>
        </p:txBody>
      </p:sp>
    </p:spTree>
    <p:extLst>
      <p:ext uri="{BB962C8B-B14F-4D97-AF65-F5344CB8AC3E}">
        <p14:creationId xmlns:p14="http://schemas.microsoft.com/office/powerpoint/2010/main" val="38514352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751543-A0FF-4384-BA21-08D1F061F473}" type="datetime1">
              <a:rPr lang="en-US" smtClean="0"/>
              <a:t>9/14/2022</a:t>
            </a:fld>
            <a:endParaRPr lang="en-US"/>
          </a:p>
        </p:txBody>
      </p:sp>
      <p:sp>
        <p:nvSpPr>
          <p:cNvPr id="4" name="Footer Placeholder 3"/>
          <p:cNvSpPr>
            <a:spLocks noGrp="1"/>
          </p:cNvSpPr>
          <p:nvPr>
            <p:ph type="ftr" sz="quarter" idx="11"/>
          </p:nvPr>
        </p:nvSpPr>
        <p:spPr/>
        <p:txBody>
          <a:bodyPr/>
          <a:lstStyle/>
          <a:p>
            <a:r>
              <a:rPr lang="en-US"/>
              <a:t>Defense Seminar</a:t>
            </a:r>
          </a:p>
        </p:txBody>
      </p:sp>
      <p:sp>
        <p:nvSpPr>
          <p:cNvPr id="5" name="Slide Number Placeholder 4"/>
          <p:cNvSpPr>
            <a:spLocks noGrp="1"/>
          </p:cNvSpPr>
          <p:nvPr>
            <p:ph type="sldNum" sz="quarter" idx="12"/>
          </p:nvPr>
        </p:nvSpPr>
        <p:spPr/>
        <p:txBody>
          <a:bodyPr/>
          <a:lstStyle/>
          <a:p>
            <a:fld id="{C1807502-6AEA-4753-AA00-5CD7995082B3}" type="slidenum">
              <a:rPr lang="en-US" smtClean="0"/>
              <a:pPr/>
              <a:t>‹#›</a:t>
            </a:fld>
            <a:endParaRPr lang="en-US"/>
          </a:p>
        </p:txBody>
      </p:sp>
    </p:spTree>
    <p:extLst>
      <p:ext uri="{BB962C8B-B14F-4D97-AF65-F5344CB8AC3E}">
        <p14:creationId xmlns:p14="http://schemas.microsoft.com/office/powerpoint/2010/main" val="30472801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7F835-4C49-4BEB-8C2A-75097AE78ECB}" type="datetime1">
              <a:rPr lang="en-US" smtClean="0"/>
              <a:t>9/14/2022</a:t>
            </a:fld>
            <a:endParaRPr lang="en-US"/>
          </a:p>
        </p:txBody>
      </p:sp>
      <p:sp>
        <p:nvSpPr>
          <p:cNvPr id="3" name="Footer Placeholder 2"/>
          <p:cNvSpPr>
            <a:spLocks noGrp="1"/>
          </p:cNvSpPr>
          <p:nvPr>
            <p:ph type="ftr" sz="quarter" idx="11"/>
          </p:nvPr>
        </p:nvSpPr>
        <p:spPr/>
        <p:txBody>
          <a:bodyPr/>
          <a:lstStyle/>
          <a:p>
            <a:r>
              <a:rPr lang="en-US"/>
              <a:t>Defense Seminar</a:t>
            </a:r>
          </a:p>
        </p:txBody>
      </p:sp>
      <p:sp>
        <p:nvSpPr>
          <p:cNvPr id="4" name="Slide Number Placeholder 3"/>
          <p:cNvSpPr>
            <a:spLocks noGrp="1"/>
          </p:cNvSpPr>
          <p:nvPr>
            <p:ph type="sldNum" sz="quarter" idx="12"/>
          </p:nvPr>
        </p:nvSpPr>
        <p:spPr/>
        <p:txBody>
          <a:bodyPr/>
          <a:lstStyle/>
          <a:p>
            <a:fld id="{C1807502-6AEA-4753-AA00-5CD7995082B3}" type="slidenum">
              <a:rPr lang="en-US" smtClean="0"/>
              <a:pPr/>
              <a:t>‹#›</a:t>
            </a:fld>
            <a:endParaRPr lang="en-US"/>
          </a:p>
        </p:txBody>
      </p:sp>
    </p:spTree>
    <p:extLst>
      <p:ext uri="{BB962C8B-B14F-4D97-AF65-F5344CB8AC3E}">
        <p14:creationId xmlns:p14="http://schemas.microsoft.com/office/powerpoint/2010/main" val="35257073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B1F9CD-81C4-418D-B8EF-3EF05EC011EA}" type="datetime1">
              <a:rPr lang="en-US" smtClean="0"/>
              <a:t>9/14/2022</a:t>
            </a:fld>
            <a:endParaRPr lang="en-US"/>
          </a:p>
        </p:txBody>
      </p:sp>
      <p:sp>
        <p:nvSpPr>
          <p:cNvPr id="6" name="Footer Placeholder 5"/>
          <p:cNvSpPr>
            <a:spLocks noGrp="1"/>
          </p:cNvSpPr>
          <p:nvPr>
            <p:ph type="ftr" sz="quarter" idx="11"/>
          </p:nvPr>
        </p:nvSpPr>
        <p:spPr/>
        <p:txBody>
          <a:bodyPr/>
          <a:lstStyle/>
          <a:p>
            <a:r>
              <a:rPr lang="en-US"/>
              <a:t>Defense Seminar</a:t>
            </a:r>
          </a:p>
        </p:txBody>
      </p:sp>
      <p:sp>
        <p:nvSpPr>
          <p:cNvPr id="7" name="Slide Number Placeholder 6"/>
          <p:cNvSpPr>
            <a:spLocks noGrp="1"/>
          </p:cNvSpPr>
          <p:nvPr>
            <p:ph type="sldNum" sz="quarter" idx="12"/>
          </p:nvPr>
        </p:nvSpPr>
        <p:spPr/>
        <p:txBody>
          <a:bodyPr/>
          <a:lstStyle/>
          <a:p>
            <a:fld id="{C1807502-6AEA-4753-AA00-5CD7995082B3}" type="slidenum">
              <a:rPr lang="en-US" smtClean="0"/>
              <a:pPr/>
              <a:t>‹#›</a:t>
            </a:fld>
            <a:endParaRPr lang="en-US"/>
          </a:p>
        </p:txBody>
      </p:sp>
    </p:spTree>
    <p:extLst>
      <p:ext uri="{BB962C8B-B14F-4D97-AF65-F5344CB8AC3E}">
        <p14:creationId xmlns:p14="http://schemas.microsoft.com/office/powerpoint/2010/main" val="706798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F9E0B7-8243-4957-A097-400415BE580E}" type="datetime1">
              <a:rPr lang="en-US" smtClean="0"/>
              <a:t>9/14/2022</a:t>
            </a:fld>
            <a:endParaRPr lang="en-US"/>
          </a:p>
        </p:txBody>
      </p:sp>
      <p:sp>
        <p:nvSpPr>
          <p:cNvPr id="6" name="Footer Placeholder 5"/>
          <p:cNvSpPr>
            <a:spLocks noGrp="1"/>
          </p:cNvSpPr>
          <p:nvPr>
            <p:ph type="ftr" sz="quarter" idx="11"/>
          </p:nvPr>
        </p:nvSpPr>
        <p:spPr/>
        <p:txBody>
          <a:bodyPr/>
          <a:lstStyle/>
          <a:p>
            <a:r>
              <a:rPr lang="en-US"/>
              <a:t>Defense Seminar</a:t>
            </a:r>
          </a:p>
        </p:txBody>
      </p:sp>
      <p:sp>
        <p:nvSpPr>
          <p:cNvPr id="7" name="Slide Number Placeholder 6"/>
          <p:cNvSpPr>
            <a:spLocks noGrp="1"/>
          </p:cNvSpPr>
          <p:nvPr>
            <p:ph type="sldNum" sz="quarter" idx="12"/>
          </p:nvPr>
        </p:nvSpPr>
        <p:spPr/>
        <p:txBody>
          <a:bodyPr/>
          <a:lstStyle/>
          <a:p>
            <a:fld id="{C1807502-6AEA-4753-AA00-5CD7995082B3}" type="slidenum">
              <a:rPr lang="en-US" smtClean="0"/>
              <a:pPr/>
              <a:t>‹#›</a:t>
            </a:fld>
            <a:endParaRPr lang="en-US"/>
          </a:p>
        </p:txBody>
      </p:sp>
    </p:spTree>
    <p:extLst>
      <p:ext uri="{BB962C8B-B14F-4D97-AF65-F5344CB8AC3E}">
        <p14:creationId xmlns:p14="http://schemas.microsoft.com/office/powerpoint/2010/main" val="7404990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28037-FFE8-4C22-BFD5-6A503327EE67}" type="datetime1">
              <a:rPr lang="en-US" smtClean="0"/>
              <a:t>9/14/2022</a:t>
            </a:fld>
            <a:endParaRPr lang="en-US"/>
          </a:p>
        </p:txBody>
      </p:sp>
      <p:sp>
        <p:nvSpPr>
          <p:cNvPr id="5" name="Footer Placeholder 4"/>
          <p:cNvSpPr>
            <a:spLocks noGrp="1"/>
          </p:cNvSpPr>
          <p:nvPr>
            <p:ph type="ftr" sz="quarter" idx="11"/>
          </p:nvPr>
        </p:nvSpPr>
        <p:spPr/>
        <p:txBody>
          <a:bodyPr/>
          <a:lstStyle/>
          <a:p>
            <a:r>
              <a:rPr lang="en-US"/>
              <a:t>Defense Seminar</a:t>
            </a:r>
          </a:p>
        </p:txBody>
      </p:sp>
      <p:sp>
        <p:nvSpPr>
          <p:cNvPr id="6" name="Slide Number Placeholder 5"/>
          <p:cNvSpPr>
            <a:spLocks noGrp="1"/>
          </p:cNvSpPr>
          <p:nvPr>
            <p:ph type="sldNum" sz="quarter" idx="12"/>
          </p:nvPr>
        </p:nvSpPr>
        <p:spPr/>
        <p:txBody>
          <a:bodyPr/>
          <a:lstStyle/>
          <a:p>
            <a:fld id="{C1807502-6AEA-4753-AA00-5CD7995082B3}" type="slidenum">
              <a:rPr lang="en-US" smtClean="0"/>
              <a:pPr/>
              <a:t>‹#›</a:t>
            </a:fld>
            <a:endParaRPr lang="en-US"/>
          </a:p>
        </p:txBody>
      </p:sp>
    </p:spTree>
    <p:extLst>
      <p:ext uri="{BB962C8B-B14F-4D97-AF65-F5344CB8AC3E}">
        <p14:creationId xmlns:p14="http://schemas.microsoft.com/office/powerpoint/2010/main" val="3641488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64CBB-9E0E-4B32-AE64-EE09B3DDA5F0}" type="datetime1">
              <a:rPr lang="en-US" smtClean="0"/>
              <a:t>9/14/2022</a:t>
            </a:fld>
            <a:endParaRPr lang="en-US"/>
          </a:p>
        </p:txBody>
      </p:sp>
      <p:sp>
        <p:nvSpPr>
          <p:cNvPr id="5" name="Footer Placeholder 4"/>
          <p:cNvSpPr>
            <a:spLocks noGrp="1"/>
          </p:cNvSpPr>
          <p:nvPr>
            <p:ph type="ftr" sz="quarter" idx="11"/>
          </p:nvPr>
        </p:nvSpPr>
        <p:spPr/>
        <p:txBody>
          <a:bodyPr/>
          <a:lstStyle/>
          <a:p>
            <a:r>
              <a:rPr lang="en-US"/>
              <a:t>Defense Seminar</a:t>
            </a:r>
          </a:p>
        </p:txBody>
      </p:sp>
      <p:sp>
        <p:nvSpPr>
          <p:cNvPr id="6" name="Slide Number Placeholder 5"/>
          <p:cNvSpPr>
            <a:spLocks noGrp="1"/>
          </p:cNvSpPr>
          <p:nvPr>
            <p:ph type="sldNum" sz="quarter" idx="12"/>
          </p:nvPr>
        </p:nvSpPr>
        <p:spPr/>
        <p:txBody>
          <a:bodyPr/>
          <a:lstStyle/>
          <a:p>
            <a:fld id="{C1807502-6AEA-4753-AA00-5CD7995082B3}" type="slidenum">
              <a:rPr lang="en-US" smtClean="0"/>
              <a:pPr/>
              <a:t>‹#›</a:t>
            </a:fld>
            <a:endParaRPr lang="en-US"/>
          </a:p>
        </p:txBody>
      </p:sp>
    </p:spTree>
    <p:extLst>
      <p:ext uri="{BB962C8B-B14F-4D97-AF65-F5344CB8AC3E}">
        <p14:creationId xmlns:p14="http://schemas.microsoft.com/office/powerpoint/2010/main" val="157195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IN" sz="3200" b="0" strike="noStrike" spc="-1">
              <a:latin typeface="Arial"/>
            </a:endParaRPr>
          </a:p>
        </p:txBody>
      </p:sp>
      <p:sp>
        <p:nvSpPr>
          <p:cNvPr id="2" name="Date Placeholder 1">
            <a:extLst>
              <a:ext uri="{FF2B5EF4-FFF2-40B4-BE49-F238E27FC236}">
                <a16:creationId xmlns:a16="http://schemas.microsoft.com/office/drawing/2014/main" id="{BFAE8287-B0BA-4764-8F2B-607D0829582D}"/>
              </a:ext>
            </a:extLst>
          </p:cNvPr>
          <p:cNvSpPr>
            <a:spLocks noGrp="1"/>
          </p:cNvSpPr>
          <p:nvPr>
            <p:ph type="dt" idx="10"/>
          </p:nvPr>
        </p:nvSpPr>
        <p:spPr/>
        <p:txBody>
          <a:bodyPr/>
          <a:lstStyle/>
          <a:p>
            <a:pPr>
              <a:lnSpc>
                <a:spcPct val="100000"/>
              </a:lnSpc>
            </a:pPr>
            <a:fld id="{E8693917-14C9-404E-9632-9075AE35D4AE}" type="datetime1">
              <a:rPr lang="en-US" sz="1200" b="0" strike="noStrike" spc="-1" smtClean="0">
                <a:latin typeface="Times New Roman"/>
              </a:rPr>
              <a:t>9/14/2022</a:t>
            </a:fld>
            <a:endParaRPr lang="en-IN" sz="1200" b="0" strike="noStrike" spc="-1">
              <a:latin typeface="Times New Roman"/>
            </a:endParaRPr>
          </a:p>
        </p:txBody>
      </p:sp>
      <p:sp>
        <p:nvSpPr>
          <p:cNvPr id="3" name="Footer Placeholder 2">
            <a:extLst>
              <a:ext uri="{FF2B5EF4-FFF2-40B4-BE49-F238E27FC236}">
                <a16:creationId xmlns:a16="http://schemas.microsoft.com/office/drawing/2014/main" id="{E6B09F90-D396-4728-82D4-76C0D5104648}"/>
              </a:ext>
            </a:extLst>
          </p:cNvPr>
          <p:cNvSpPr>
            <a:spLocks noGrp="1"/>
          </p:cNvSpPr>
          <p:nvPr>
            <p:ph type="ftr" idx="11"/>
          </p:nvPr>
        </p:nvSpPr>
        <p:spPr/>
        <p:txBody>
          <a:bodyPr/>
          <a:lstStyle/>
          <a:p>
            <a:pPr algn="ctr">
              <a:lnSpc>
                <a:spcPct val="100000"/>
              </a:lnSpc>
            </a:pPr>
            <a:r>
              <a:rPr lang="en-IN" sz="1200" b="0" strike="noStrike" spc="-1">
                <a:latin typeface="Times New Roman"/>
              </a:rPr>
              <a:t>Defense Seminar</a:t>
            </a:r>
          </a:p>
        </p:txBody>
      </p:sp>
      <p:sp>
        <p:nvSpPr>
          <p:cNvPr id="4" name="Slide Number Placeholder 3">
            <a:extLst>
              <a:ext uri="{FF2B5EF4-FFF2-40B4-BE49-F238E27FC236}">
                <a16:creationId xmlns:a16="http://schemas.microsoft.com/office/drawing/2014/main" id="{252CC2BC-C519-47AC-BE52-00A13B0EE5E1}"/>
              </a:ext>
            </a:extLst>
          </p:cNvPr>
          <p:cNvSpPr>
            <a:spLocks noGrp="1"/>
          </p:cNvSpPr>
          <p:nvPr>
            <p:ph type="sldNum" idx="12"/>
          </p:nvPr>
        </p:nvSpPr>
        <p:spPr/>
        <p:txBody>
          <a:bodyPr/>
          <a:lstStyle/>
          <a:p>
            <a:pPr algn="r">
              <a:lnSpc>
                <a:spcPct val="100000"/>
              </a:lnSpc>
            </a:pPr>
            <a:fld id="{73AEE348-7337-4412-A4C2-51575F778CFC}" type="slidenum">
              <a:rPr lang="en-IN" sz="1200" b="0" strike="noStrike" spc="-1" smtClean="0">
                <a:solidFill>
                  <a:srgbClr val="8B8B8B"/>
                </a:solidFill>
                <a:latin typeface="Calibri"/>
              </a:rPr>
              <a:t>‹#›</a:t>
            </a:fld>
            <a:endParaRPr lang="en-IN" sz="1200" b="0" strike="noStrike" spc="-1">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 name="Date Placeholder 1">
            <a:extLst>
              <a:ext uri="{FF2B5EF4-FFF2-40B4-BE49-F238E27FC236}">
                <a16:creationId xmlns:a16="http://schemas.microsoft.com/office/drawing/2014/main" id="{A4DDC03E-998D-412B-A11E-28C22E77ADD9}"/>
              </a:ext>
            </a:extLst>
          </p:cNvPr>
          <p:cNvSpPr>
            <a:spLocks noGrp="1"/>
          </p:cNvSpPr>
          <p:nvPr>
            <p:ph type="dt" idx="10"/>
          </p:nvPr>
        </p:nvSpPr>
        <p:spPr/>
        <p:txBody>
          <a:bodyPr/>
          <a:lstStyle/>
          <a:p>
            <a:pPr>
              <a:lnSpc>
                <a:spcPct val="100000"/>
              </a:lnSpc>
            </a:pPr>
            <a:fld id="{8FE2BD13-E460-4CDE-950C-0253BD3EA5C7}" type="datetime1">
              <a:rPr lang="en-US" sz="1200" b="0" strike="noStrike" spc="-1" smtClean="0">
                <a:latin typeface="Times New Roman"/>
              </a:rPr>
              <a:t>9/14/2022</a:t>
            </a:fld>
            <a:endParaRPr lang="en-IN" sz="1200" b="0" strike="noStrike" spc="-1">
              <a:latin typeface="Times New Roman"/>
            </a:endParaRPr>
          </a:p>
        </p:txBody>
      </p:sp>
      <p:sp>
        <p:nvSpPr>
          <p:cNvPr id="3" name="Footer Placeholder 2">
            <a:extLst>
              <a:ext uri="{FF2B5EF4-FFF2-40B4-BE49-F238E27FC236}">
                <a16:creationId xmlns:a16="http://schemas.microsoft.com/office/drawing/2014/main" id="{715BAB15-0A2D-4FC9-A83D-961856F63B04}"/>
              </a:ext>
            </a:extLst>
          </p:cNvPr>
          <p:cNvSpPr>
            <a:spLocks noGrp="1"/>
          </p:cNvSpPr>
          <p:nvPr>
            <p:ph type="ftr" idx="11"/>
          </p:nvPr>
        </p:nvSpPr>
        <p:spPr/>
        <p:txBody>
          <a:bodyPr/>
          <a:lstStyle/>
          <a:p>
            <a:pPr algn="ctr">
              <a:lnSpc>
                <a:spcPct val="100000"/>
              </a:lnSpc>
            </a:pPr>
            <a:r>
              <a:rPr lang="en-IN" sz="1200" b="0" strike="noStrike" spc="-1">
                <a:latin typeface="Times New Roman"/>
              </a:rPr>
              <a:t>Defense Seminar</a:t>
            </a:r>
          </a:p>
        </p:txBody>
      </p:sp>
      <p:sp>
        <p:nvSpPr>
          <p:cNvPr id="4" name="Slide Number Placeholder 3">
            <a:extLst>
              <a:ext uri="{FF2B5EF4-FFF2-40B4-BE49-F238E27FC236}">
                <a16:creationId xmlns:a16="http://schemas.microsoft.com/office/drawing/2014/main" id="{D6394B03-F06B-4A11-8ED8-BF53F7BA9163}"/>
              </a:ext>
            </a:extLst>
          </p:cNvPr>
          <p:cNvSpPr>
            <a:spLocks noGrp="1"/>
          </p:cNvSpPr>
          <p:nvPr>
            <p:ph type="sldNum" idx="12"/>
          </p:nvPr>
        </p:nvSpPr>
        <p:spPr/>
        <p:txBody>
          <a:bodyPr/>
          <a:lstStyle/>
          <a:p>
            <a:pPr algn="r">
              <a:lnSpc>
                <a:spcPct val="100000"/>
              </a:lnSpc>
            </a:pPr>
            <a:fld id="{73AEE348-7337-4412-A4C2-51575F778CFC}" type="slidenum">
              <a:rPr lang="en-IN" sz="1200" b="0" strike="noStrike" spc="-1" smtClean="0">
                <a:solidFill>
                  <a:srgbClr val="8B8B8B"/>
                </a:solidFill>
                <a:latin typeface="Calibri"/>
              </a:rPr>
              <a:t>‹#›</a:t>
            </a:fld>
            <a:endParaRPr lang="en-IN" sz="1200" b="0" strike="noStrike" spc="-1">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 name="Date Placeholder 1">
            <a:extLst>
              <a:ext uri="{FF2B5EF4-FFF2-40B4-BE49-F238E27FC236}">
                <a16:creationId xmlns:a16="http://schemas.microsoft.com/office/drawing/2014/main" id="{1F0A05CD-FC5C-4821-A168-B93F8A3A19B3}"/>
              </a:ext>
            </a:extLst>
          </p:cNvPr>
          <p:cNvSpPr>
            <a:spLocks noGrp="1"/>
          </p:cNvSpPr>
          <p:nvPr>
            <p:ph type="dt" idx="10"/>
          </p:nvPr>
        </p:nvSpPr>
        <p:spPr/>
        <p:txBody>
          <a:bodyPr/>
          <a:lstStyle/>
          <a:p>
            <a:pPr>
              <a:lnSpc>
                <a:spcPct val="100000"/>
              </a:lnSpc>
            </a:pPr>
            <a:fld id="{182CD459-365D-4366-9244-D091DBD8FB1B}" type="datetime1">
              <a:rPr lang="en-US" sz="1200" b="0" strike="noStrike" spc="-1" smtClean="0">
                <a:latin typeface="Times New Roman"/>
              </a:rPr>
              <a:t>9/14/2022</a:t>
            </a:fld>
            <a:endParaRPr lang="en-IN" sz="1200" b="0" strike="noStrike" spc="-1">
              <a:latin typeface="Times New Roman"/>
            </a:endParaRPr>
          </a:p>
        </p:txBody>
      </p:sp>
      <p:sp>
        <p:nvSpPr>
          <p:cNvPr id="3" name="Footer Placeholder 2">
            <a:extLst>
              <a:ext uri="{FF2B5EF4-FFF2-40B4-BE49-F238E27FC236}">
                <a16:creationId xmlns:a16="http://schemas.microsoft.com/office/drawing/2014/main" id="{D9EA18FF-CF54-49C8-8170-866D82B7A4D3}"/>
              </a:ext>
            </a:extLst>
          </p:cNvPr>
          <p:cNvSpPr>
            <a:spLocks noGrp="1"/>
          </p:cNvSpPr>
          <p:nvPr>
            <p:ph type="ftr" idx="11"/>
          </p:nvPr>
        </p:nvSpPr>
        <p:spPr/>
        <p:txBody>
          <a:bodyPr/>
          <a:lstStyle/>
          <a:p>
            <a:pPr algn="ctr">
              <a:lnSpc>
                <a:spcPct val="100000"/>
              </a:lnSpc>
            </a:pPr>
            <a:r>
              <a:rPr lang="en-IN" sz="1200" b="0" strike="noStrike" spc="-1">
                <a:latin typeface="Times New Roman"/>
              </a:rPr>
              <a:t>Defense Seminar</a:t>
            </a:r>
          </a:p>
        </p:txBody>
      </p:sp>
      <p:sp>
        <p:nvSpPr>
          <p:cNvPr id="4" name="Slide Number Placeholder 3">
            <a:extLst>
              <a:ext uri="{FF2B5EF4-FFF2-40B4-BE49-F238E27FC236}">
                <a16:creationId xmlns:a16="http://schemas.microsoft.com/office/drawing/2014/main" id="{58A91B76-0EBD-4521-B49F-1019F9A56817}"/>
              </a:ext>
            </a:extLst>
          </p:cNvPr>
          <p:cNvSpPr>
            <a:spLocks noGrp="1"/>
          </p:cNvSpPr>
          <p:nvPr>
            <p:ph type="sldNum" idx="12"/>
          </p:nvPr>
        </p:nvSpPr>
        <p:spPr/>
        <p:txBody>
          <a:bodyPr/>
          <a:lstStyle/>
          <a:p>
            <a:pPr algn="r">
              <a:lnSpc>
                <a:spcPct val="100000"/>
              </a:lnSpc>
            </a:pPr>
            <a:fld id="{73AEE348-7337-4412-A4C2-51575F778CFC}" type="slidenum">
              <a:rPr lang="en-IN" sz="1200" b="0" strike="noStrike" spc="-1" smtClean="0">
                <a:solidFill>
                  <a:srgbClr val="8B8B8B"/>
                </a:solidFill>
                <a:latin typeface="Calibri"/>
              </a:rPr>
              <a:t>‹#›</a:t>
            </a:fld>
            <a:endParaRPr lang="en-IN" sz="1200" b="0" strike="noStrike" spc="-1">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 name="Date Placeholder 1">
            <a:extLst>
              <a:ext uri="{FF2B5EF4-FFF2-40B4-BE49-F238E27FC236}">
                <a16:creationId xmlns:a16="http://schemas.microsoft.com/office/drawing/2014/main" id="{2BDB7D64-5F6F-480B-A934-CE1BDC40FE6B}"/>
              </a:ext>
            </a:extLst>
          </p:cNvPr>
          <p:cNvSpPr>
            <a:spLocks noGrp="1"/>
          </p:cNvSpPr>
          <p:nvPr>
            <p:ph type="dt" idx="10"/>
          </p:nvPr>
        </p:nvSpPr>
        <p:spPr/>
        <p:txBody>
          <a:bodyPr/>
          <a:lstStyle/>
          <a:p>
            <a:pPr>
              <a:lnSpc>
                <a:spcPct val="100000"/>
              </a:lnSpc>
            </a:pPr>
            <a:fld id="{B8B9EEC6-63CF-47AF-8933-296F9C1D508C}" type="datetime1">
              <a:rPr lang="en-US" sz="1200" b="0" strike="noStrike" spc="-1" smtClean="0">
                <a:latin typeface="Times New Roman"/>
              </a:rPr>
              <a:t>9/14/2022</a:t>
            </a:fld>
            <a:endParaRPr lang="en-IN" sz="1200" b="0" strike="noStrike" spc="-1">
              <a:latin typeface="Times New Roman"/>
            </a:endParaRPr>
          </a:p>
        </p:txBody>
      </p:sp>
      <p:sp>
        <p:nvSpPr>
          <p:cNvPr id="3" name="Footer Placeholder 2">
            <a:extLst>
              <a:ext uri="{FF2B5EF4-FFF2-40B4-BE49-F238E27FC236}">
                <a16:creationId xmlns:a16="http://schemas.microsoft.com/office/drawing/2014/main" id="{F18D2056-0A09-4301-BD84-135B3577B08F}"/>
              </a:ext>
            </a:extLst>
          </p:cNvPr>
          <p:cNvSpPr>
            <a:spLocks noGrp="1"/>
          </p:cNvSpPr>
          <p:nvPr>
            <p:ph type="ftr" idx="11"/>
          </p:nvPr>
        </p:nvSpPr>
        <p:spPr/>
        <p:txBody>
          <a:bodyPr/>
          <a:lstStyle/>
          <a:p>
            <a:pPr algn="ctr">
              <a:lnSpc>
                <a:spcPct val="100000"/>
              </a:lnSpc>
            </a:pPr>
            <a:r>
              <a:rPr lang="en-IN" sz="1200" b="0" strike="noStrike" spc="-1">
                <a:latin typeface="Times New Roman"/>
              </a:rPr>
              <a:t>Defense Seminar</a:t>
            </a:r>
          </a:p>
        </p:txBody>
      </p:sp>
      <p:sp>
        <p:nvSpPr>
          <p:cNvPr id="4" name="Slide Number Placeholder 3">
            <a:extLst>
              <a:ext uri="{FF2B5EF4-FFF2-40B4-BE49-F238E27FC236}">
                <a16:creationId xmlns:a16="http://schemas.microsoft.com/office/drawing/2014/main" id="{B64E5F3F-17FA-458F-B98D-8A4E979913CF}"/>
              </a:ext>
            </a:extLst>
          </p:cNvPr>
          <p:cNvSpPr>
            <a:spLocks noGrp="1"/>
          </p:cNvSpPr>
          <p:nvPr>
            <p:ph type="sldNum" idx="12"/>
          </p:nvPr>
        </p:nvSpPr>
        <p:spPr/>
        <p:txBody>
          <a:bodyPr/>
          <a:lstStyle/>
          <a:p>
            <a:pPr algn="r">
              <a:lnSpc>
                <a:spcPct val="100000"/>
              </a:lnSpc>
            </a:pPr>
            <a:fld id="{73AEE348-7337-4412-A4C2-51575F778CFC}" type="slidenum">
              <a:rPr lang="en-IN" sz="1200" b="0" strike="noStrike" spc="-1" smtClean="0">
                <a:solidFill>
                  <a:srgbClr val="8B8B8B"/>
                </a:solidFill>
                <a:latin typeface="Calibri"/>
              </a:rPr>
              <a:t>‹#›</a:t>
            </a:fld>
            <a:endParaRPr lang="en-IN" sz="1200" b="0" strike="noStrike" spc="-1">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en-US" sz="4400" b="0" strike="noStrike" spc="-1">
                <a:solidFill>
                  <a:srgbClr val="000000"/>
                </a:solidFill>
                <a:latin typeface="Calibri"/>
              </a:rPr>
              <a:t>Click to edit Master title style</a:t>
            </a: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fld id="{A6719D4A-BA60-4B72-8E84-61D2FD954742}" type="datetime1">
              <a:rPr lang="en-US" sz="1200" b="0" strike="noStrike" spc="-1" smtClean="0">
                <a:latin typeface="Times New Roman"/>
              </a:rPr>
              <a:t>9/14/2022</a:t>
            </a:fld>
            <a:endParaRPr lang="en-IN"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pPr algn="ctr">
              <a:lnSpc>
                <a:spcPct val="100000"/>
              </a:lnSpc>
            </a:pPr>
            <a:r>
              <a:rPr lang="en-IN" sz="1200" b="0" strike="noStrike" spc="-1">
                <a:latin typeface="Times New Roman"/>
              </a:rPr>
              <a:t>Defense Seminar</a:t>
            </a: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r>
              <a:rPr lang="en-IN" sz="1200" spc="-1" dirty="0">
                <a:solidFill>
                  <a:srgbClr val="8B8B8B"/>
                </a:solidFill>
                <a:latin typeface="Calibri"/>
              </a:rPr>
              <a:t>Slide </a:t>
            </a:r>
            <a:fld id="{73AEE348-7337-4412-A4C2-51575F778CFC}" type="slidenum">
              <a:rPr lang="en-IN" sz="1200" spc="-1" smtClean="0">
                <a:solidFill>
                  <a:srgbClr val="8B8B8B"/>
                </a:solidFill>
                <a:latin typeface="Calibri"/>
              </a:rPr>
              <a:pPr algn="r"/>
              <a:t>‹#›</a:t>
            </a:fld>
            <a:r>
              <a:rPr lang="en-IN" sz="1200" spc="-1" dirty="0">
                <a:solidFill>
                  <a:srgbClr val="8B8B8B"/>
                </a:solidFill>
                <a:latin typeface="Calibri"/>
              </a:rPr>
              <a:t>/74</a:t>
            </a:r>
            <a:endParaRPr lang="en-IN" sz="1200" b="0" strike="noStrike" spc="-1" dirty="0">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dirty="0">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dirty="0">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dirty="0">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dirty="0">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dirty="0">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dirty="0">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FCA3D5-5304-4B26-A941-7CC18EE86AC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5AE5CC-6837-4824-BDA0-DCD67FD0A51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D7B5E-1C01-44AA-93F3-7D00F01A1B3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CD587-8A7F-46E3-8CBE-A1B67BFD2061}" type="datetime1">
              <a:rPr lang="en-US" smtClean="0"/>
              <a:t>9/14/2022</a:t>
            </a:fld>
            <a:endParaRPr lang="en-US"/>
          </a:p>
        </p:txBody>
      </p:sp>
      <p:sp>
        <p:nvSpPr>
          <p:cNvPr id="5" name="Footer Placeholder 4">
            <a:extLst>
              <a:ext uri="{FF2B5EF4-FFF2-40B4-BE49-F238E27FC236}">
                <a16:creationId xmlns:a16="http://schemas.microsoft.com/office/drawing/2014/main" id="{F2647C4B-02BE-4AD8-A711-FAB66047DE6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Defense Seminar</a:t>
            </a:r>
          </a:p>
        </p:txBody>
      </p:sp>
      <p:sp>
        <p:nvSpPr>
          <p:cNvPr id="6" name="Slide Number Placeholder 5">
            <a:extLst>
              <a:ext uri="{FF2B5EF4-FFF2-40B4-BE49-F238E27FC236}">
                <a16:creationId xmlns:a16="http://schemas.microsoft.com/office/drawing/2014/main" id="{35836D6A-3B84-4400-A0E6-F585F72709B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563A0-DF18-4036-96D4-12908A155C77}" type="slidenum">
              <a:rPr lang="en-US" smtClean="0"/>
              <a:t>‹#›</a:t>
            </a:fld>
            <a:endParaRPr lang="en-US"/>
          </a:p>
        </p:txBody>
      </p:sp>
    </p:spTree>
    <p:extLst>
      <p:ext uri="{BB962C8B-B14F-4D97-AF65-F5344CB8AC3E}">
        <p14:creationId xmlns:p14="http://schemas.microsoft.com/office/powerpoint/2010/main" val="118915404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457200" y="6356520"/>
            <a:ext cx="2133360" cy="364680"/>
          </a:xfrm>
          <a:prstGeom prst="rect">
            <a:avLst/>
          </a:prstGeom>
        </p:spPr>
        <p:txBody>
          <a:bodyPr anchor="ctr"/>
          <a:lstStyle/>
          <a:p>
            <a:pPr>
              <a:lnSpc>
                <a:spcPct val="100000"/>
              </a:lnSpc>
            </a:pPr>
            <a:fld id="{2C378339-224C-48FF-8505-B58EF6DC6BCC}" type="datetime1">
              <a:rPr lang="en-US" sz="1200" b="0" strike="noStrike" spc="-1" smtClean="0">
                <a:latin typeface="Times New Roman"/>
              </a:rPr>
              <a:t>9/14/2022</a:t>
            </a:fld>
            <a:endParaRPr lang="en-IN" sz="1200" b="0" strike="noStrike" spc="-1">
              <a:latin typeface="Times New Roman"/>
            </a:endParaRPr>
          </a:p>
        </p:txBody>
      </p:sp>
      <p:sp>
        <p:nvSpPr>
          <p:cNvPr id="42" name="PlaceHolder 2"/>
          <p:cNvSpPr>
            <a:spLocks noGrp="1"/>
          </p:cNvSpPr>
          <p:nvPr>
            <p:ph type="ftr"/>
          </p:nvPr>
        </p:nvSpPr>
        <p:spPr>
          <a:xfrm>
            <a:off x="3124080" y="6356520"/>
            <a:ext cx="2895120" cy="364680"/>
          </a:xfrm>
          <a:prstGeom prst="rect">
            <a:avLst/>
          </a:prstGeom>
        </p:spPr>
        <p:txBody>
          <a:bodyPr anchor="ctr"/>
          <a:lstStyle/>
          <a:p>
            <a:pPr algn="ctr">
              <a:lnSpc>
                <a:spcPct val="100000"/>
              </a:lnSpc>
            </a:pPr>
            <a:r>
              <a:rPr lang="en-IN" sz="1200" b="0" strike="noStrike" spc="-1">
                <a:latin typeface="Times New Roman"/>
              </a:rPr>
              <a:t>Defense Seminar</a:t>
            </a:r>
          </a:p>
        </p:txBody>
      </p:sp>
      <p:sp>
        <p:nvSpPr>
          <p:cNvPr id="43" name="PlaceHolder 3"/>
          <p:cNvSpPr>
            <a:spLocks noGrp="1"/>
          </p:cNvSpPr>
          <p:nvPr>
            <p:ph type="sldNum"/>
          </p:nvPr>
        </p:nvSpPr>
        <p:spPr>
          <a:xfrm>
            <a:off x="6553080" y="6356520"/>
            <a:ext cx="2133360" cy="364680"/>
          </a:xfrm>
          <a:prstGeom prst="rect">
            <a:avLst/>
          </a:prstGeom>
        </p:spPr>
        <p:txBody>
          <a:bodyPr anchor="ctr"/>
          <a:lstStyle/>
          <a:p>
            <a:pPr algn="r">
              <a:lnSpc>
                <a:spcPct val="100000"/>
              </a:lnSpc>
            </a:pPr>
            <a:fld id="{311541D5-F4ED-4EB8-A4B5-02618B1ED9EF}" type="slidenum">
              <a:rPr lang="en-IN" sz="1200" b="0" strike="noStrike" spc="-1">
                <a:solidFill>
                  <a:srgbClr val="8B8B8B"/>
                </a:solidFill>
                <a:latin typeface="Calibri"/>
              </a:rPr>
              <a:t>‹#›</a:t>
            </a:fld>
            <a:endParaRPr lang="en-IN" sz="1200" b="0" strike="noStrike" spc="-1">
              <a:latin typeface="Times New Roman"/>
            </a:endParaRPr>
          </a:p>
        </p:txBody>
      </p:sp>
      <p:sp>
        <p:nvSpPr>
          <p:cNvPr id="44" name="PlaceHolder 4"/>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latin typeface="Calibri"/>
              </a:rPr>
              <a:t>Click to edit the title text format</a:t>
            </a:r>
          </a:p>
        </p:txBody>
      </p:sp>
      <p:sp>
        <p:nvSpPr>
          <p:cNvPr id="45"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b="0" strike="noStrike" spc="-1">
                <a:solidFill>
                  <a:srgbClr val="000000"/>
                </a:solidFill>
                <a:latin typeface="Calibri"/>
              </a:rPr>
              <a:t>Click to edit Master title style</a:t>
            </a:r>
          </a:p>
        </p:txBody>
      </p:sp>
      <p:sp>
        <p:nvSpPr>
          <p:cNvPr id="83" name="PlaceHolder 2"/>
          <p:cNvSpPr>
            <a:spLocks noGrp="1"/>
          </p:cNvSpPr>
          <p:nvPr>
            <p:ph type="body"/>
          </p:nvPr>
        </p:nvSpPr>
        <p:spPr>
          <a:xfrm>
            <a:off x="457200" y="1600200"/>
            <a:ext cx="8229240" cy="4525560"/>
          </a:xfrm>
          <a:prstGeom prst="rect">
            <a:avLst/>
          </a:prstGeom>
        </p:spPr>
        <p:txBody>
          <a:bodyPr/>
          <a:lstStyle/>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Click to edit Master text styles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Second level</a:t>
            </a:r>
          </a:p>
          <a:p>
            <a:pPr marL="1143000" lvl="2" indent="-228240">
              <a:lnSpc>
                <a:spcPct val="100000"/>
              </a:lnSpc>
              <a:spcBef>
                <a:spcPts val="479"/>
              </a:spcBef>
              <a:buClr>
                <a:srgbClr val="000000"/>
              </a:buClr>
              <a:buFont typeface="Arial"/>
              <a:buChar char="•"/>
            </a:pPr>
            <a:r>
              <a:rPr lang="en-US" sz="2400" b="0" strike="noStrike" spc="-1">
                <a:solidFill>
                  <a:srgbClr val="000000"/>
                </a:solidFill>
                <a:latin typeface="Calibri"/>
              </a:rPr>
              <a:t>Third level</a:t>
            </a:r>
          </a:p>
          <a:p>
            <a:pPr marL="1600200" lvl="3" indent="-228240">
              <a:lnSpc>
                <a:spcPct val="100000"/>
              </a:lnSpc>
              <a:spcBef>
                <a:spcPts val="400"/>
              </a:spcBef>
              <a:buClr>
                <a:srgbClr val="000000"/>
              </a:buClr>
              <a:buFont typeface="Arial"/>
              <a:buChar char="–"/>
            </a:pPr>
            <a:r>
              <a:rPr lang="en-US" sz="2000" b="0" strike="noStrike" spc="-1">
                <a:solidFill>
                  <a:srgbClr val="000000"/>
                </a:solidFill>
                <a:latin typeface="Calibri"/>
              </a:rPr>
              <a:t>Fourth level</a:t>
            </a:r>
          </a:p>
          <a:p>
            <a:pPr marL="2057400" lvl="4" indent="-228240">
              <a:lnSpc>
                <a:spcPct val="100000"/>
              </a:lnSpc>
              <a:spcBef>
                <a:spcPts val="400"/>
              </a:spcBef>
              <a:buClr>
                <a:srgbClr val="000000"/>
              </a:buClr>
              <a:buFont typeface="Arial"/>
              <a:buChar char="»"/>
            </a:pPr>
            <a:r>
              <a:rPr lang="en-US" sz="2000" b="0" strike="noStrike" spc="-1">
                <a:solidFill>
                  <a:srgbClr val="000000"/>
                </a:solidFill>
                <a:latin typeface="Calibri"/>
              </a:rPr>
              <a:t>Fifth level</a:t>
            </a:r>
          </a:p>
        </p:txBody>
      </p:sp>
      <p:sp>
        <p:nvSpPr>
          <p:cNvPr id="84" name="PlaceHolder 3"/>
          <p:cNvSpPr>
            <a:spLocks noGrp="1"/>
          </p:cNvSpPr>
          <p:nvPr>
            <p:ph type="dt"/>
          </p:nvPr>
        </p:nvSpPr>
        <p:spPr>
          <a:xfrm>
            <a:off x="457200" y="6356520"/>
            <a:ext cx="2133360" cy="364680"/>
          </a:xfrm>
          <a:prstGeom prst="rect">
            <a:avLst/>
          </a:prstGeom>
        </p:spPr>
        <p:txBody>
          <a:bodyPr anchor="ctr"/>
          <a:lstStyle/>
          <a:p>
            <a:pPr>
              <a:lnSpc>
                <a:spcPct val="100000"/>
              </a:lnSpc>
            </a:pPr>
            <a:fld id="{57FDF2A3-214F-433C-BBAB-10D279CB4B9E}" type="datetime1">
              <a:rPr lang="en-US" sz="1200" b="0" strike="noStrike" spc="-1" smtClean="0">
                <a:latin typeface="Times New Roman"/>
              </a:rPr>
              <a:t>9/14/2022</a:t>
            </a:fld>
            <a:endParaRPr lang="en-IN" sz="1200" b="0" strike="noStrike" spc="-1">
              <a:latin typeface="Times New Roman"/>
            </a:endParaRPr>
          </a:p>
        </p:txBody>
      </p:sp>
      <p:sp>
        <p:nvSpPr>
          <p:cNvPr id="85" name="PlaceHolder 4"/>
          <p:cNvSpPr>
            <a:spLocks noGrp="1"/>
          </p:cNvSpPr>
          <p:nvPr>
            <p:ph type="ftr"/>
          </p:nvPr>
        </p:nvSpPr>
        <p:spPr>
          <a:xfrm>
            <a:off x="3124080" y="6356520"/>
            <a:ext cx="2895120" cy="364680"/>
          </a:xfrm>
          <a:prstGeom prst="rect">
            <a:avLst/>
          </a:prstGeom>
        </p:spPr>
        <p:txBody>
          <a:bodyPr anchor="ctr"/>
          <a:lstStyle/>
          <a:p>
            <a:pPr algn="ctr">
              <a:lnSpc>
                <a:spcPct val="100000"/>
              </a:lnSpc>
            </a:pPr>
            <a:r>
              <a:rPr lang="en-IN" sz="1200" b="0" strike="noStrike" spc="-1">
                <a:latin typeface="Times New Roman"/>
              </a:rPr>
              <a:t>Defense Seminar</a:t>
            </a:r>
          </a:p>
        </p:txBody>
      </p:sp>
      <p:sp>
        <p:nvSpPr>
          <p:cNvPr id="86"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A24ABA36-D79E-4ACE-B559-023F89B6B9C0}" type="slidenum">
              <a:rPr lang="en-IN" sz="1200" b="0" strike="noStrike" spc="-1">
                <a:solidFill>
                  <a:srgbClr val="8B8B8B"/>
                </a:solidFill>
                <a:latin typeface="Calibri"/>
              </a:rPr>
              <a:t>‹#›</a:t>
            </a:fld>
            <a:endParaRPr lang="en-IN"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00"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36CC4-D67B-4E94-927F-6113513476EC}" type="datetime1">
              <a:rPr lang="en-US" smtClean="0"/>
              <a:t>9/14/2022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Defense Seminar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07502-6AEA-4753-AA00-5CD7995082B3}" type="slidenum">
              <a:rPr lang="en-US" smtClean="0"/>
              <a:pPr/>
              <a:t>‹#›</a:t>
            </a:fld>
            <a:endParaRPr lang="en-US"/>
          </a:p>
        </p:txBody>
      </p:sp>
    </p:spTree>
    <p:extLst>
      <p:ext uri="{BB962C8B-B14F-4D97-AF65-F5344CB8AC3E}">
        <p14:creationId xmlns:p14="http://schemas.microsoft.com/office/powerpoint/2010/main" val="76753532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hyperlink" Target="file:///E:\Indra\Report\Synopsis\Presentation\ProgressSeminar2.pptx#-1,29,Development of  land cover classification techniques under homogeneous domain adaptation scenario " TargetMode="External"/><Relationship Id="rId7" Type="http://schemas.openxmlformats.org/officeDocument/2006/relationships/image" Target="../media/image7.jpg"/><Relationship Id="rId2" Type="http://schemas.openxmlformats.org/officeDocument/2006/relationships/hyperlink" Target="ProgressSeminar2.pptx#-1,29,PowerPoint Presentation" TargetMode="External"/><Relationship Id="rId1" Type="http://schemas.openxmlformats.org/officeDocument/2006/relationships/slideLayout" Target="../slideLayouts/slideLayout48.xml"/><Relationship Id="rId6" Type="http://schemas.openxmlformats.org/officeDocument/2006/relationships/image" Target="../media/image6.jpg"/><Relationship Id="rId5" Type="http://schemas.openxmlformats.org/officeDocument/2006/relationships/image" Target="../media/image6.png"/><Relationship Id="rId4" Type="http://schemas.openxmlformats.org/officeDocument/2006/relationships/hyperlink" Target="ProgressSeminar2.pptx#-1,30,PowerPoint Presenta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0.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hyperlink" Target="file:///E:\Indra\Report\Synopsis\Presentation\ProgressSeminar1.pptx#-1,30,PowerPoint Presentation" TargetMode="External"/><Relationship Id="rId7" Type="http://schemas.openxmlformats.org/officeDocument/2006/relationships/hyperlink" Target="file:///E:\Indra\Report\Synopsis\Presentation\ProgressSeminar1.pptx#-1,33,PowerPoint Presentation" TargetMode="External"/><Relationship Id="rId2" Type="http://schemas.openxmlformats.org/officeDocument/2006/relationships/hyperlink" Target="ProgressSeminar1.pptx#-1,30,PowerPoint Presentation" TargetMode="External"/><Relationship Id="rId1" Type="http://schemas.openxmlformats.org/officeDocument/2006/relationships/slideLayout" Target="../slideLayouts/slideLayout50.xml"/><Relationship Id="rId6" Type="http://schemas.openxmlformats.org/officeDocument/2006/relationships/hyperlink" Target="ProgressSeminar1.pptx#-1,33,PowerPoint Presentation" TargetMode="External"/><Relationship Id="rId5" Type="http://schemas.openxmlformats.org/officeDocument/2006/relationships/hyperlink" Target="ProgressSeminar1.pptx#-1,32,PowerPoint Presentation" TargetMode="External"/><Relationship Id="rId4" Type="http://schemas.openxmlformats.org/officeDocument/2006/relationships/hyperlink" Target="ProgressSeminar1.pptx#-1,31,PowerPoint Present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0.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hyperlink" Target="Appendix/Results_TDA.docx" TargetMode="Externa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hyperlink" Target="file:///E:\Indra\Report\Synopsis\Presentation\ProgressSeminar3.pptx#-1,46,PowerPoint Presentation" TargetMode="External"/><Relationship Id="rId2" Type="http://schemas.openxmlformats.org/officeDocument/2006/relationships/hyperlink" Target="ProgressSeminar3.pptx#-1,46,PowerPoint Presentation" TargetMode="External"/><Relationship Id="rId1" Type="http://schemas.openxmlformats.org/officeDocument/2006/relationships/slideLayout" Target="../slideLayouts/slideLayout36.xml"/><Relationship Id="rId6" Type="http://schemas.openxmlformats.org/officeDocument/2006/relationships/image" Target="../media/image43.jpeg"/><Relationship Id="rId5" Type="http://schemas.openxmlformats.org/officeDocument/2006/relationships/hyperlink" Target="ProgressSeminar3.pptx#-1,51,PowerPoint Presentation" TargetMode="External"/><Relationship Id="rId4" Type="http://schemas.openxmlformats.org/officeDocument/2006/relationships/hyperlink" Target="ProgressSeminar3.pptx#-1,49,PowerPoint Presentation"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hyperlink" Target="Appendix/Results_MSDA.docx" TargetMode="Externa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3" Type="http://schemas.openxmlformats.org/officeDocument/2006/relationships/hyperlink" Target="ProgressSeminar3.pptx#-1,66,PowerPoint Presentation" TargetMode="External"/><Relationship Id="rId2" Type="http://schemas.openxmlformats.org/officeDocument/2006/relationships/image" Target="../media/image51.png"/><Relationship Id="rId1" Type="http://schemas.openxmlformats.org/officeDocument/2006/relationships/slideLayout" Target="../slideLayouts/slideLayout36.xml"/><Relationship Id="rId4" Type="http://schemas.openxmlformats.org/officeDocument/2006/relationships/hyperlink" Target="file:///E:\Indra\Report\Synopsis\Presentation\ProgressSeminar3.pptx#-1,66,PowerPoint Presentation"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36.xml"/><Relationship Id="rId5" Type="http://schemas.openxmlformats.org/officeDocument/2006/relationships/image" Target="../media/image55.png"/><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36.xml"/><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hyperlink" Target="Appendix/Results_Crop.docx" TargetMode="Externa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Appendix/Results_Crop.docx" TargetMode="Externa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2" Type="http://schemas.openxmlformats.org/officeDocument/2006/relationships/hyperlink" Target="Appendix/Results_Crop.docx" TargetMode="External"/><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0" y="0"/>
            <a:ext cx="9143640" cy="1994760"/>
          </a:xfrm>
          <a:prstGeom prst="rect">
            <a:avLst/>
          </a:prstGeom>
          <a:gradFill rotWithShape="0">
            <a:gsLst>
              <a:gs pos="0">
                <a:srgbClr val="BFECFF"/>
              </a:gs>
              <a:gs pos="100000">
                <a:srgbClr val="E6F7FF"/>
              </a:gs>
            </a:gsLst>
            <a:lin ang="16200000"/>
          </a:gradFill>
          <a:ln w="9360">
            <a:solidFill>
              <a:srgbClr val="46AAC4"/>
            </a:solidFill>
            <a:round/>
          </a:ln>
        </p:spPr>
        <p:txBody>
          <a:bodyPr lIns="91440" tIns="45720" rIns="91440" bIns="45720" anchor="ctr">
            <a:normAutofit fontScale="92500" lnSpcReduction="10000"/>
          </a:bodyPr>
          <a:lstStyle/>
          <a:p>
            <a:pPr algn="ctr"/>
            <a:r>
              <a:rPr lang="en-US" sz="4000" spc="-1" dirty="0">
                <a:solidFill>
                  <a:srgbClr val="000000"/>
                </a:solidFill>
                <a:latin typeface="Times New Roman"/>
                <a:cs typeface="Times New Roman"/>
              </a:rPr>
              <a:t>PHD Defense Seminar</a:t>
            </a:r>
            <a:br>
              <a:rPr dirty="0">
                <a:latin typeface="Times New Roman" panose="02020603050405020304" pitchFamily="18" charset="0"/>
                <a:cs typeface="Times New Roman" panose="02020603050405020304" pitchFamily="18" charset="0"/>
              </a:rPr>
            </a:br>
            <a:r>
              <a:rPr lang="en-US" sz="2700" b="0" strike="noStrike" spc="-1" dirty="0">
                <a:solidFill>
                  <a:srgbClr val="000000"/>
                </a:solidFill>
                <a:latin typeface="Times New Roman"/>
                <a:cs typeface="Times New Roman"/>
              </a:rPr>
              <a:t>on</a:t>
            </a:r>
            <a:br>
              <a:rPr dirty="0">
                <a:latin typeface="Times New Roman" panose="02020603050405020304" pitchFamily="18" charset="0"/>
                <a:cs typeface="Times New Roman" panose="02020603050405020304" pitchFamily="18" charset="0"/>
              </a:rPr>
            </a:br>
            <a:r>
              <a:rPr lang="en-US" sz="2400" b="1" strike="noStrike" spc="-1" dirty="0">
                <a:solidFill>
                  <a:srgbClr val="000000"/>
                </a:solidFill>
                <a:latin typeface="Times New Roman"/>
                <a:cs typeface="Times New Roman"/>
              </a:rPr>
              <a:t>Deep learning-based adaptive land cover monitoring by analyzing </a:t>
            </a:r>
            <a:br>
              <a:rPr dirty="0">
                <a:latin typeface="Times New Roman" panose="02020603050405020304" pitchFamily="18" charset="0"/>
                <a:cs typeface="Times New Roman" panose="02020603050405020304" pitchFamily="18" charset="0"/>
              </a:rPr>
            </a:br>
            <a:r>
              <a:rPr lang="en-US" sz="2400" b="1" strike="noStrike" spc="-1" dirty="0">
                <a:solidFill>
                  <a:srgbClr val="000000"/>
                </a:solidFill>
                <a:latin typeface="Times New Roman"/>
                <a:cs typeface="Times New Roman"/>
              </a:rPr>
              <a:t>remotely sensed images</a:t>
            </a:r>
            <a:r>
              <a:rPr lang="en-US" sz="2400" b="0" strike="noStrike" spc="-1" dirty="0">
                <a:solidFill>
                  <a:srgbClr val="000000"/>
                </a:solidFill>
                <a:latin typeface="Times New Roman"/>
                <a:cs typeface="Times New Roman"/>
              </a:rPr>
              <a:t> </a:t>
            </a:r>
            <a:br>
              <a:rPr dirty="0">
                <a:latin typeface="Times New Roman" panose="02020603050405020304" pitchFamily="18" charset="0"/>
                <a:cs typeface="Times New Roman" panose="02020603050405020304" pitchFamily="18" charset="0"/>
              </a:rPr>
            </a:br>
            <a:endParaRPr lang="en-US" sz="24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174" name="Picture 2"/>
          <p:cNvPicPr/>
          <p:nvPr/>
        </p:nvPicPr>
        <p:blipFill>
          <a:blip r:embed="rId2"/>
          <a:stretch/>
        </p:blipFill>
        <p:spPr>
          <a:xfrm>
            <a:off x="3929040" y="3514680"/>
            <a:ext cx="1285560" cy="1209240"/>
          </a:xfrm>
          <a:prstGeom prst="rect">
            <a:avLst/>
          </a:prstGeom>
          <a:ln>
            <a:noFill/>
          </a:ln>
        </p:spPr>
      </p:pic>
      <p:sp>
        <p:nvSpPr>
          <p:cNvPr id="175" name="CustomShape 2"/>
          <p:cNvSpPr/>
          <p:nvPr/>
        </p:nvSpPr>
        <p:spPr>
          <a:xfrm>
            <a:off x="3490920" y="2057400"/>
            <a:ext cx="2119680" cy="974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IN" sz="1800" b="0" strike="noStrike" spc="-1">
                <a:solidFill>
                  <a:srgbClr val="000000"/>
                </a:solidFill>
                <a:latin typeface="Times New Roman" panose="02020603050405020304" pitchFamily="18" charset="0"/>
                <a:cs typeface="Times New Roman" panose="02020603050405020304" pitchFamily="18" charset="0"/>
              </a:rPr>
              <a:t>Presented by</a:t>
            </a:r>
            <a:endParaRPr lang="en-IN" sz="1800" b="0" strike="noStrike" spc="-1">
              <a:latin typeface="Times New Roman" panose="02020603050405020304" pitchFamily="18" charset="0"/>
              <a:cs typeface="Times New Roman" panose="02020603050405020304" pitchFamily="18" charset="0"/>
            </a:endParaRPr>
          </a:p>
          <a:p>
            <a:pPr algn="ctr">
              <a:lnSpc>
                <a:spcPct val="100000"/>
              </a:lnSpc>
            </a:pPr>
            <a:r>
              <a:rPr lang="en-IN" sz="2000" b="1" strike="noStrike" spc="-1">
                <a:solidFill>
                  <a:srgbClr val="000000"/>
                </a:solidFill>
                <a:latin typeface="Times New Roman" panose="02020603050405020304" pitchFamily="18" charset="0"/>
                <a:cs typeface="Times New Roman" panose="02020603050405020304" pitchFamily="18" charset="0"/>
              </a:rPr>
              <a:t>Indrajit Kalita</a:t>
            </a:r>
            <a:endParaRPr lang="en-IN" sz="2000" b="0" strike="noStrike" spc="-1">
              <a:latin typeface="Times New Roman" panose="02020603050405020304" pitchFamily="18" charset="0"/>
              <a:cs typeface="Times New Roman" panose="02020603050405020304" pitchFamily="18" charset="0"/>
            </a:endParaRPr>
          </a:p>
          <a:p>
            <a:pPr algn="ctr">
              <a:lnSpc>
                <a:spcPct val="100000"/>
              </a:lnSpc>
            </a:pPr>
            <a:r>
              <a:rPr lang="en-IN" sz="2000" b="1" strike="noStrike" spc="-1">
                <a:solidFill>
                  <a:srgbClr val="000000"/>
                </a:solidFill>
                <a:latin typeface="Times New Roman" panose="02020603050405020304" pitchFamily="18" charset="0"/>
                <a:cs typeface="Times New Roman" panose="02020603050405020304" pitchFamily="18" charset="0"/>
              </a:rPr>
              <a:t>Roll No.: 1703007</a:t>
            </a:r>
            <a:endParaRPr lang="en-IN" sz="2000" b="0" strike="noStrike" spc="-1">
              <a:latin typeface="Times New Roman" panose="02020603050405020304" pitchFamily="18" charset="0"/>
              <a:cs typeface="Times New Roman" panose="02020603050405020304" pitchFamily="18" charset="0"/>
            </a:endParaRPr>
          </a:p>
        </p:txBody>
      </p:sp>
      <p:sp>
        <p:nvSpPr>
          <p:cNvPr id="176" name="CustomShape 3"/>
          <p:cNvSpPr/>
          <p:nvPr/>
        </p:nvSpPr>
        <p:spPr>
          <a:xfrm>
            <a:off x="3450600" y="4724280"/>
            <a:ext cx="231156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IN" sz="1800" b="0" strike="noStrike" spc="-1">
                <a:solidFill>
                  <a:srgbClr val="000000"/>
                </a:solidFill>
                <a:latin typeface="Times New Roman" panose="02020603050405020304" pitchFamily="18" charset="0"/>
                <a:cs typeface="Times New Roman" panose="02020603050405020304" pitchFamily="18" charset="0"/>
              </a:rPr>
              <a:t>Under the guidance of </a:t>
            </a:r>
            <a:endParaRPr lang="en-IN" sz="1800" b="0" strike="noStrike" spc="-1">
              <a:latin typeface="Times New Roman" panose="02020603050405020304" pitchFamily="18" charset="0"/>
              <a:cs typeface="Times New Roman" panose="02020603050405020304" pitchFamily="18" charset="0"/>
            </a:endParaRPr>
          </a:p>
          <a:p>
            <a:pPr algn="ctr">
              <a:lnSpc>
                <a:spcPct val="100000"/>
              </a:lnSpc>
            </a:pPr>
            <a:r>
              <a:rPr lang="en-IN" sz="1800" b="1" strike="noStrike" spc="-1">
                <a:solidFill>
                  <a:srgbClr val="000000"/>
                </a:solidFill>
                <a:latin typeface="Times New Roman" panose="02020603050405020304" pitchFamily="18" charset="0"/>
                <a:cs typeface="Times New Roman" panose="02020603050405020304" pitchFamily="18" charset="0"/>
              </a:rPr>
              <a:t>Dr. Moumita Roy</a:t>
            </a:r>
            <a:endParaRPr lang="en-IN" sz="1800" b="0" strike="noStrike" spc="-1">
              <a:latin typeface="Times New Roman" panose="02020603050405020304" pitchFamily="18" charset="0"/>
              <a:cs typeface="Times New Roman" panose="02020603050405020304" pitchFamily="18" charset="0"/>
            </a:endParaRPr>
          </a:p>
        </p:txBody>
      </p:sp>
      <p:sp>
        <p:nvSpPr>
          <p:cNvPr id="177" name="CustomShape 4"/>
          <p:cNvSpPr/>
          <p:nvPr/>
        </p:nvSpPr>
        <p:spPr>
          <a:xfrm>
            <a:off x="1447920" y="5562720"/>
            <a:ext cx="670536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0" strike="noStrike" spc="-1">
                <a:solidFill>
                  <a:srgbClr val="000000"/>
                </a:solidFill>
                <a:latin typeface="Times New Roman" panose="02020603050405020304" pitchFamily="18" charset="0"/>
                <a:cs typeface="Times New Roman" panose="02020603050405020304" pitchFamily="18" charset="0"/>
              </a:rPr>
              <a:t>Department of Computer Science and Engineering</a:t>
            </a:r>
            <a:endParaRPr lang="en-IN" sz="1800" b="0" strike="noStrike" spc="-1">
              <a:latin typeface="Times New Roman" panose="02020603050405020304" pitchFamily="18" charset="0"/>
              <a:cs typeface="Times New Roman" panose="02020603050405020304" pitchFamily="18" charset="0"/>
            </a:endParaRPr>
          </a:p>
          <a:p>
            <a:pPr algn="ctr">
              <a:lnSpc>
                <a:spcPct val="100000"/>
              </a:lnSpc>
            </a:pPr>
            <a:r>
              <a:rPr lang="en-IN" sz="1800" b="0" strike="noStrike" spc="-1">
                <a:solidFill>
                  <a:srgbClr val="000000"/>
                </a:solidFill>
                <a:latin typeface="Times New Roman" panose="02020603050405020304" pitchFamily="18" charset="0"/>
                <a:cs typeface="Times New Roman" panose="02020603050405020304" pitchFamily="18" charset="0"/>
              </a:rPr>
              <a:t>Indian Institute of Information Technology Guwahati (IIIT Guwahati)</a:t>
            </a:r>
            <a:endParaRPr lang="en-IN" sz="1800" b="0" strike="noStrike" spc="-1">
              <a:latin typeface="Times New Roman" panose="02020603050405020304" pitchFamily="18" charset="0"/>
              <a:cs typeface="Times New Roman" panose="02020603050405020304" pitchFamily="18" charset="0"/>
            </a:endParaRPr>
          </a:p>
          <a:p>
            <a:pPr algn="ctr">
              <a:lnSpc>
                <a:spcPct val="100000"/>
              </a:lnSpc>
            </a:pPr>
            <a:r>
              <a:rPr lang="en-IN" sz="1800" b="0" strike="noStrike" spc="-1">
                <a:solidFill>
                  <a:srgbClr val="000000"/>
                </a:solidFill>
                <a:latin typeface="Times New Roman" panose="02020603050405020304" pitchFamily="18" charset="0"/>
                <a:cs typeface="Times New Roman" panose="02020603050405020304" pitchFamily="18" charset="0"/>
              </a:rPr>
              <a:t>Assam, India</a:t>
            </a:r>
            <a:endParaRPr lang="en-IN" sz="1800" b="0" strike="noStrike" spc="-1">
              <a:latin typeface="Times New Roman" panose="02020603050405020304" pitchFamily="18" charset="0"/>
              <a:cs typeface="Times New Roman" panose="02020603050405020304" pitchFamily="18" charset="0"/>
            </a:endParaRPr>
          </a:p>
        </p:txBody>
      </p:sp>
      <p:sp>
        <p:nvSpPr>
          <p:cNvPr id="178" name="CustomShape 5"/>
          <p:cNvSpPr/>
          <p:nvPr/>
        </p:nvSpPr>
        <p:spPr>
          <a:xfrm>
            <a:off x="10287000" y="4119480"/>
            <a:ext cx="184320" cy="3690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Shape 1"/>
          <p:cNvSpPr txBox="1"/>
          <p:nvPr/>
        </p:nvSpPr>
        <p:spPr>
          <a:xfrm>
            <a:off x="457200" y="1219320"/>
            <a:ext cx="8229240" cy="5028840"/>
          </a:xfrm>
          <a:prstGeom prst="rect">
            <a:avLst/>
          </a:prstGeom>
          <a:noFill/>
          <a:ln>
            <a:noFill/>
          </a:ln>
        </p:spPr>
        <p:txBody>
          <a:bodyPr/>
          <a:lstStyle/>
          <a:p>
            <a:pPr marL="343080" indent="-342720" algn="just">
              <a:lnSpc>
                <a:spcPct val="100000"/>
              </a:lnSpc>
              <a:spcBef>
                <a:spcPts val="400"/>
              </a:spcBef>
              <a:buClr>
                <a:srgbClr val="000000"/>
              </a:buClr>
              <a:buFont typeface="Wingdings" charset="2"/>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Automatic LCC traditionally uses shallow ANN trained with hand-crafted features extracted pixel-by-pixel from the dataset.</a:t>
            </a:r>
          </a:p>
          <a:p>
            <a:pPr marL="343080" indent="-342720" algn="just">
              <a:lnSpc>
                <a:spcPct val="100000"/>
              </a:lnSpc>
              <a:spcBef>
                <a:spcPts val="400"/>
              </a:spcBef>
              <a:buClr>
                <a:srgbClr val="000000"/>
              </a:buClr>
              <a:buFont typeface="Wingdings" charset="2"/>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Pixel-by-pixel approaches is purely based on spectral information without even </a:t>
            </a:r>
            <a:r>
              <a:rPr lang="en-US" sz="2000" b="0" strike="noStrike" spc="-1" dirty="0">
                <a:solidFill>
                  <a:srgbClr val="FF0000"/>
                </a:solidFill>
                <a:latin typeface="Times New Roman" panose="02020603050405020304" pitchFamily="18" charset="0"/>
                <a:cs typeface="Times New Roman" panose="02020603050405020304" pitchFamily="18" charset="0"/>
              </a:rPr>
              <a:t>considering </a:t>
            </a:r>
            <a:r>
              <a:rPr lang="en-US" sz="2000" b="0" strike="noStrike" spc="-1" dirty="0" err="1">
                <a:solidFill>
                  <a:srgbClr val="FF0000"/>
                </a:solidFill>
                <a:latin typeface="Times New Roman" panose="02020603050405020304" pitchFamily="18" charset="0"/>
                <a:cs typeface="Times New Roman" panose="02020603050405020304" pitchFamily="18" charset="0"/>
              </a:rPr>
              <a:t>neighbouring</a:t>
            </a:r>
            <a:r>
              <a:rPr lang="en-US" sz="2000" b="0" strike="noStrike" spc="-1" dirty="0">
                <a:solidFill>
                  <a:srgbClr val="FF0000"/>
                </a:solidFill>
                <a:latin typeface="Times New Roman" panose="02020603050405020304" pitchFamily="18" charset="0"/>
                <a:cs typeface="Times New Roman" panose="02020603050405020304" pitchFamily="18" charset="0"/>
              </a:rPr>
              <a:t> pixels (spatial) information</a:t>
            </a:r>
            <a:r>
              <a:rPr lang="en-US" sz="2000" b="0" strike="noStrike" spc="-1" dirty="0">
                <a:solidFill>
                  <a:srgbClr val="000000"/>
                </a:solidFill>
                <a:latin typeface="Times New Roman" panose="02020603050405020304" pitchFamily="18" charset="0"/>
                <a:cs typeface="Times New Roman" panose="02020603050405020304" pitchFamily="18" charset="0"/>
              </a:rPr>
              <a:t>.</a:t>
            </a:r>
          </a:p>
          <a:p>
            <a:pPr marL="343080" indent="-342720" algn="just">
              <a:lnSpc>
                <a:spcPct val="100000"/>
              </a:lnSpc>
              <a:spcBef>
                <a:spcPts val="400"/>
              </a:spcBef>
              <a:buClr>
                <a:srgbClr val="000000"/>
              </a:buClr>
              <a:buFont typeface="Wingdings" charset="2"/>
              <a:buChar char=""/>
            </a:pPr>
            <a:r>
              <a:rPr lang="en-US" sz="2000" b="1" strike="noStrike" spc="-1" dirty="0">
                <a:solidFill>
                  <a:srgbClr val="000000"/>
                </a:solidFill>
                <a:latin typeface="Times New Roman" panose="02020603050405020304" pitchFamily="18" charset="0"/>
                <a:cs typeface="Times New Roman" panose="02020603050405020304" pitchFamily="18" charset="0"/>
              </a:rPr>
              <a:t>Solution</a:t>
            </a:r>
            <a:r>
              <a:rPr lang="en-US" sz="2000" b="0" strike="noStrike" spc="-1" dirty="0">
                <a:solidFill>
                  <a:srgbClr val="000000"/>
                </a:solidFill>
                <a:latin typeface="Times New Roman" panose="02020603050405020304" pitchFamily="18" charset="0"/>
                <a:cs typeface="Times New Roman" panose="02020603050405020304" pitchFamily="18" charset="0"/>
              </a:rPr>
              <a:t>: Switch from pixel-level to an scene-level classification system.</a:t>
            </a:r>
          </a:p>
          <a:p>
            <a:pPr marL="343080" indent="-342720" algn="just">
              <a:lnSpc>
                <a:spcPct val="100000"/>
              </a:lnSpc>
              <a:spcBef>
                <a:spcPts val="400"/>
              </a:spcBef>
              <a:buClr>
                <a:srgbClr val="000000"/>
              </a:buClr>
              <a:buFont typeface="Wingdings" charset="2"/>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Scene-level techniques have extract hand-crafted features like texture, shape etc. of the object.</a:t>
            </a:r>
          </a:p>
          <a:p>
            <a:pPr marL="343080" indent="-342720" algn="just">
              <a:lnSpc>
                <a:spcPct val="100000"/>
              </a:lnSpc>
              <a:spcBef>
                <a:spcPts val="400"/>
              </a:spcBef>
              <a:buClr>
                <a:srgbClr val="000000"/>
              </a:buClr>
              <a:buFont typeface="Wingdings" charset="2"/>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DNNs can extract robust features from complex input samples automatically by considering spectral, spatial and temporal information.</a:t>
            </a:r>
          </a:p>
          <a:p>
            <a:pPr marL="343080" indent="-342720" algn="just">
              <a:lnSpc>
                <a:spcPct val="100000"/>
              </a:lnSpc>
              <a:spcBef>
                <a:spcPts val="400"/>
              </a:spcBef>
              <a:buClr>
                <a:srgbClr val="000000"/>
              </a:buClr>
              <a:buFont typeface="Wingdings" charset="2"/>
              <a:buChar char=""/>
            </a:pPr>
            <a:r>
              <a:rPr lang="en-US" sz="2000" b="1" strike="noStrike" spc="-1" dirty="0">
                <a:solidFill>
                  <a:srgbClr val="FF0000"/>
                </a:solidFill>
                <a:latin typeface="Times New Roman" panose="02020603050405020304" pitchFamily="18" charset="0"/>
                <a:cs typeface="Times New Roman" panose="02020603050405020304" pitchFamily="18" charset="0"/>
              </a:rPr>
              <a:t>Failure</a:t>
            </a:r>
            <a:r>
              <a:rPr lang="en-US" sz="2000" b="0" strike="noStrike" spc="-1" dirty="0">
                <a:solidFill>
                  <a:srgbClr val="FF0000"/>
                </a:solidFill>
                <a:latin typeface="Times New Roman" panose="02020603050405020304" pitchFamily="18" charset="0"/>
                <a:cs typeface="Times New Roman" panose="02020603050405020304" pitchFamily="18" charset="0"/>
              </a:rPr>
              <a:t>:</a:t>
            </a:r>
            <a:r>
              <a:rPr lang="en-US" sz="2000" b="0" strike="noStrike" spc="-1" dirty="0">
                <a:solidFill>
                  <a:srgbClr val="000000"/>
                </a:solidFill>
                <a:latin typeface="Times New Roman" panose="02020603050405020304" pitchFamily="18" charset="0"/>
                <a:cs typeface="Times New Roman" panose="02020603050405020304" pitchFamily="18" charset="0"/>
              </a:rPr>
              <a:t> Train (source) and test (target) samples are from different distributions.</a:t>
            </a:r>
          </a:p>
          <a:p>
            <a:pPr marL="343080" indent="-342720" algn="just">
              <a:lnSpc>
                <a:spcPct val="100000"/>
              </a:lnSpc>
              <a:spcBef>
                <a:spcPts val="400"/>
              </a:spcBef>
              <a:buClr>
                <a:srgbClr val="000000"/>
              </a:buClr>
              <a:buFont typeface="Wingdings" charset="2"/>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 </a:t>
            </a:r>
            <a:r>
              <a:rPr lang="en-US" sz="2000" b="1" strike="noStrike" spc="-1" dirty="0">
                <a:solidFill>
                  <a:srgbClr val="000000"/>
                </a:solidFill>
                <a:latin typeface="Times New Roman" panose="02020603050405020304" pitchFamily="18" charset="0"/>
                <a:cs typeface="Times New Roman" panose="02020603050405020304" pitchFamily="18" charset="0"/>
              </a:rPr>
              <a:t>Domain adaptation (DA) is necessary for predicting the land cover classes for an unknown region (target domain) using source information </a:t>
            </a:r>
            <a:endParaRPr lang="en-US"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49" name="TextShape 2"/>
          <p:cNvSpPr txBox="1"/>
          <p:nvPr/>
        </p:nvSpPr>
        <p:spPr>
          <a:xfrm>
            <a:off x="457200" y="274680"/>
            <a:ext cx="8229240" cy="791640"/>
          </a:xfrm>
          <a:prstGeom prst="rect">
            <a:avLst/>
          </a:prstGeom>
          <a:noFill/>
          <a:ln>
            <a:noFill/>
          </a:ln>
        </p:spPr>
        <p:txBody>
          <a:bodyPr anchor="ctr">
            <a:normAutofit/>
          </a:bodyPr>
          <a:lstStyle/>
          <a:p>
            <a:pPr algn="ctr">
              <a:lnSpc>
                <a:spcPct val="100000"/>
              </a:lnSpc>
            </a:pPr>
            <a:r>
              <a:rPr lang="en-US" sz="4400" b="0" strike="noStrike" spc="-1">
                <a:solidFill>
                  <a:srgbClr val="000000"/>
                </a:solidFill>
                <a:latin typeface="Times New Roman" panose="02020603050405020304" pitchFamily="18" charset="0"/>
                <a:cs typeface="Times New Roman" panose="02020603050405020304" pitchFamily="18" charset="0"/>
              </a:rPr>
              <a:t>Motivation</a:t>
            </a:r>
          </a:p>
        </p:txBody>
      </p:sp>
      <p:sp>
        <p:nvSpPr>
          <p:cNvPr id="7" name="Date Placeholder 21">
            <a:extLst>
              <a:ext uri="{FF2B5EF4-FFF2-40B4-BE49-F238E27FC236}">
                <a16:creationId xmlns:a16="http://schemas.microsoft.com/office/drawing/2014/main" id="{27D1CFA6-FB92-45BE-AF9F-C6188901E07E}"/>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9" name="Slide Number Placeholder 23">
            <a:extLst>
              <a:ext uri="{FF2B5EF4-FFF2-40B4-BE49-F238E27FC236}">
                <a16:creationId xmlns:a16="http://schemas.microsoft.com/office/drawing/2014/main" id="{6C837B5E-3387-4155-A9C5-79A4B1013653}"/>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2E2CD582-D2AD-EF36-C50D-B2452FBA7450}"/>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92500" lnSpcReduction="20000"/>
          </a:bodyPr>
          <a:lstStyle/>
          <a:p>
            <a:pPr algn="just">
              <a:buFont typeface="Wingdings" pitchFamily="2" charset="2"/>
              <a:buChar char="§"/>
            </a:pPr>
            <a:r>
              <a:rPr lang="en-US" sz="2000" dirty="0">
                <a:latin typeface="Times New Roman" panose="02020603050405020304" pitchFamily="18" charset="0"/>
                <a:cs typeface="Times New Roman" panose="02020603050405020304" pitchFamily="18" charset="0"/>
              </a:rPr>
              <a:t>Development of  scene-level LCC technique under homogeneous DA scenario.</a:t>
            </a:r>
          </a:p>
          <a:p>
            <a:pPr marL="0" indent="0" algn="just">
              <a:buNone/>
            </a:pP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
            </a:pPr>
            <a:r>
              <a:rPr lang="en-US" sz="2000" dirty="0">
                <a:latin typeface="Times New Roman" panose="02020603050405020304" pitchFamily="18" charset="0"/>
                <a:cs typeface="Times New Roman" panose="02020603050405020304" pitchFamily="18" charset="0"/>
              </a:rPr>
              <a:t>Development of scene-level LCC technique under heterogeneous DA scenario.</a:t>
            </a:r>
          </a:p>
          <a:p>
            <a:pPr marL="0" indent="0" algn="just">
              <a:buNone/>
            </a:pP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
            </a:pPr>
            <a:r>
              <a:rPr lang="en-US" sz="2000" dirty="0">
                <a:latin typeface="Times New Roman" panose="02020603050405020304" pitchFamily="18" charset="0"/>
                <a:cs typeface="Times New Roman" panose="02020603050405020304" pitchFamily="18" charset="0"/>
              </a:rPr>
              <a:t>Designing of scene-level LCC techniques using multi-temporal VHR images under DA scenario.</a:t>
            </a:r>
          </a:p>
          <a:p>
            <a:pPr algn="just">
              <a:buFont typeface="Wingdings" pitchFamily="2" charset="2"/>
              <a:buChar char="§"/>
            </a:pP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
            </a:pPr>
            <a:r>
              <a:rPr lang="en-US" sz="2000" dirty="0">
                <a:latin typeface="Times New Roman" panose="02020603050405020304" pitchFamily="18" charset="0"/>
                <a:cs typeface="Times New Roman" panose="02020603050405020304" pitchFamily="18" charset="0"/>
              </a:rPr>
              <a:t>Designing of LCC technique using multi-sensor remotely sensed images under DA scenario.</a:t>
            </a:r>
          </a:p>
          <a:p>
            <a:pPr marL="0" indent="0" algn="just">
              <a:buNone/>
            </a:pP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
            </a:pPr>
            <a:r>
              <a:rPr lang="en-US" sz="2000" dirty="0">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a:p>
            <a:pPr marL="0" indent="0" algn="just">
              <a:buNone/>
            </a:pPr>
            <a:endParaRPr lang="en-US" sz="2000" dirty="0">
              <a:latin typeface="Times New Roman" panose="02020603050405020304" pitchFamily="18" charset="0"/>
              <a:cs typeface="Times New Roman" panose="02020603050405020304" pitchFamily="18" charset="0"/>
            </a:endParaRPr>
          </a:p>
          <a:p>
            <a:pPr>
              <a:buFont typeface="Wingdings" pitchFamily="2" charset="2"/>
              <a:buChar char="§"/>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792162"/>
          </a:xfrm>
        </p:spPr>
        <p:txBody>
          <a:bodyPr>
            <a:normAutofit/>
          </a:bodyPr>
          <a:lstStyle/>
          <a:p>
            <a:r>
              <a:rPr lang="en-US" dirty="0">
                <a:latin typeface="Times New Roman" panose="02020603050405020304" pitchFamily="18" charset="0"/>
                <a:cs typeface="Times New Roman" panose="02020603050405020304" pitchFamily="18" charset="0"/>
              </a:rPr>
              <a:t>Scope of the Research work</a:t>
            </a:r>
          </a:p>
        </p:txBody>
      </p:sp>
      <p:sp>
        <p:nvSpPr>
          <p:cNvPr id="16" name="Date Placeholder 21">
            <a:extLst>
              <a:ext uri="{FF2B5EF4-FFF2-40B4-BE49-F238E27FC236}">
                <a16:creationId xmlns:a16="http://schemas.microsoft.com/office/drawing/2014/main" id="{224099F1-1C61-4DAE-9346-1DF7BA744BE0}"/>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8" name="Slide Number Placeholder 23">
            <a:extLst>
              <a:ext uri="{FF2B5EF4-FFF2-40B4-BE49-F238E27FC236}">
                <a16:creationId xmlns:a16="http://schemas.microsoft.com/office/drawing/2014/main" id="{2892FE3D-D746-45A9-A5E6-D55FC8F271C4}"/>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sp>
        <p:nvSpPr>
          <p:cNvPr id="13" name="Footer Placeholder 22">
            <a:extLst>
              <a:ext uri="{FF2B5EF4-FFF2-40B4-BE49-F238E27FC236}">
                <a16:creationId xmlns:a16="http://schemas.microsoft.com/office/drawing/2014/main" id="{6B6B009A-8773-9B27-BC5F-73F83C2F501E}"/>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extLst>
      <p:ext uri="{BB962C8B-B14F-4D97-AF65-F5344CB8AC3E}">
        <p14:creationId xmlns:p14="http://schemas.microsoft.com/office/powerpoint/2010/main" val="229289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Autofit/>
          </a:bodyPr>
          <a:lstStyle/>
          <a:p>
            <a:pPr algn="ctr"/>
            <a:r>
              <a:rPr lang="en-IN" sz="2400" dirty="0">
                <a:solidFill>
                  <a:schemeClr val="accent3">
                    <a:lumMod val="75000"/>
                  </a:schemeClr>
                </a:solidFill>
                <a:latin typeface="Times New Roman" panose="02020603050405020304" pitchFamily="18" charset="0"/>
                <a:cs typeface="Times New Roman" panose="02020603050405020304" pitchFamily="18" charset="0"/>
              </a:rPr>
              <a:t>Development of  scene-level LCC technique under homogeneous DA scenario</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6840" y="1555102"/>
            <a:ext cx="8229600" cy="4525963"/>
          </a:xfrm>
        </p:spPr>
        <p:txBody>
          <a:bodyPr>
            <a:normAutofit/>
          </a:bodyPr>
          <a:lstStyle/>
          <a:p>
            <a:r>
              <a:rPr lang="en-IN" sz="2000" dirty="0">
                <a:latin typeface="Times New Roman" panose="02020603050405020304" pitchFamily="18" charset="0"/>
                <a:cs typeface="Times New Roman" panose="02020603050405020304" pitchFamily="18" charset="0"/>
              </a:rPr>
              <a:t>A solution to the practical problem of DA in scene-level LCC by analysing remotely sensed images</a:t>
            </a:r>
          </a:p>
          <a:p>
            <a:endParaRPr lang="en-I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Explore a semi-automatic threshold selection along with graph-based technique to identify ‘most-confident’ target samples</a:t>
            </a:r>
          </a:p>
          <a:p>
            <a:endParaRPr lang="en-US"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A novel Siamese neural network has been explored to handle the data shift problem based on the class label in the source-target region.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Conduct experiments on three aerial image datasets to assess the performance</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16" name="Date Placeholder 21">
            <a:extLst>
              <a:ext uri="{FF2B5EF4-FFF2-40B4-BE49-F238E27FC236}">
                <a16:creationId xmlns:a16="http://schemas.microsoft.com/office/drawing/2014/main" id="{B9A77C5B-554D-41D9-8E47-A451FA9F0C38}"/>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8" name="Slide Number Placeholder 23">
            <a:extLst>
              <a:ext uri="{FF2B5EF4-FFF2-40B4-BE49-F238E27FC236}">
                <a16:creationId xmlns:a16="http://schemas.microsoft.com/office/drawing/2014/main" id="{5E60F387-DFC3-4880-8802-5F171DB25D0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sp>
        <p:nvSpPr>
          <p:cNvPr id="20" name="TextBox 19">
            <a:extLst>
              <a:ext uri="{FF2B5EF4-FFF2-40B4-BE49-F238E27FC236}">
                <a16:creationId xmlns:a16="http://schemas.microsoft.com/office/drawing/2014/main" id="{EE9834AA-049E-4047-981A-5655DF9FEB3A}"/>
              </a:ext>
            </a:extLst>
          </p:cNvPr>
          <p:cNvSpPr txBox="1"/>
          <p:nvPr/>
        </p:nvSpPr>
        <p:spPr>
          <a:xfrm>
            <a:off x="79899" y="5987696"/>
            <a:ext cx="8993080" cy="461665"/>
          </a:xfrm>
          <a:prstGeom prst="rect">
            <a:avLst/>
          </a:prstGeom>
          <a:noFill/>
        </p:spPr>
        <p:txBody>
          <a:bodyPr wrap="square">
            <a:spAutoFit/>
          </a:bodyPr>
          <a:lstStyle/>
          <a:p>
            <a:r>
              <a:rPr lang="en-US" sz="1200" i="0" dirty="0">
                <a:solidFill>
                  <a:srgbClr val="000000"/>
                </a:solidFill>
                <a:effectLst/>
                <a:latin typeface="Times New Roman" panose="02020603050405020304" pitchFamily="18" charset="0"/>
                <a:cs typeface="Times New Roman" panose="02020603050405020304" pitchFamily="18" charset="0"/>
              </a:rPr>
              <a:t>I. </a:t>
            </a:r>
            <a:r>
              <a:rPr lang="en-US" sz="1200" i="0" dirty="0" err="1">
                <a:solidFill>
                  <a:srgbClr val="000000"/>
                </a:solidFill>
                <a:effectLst/>
                <a:latin typeface="Times New Roman" panose="02020603050405020304" pitchFamily="18" charset="0"/>
                <a:cs typeface="Times New Roman" panose="02020603050405020304" pitchFamily="18" charset="0"/>
              </a:rPr>
              <a:t>Kalita</a:t>
            </a:r>
            <a:r>
              <a:rPr lang="en-US" sz="1200" b="0" i="0" dirty="0">
                <a:solidFill>
                  <a:srgbClr val="000000"/>
                </a:solidFill>
                <a:effectLst/>
                <a:latin typeface="Times New Roman" panose="02020603050405020304" pitchFamily="18" charset="0"/>
                <a:cs typeface="Times New Roman" panose="02020603050405020304" pitchFamily="18" charset="0"/>
              </a:rPr>
              <a:t> and M. Roy, “Deep </a:t>
            </a:r>
            <a:r>
              <a:rPr lang="en-US" sz="1200" b="0" i="0" dirty="0" err="1">
                <a:solidFill>
                  <a:srgbClr val="000000"/>
                </a:solidFill>
                <a:effectLst/>
                <a:latin typeface="Times New Roman" panose="02020603050405020304" pitchFamily="18" charset="0"/>
                <a:cs typeface="Times New Roman" panose="02020603050405020304" pitchFamily="18" charset="0"/>
              </a:rPr>
              <a:t>siamese</a:t>
            </a:r>
            <a:r>
              <a:rPr lang="en-US" sz="1200" b="0" i="0" dirty="0">
                <a:solidFill>
                  <a:srgbClr val="000000"/>
                </a:solidFill>
                <a:effectLst/>
                <a:latin typeface="Times New Roman" panose="02020603050405020304" pitchFamily="18" charset="0"/>
                <a:cs typeface="Times New Roman" panose="02020603050405020304" pitchFamily="18" charset="0"/>
              </a:rPr>
              <a:t> neural network-based adaptive land cover classification under unsupervised framework using remotely sensed images”, in </a:t>
            </a:r>
            <a:r>
              <a:rPr lang="en-US" sz="1200" b="0" i="1" dirty="0">
                <a:solidFill>
                  <a:srgbClr val="000000"/>
                </a:solidFill>
                <a:effectLst/>
                <a:latin typeface="Times New Roman" panose="02020603050405020304" pitchFamily="18" charset="0"/>
                <a:cs typeface="Times New Roman" panose="02020603050405020304" pitchFamily="18" charset="0"/>
              </a:rPr>
              <a:t>Transactions on Neural Networks and Learning Systems</a:t>
            </a:r>
            <a:r>
              <a:rPr lang="en-US" sz="1200" b="0" i="0" dirty="0">
                <a:solidFill>
                  <a:srgbClr val="000000"/>
                </a:solidFill>
                <a:effectLst/>
                <a:latin typeface="Times New Roman" panose="02020603050405020304" pitchFamily="18" charset="0"/>
                <a:cs typeface="Times New Roman" panose="02020603050405020304" pitchFamily="18" charset="0"/>
              </a:rPr>
              <a:t>, IEEE, 2022, Pages 1-12.</a:t>
            </a:r>
          </a:p>
        </p:txBody>
      </p:sp>
      <p:sp>
        <p:nvSpPr>
          <p:cNvPr id="13" name="Footer Placeholder 22">
            <a:extLst>
              <a:ext uri="{FF2B5EF4-FFF2-40B4-BE49-F238E27FC236}">
                <a16:creationId xmlns:a16="http://schemas.microsoft.com/office/drawing/2014/main" id="{B2CDF2B3-7849-5A37-E3B7-795FE14BBC0C}"/>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extLst>
      <p:ext uri="{BB962C8B-B14F-4D97-AF65-F5344CB8AC3E}">
        <p14:creationId xmlns:p14="http://schemas.microsoft.com/office/powerpoint/2010/main" val="29280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3F741DF1-EEAA-4F97-9DD7-8F8CEDD7D743}"/>
              </a:ext>
            </a:extLst>
          </p:cNvPr>
          <p:cNvSpPr>
            <a:spLocks noGrp="1"/>
          </p:cNvSpPr>
          <p:nvPr>
            <p:ph type="title"/>
          </p:nvPr>
        </p:nvSpPr>
        <p:spPr>
          <a:xfrm>
            <a:off x="457200" y="381000"/>
            <a:ext cx="8229600" cy="1036638"/>
          </a:xfrm>
        </p:spPr>
        <p:txBody>
          <a:bodyPr>
            <a:noAutofit/>
          </a:bodyPr>
          <a:lstStyle/>
          <a:p>
            <a:pPr algn="ctr"/>
            <a:r>
              <a:rPr lang="en-IN" sz="2400" dirty="0">
                <a:solidFill>
                  <a:schemeClr val="accent3">
                    <a:lumMod val="75000"/>
                  </a:schemeClr>
                </a:solidFill>
                <a:latin typeface="Times New Roman" panose="02020603050405020304" pitchFamily="18" charset="0"/>
                <a:cs typeface="Times New Roman" panose="02020603050405020304" pitchFamily="18" charset="0"/>
              </a:rPr>
              <a:t>Development of  scene-level LCC technique under homogeneous DA scenario</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FAF7635-FA87-489C-A414-D87861F2D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4715"/>
            <a:ext cx="9144000" cy="4207933"/>
          </a:xfrm>
          <a:prstGeom prst="rect">
            <a:avLst/>
          </a:prstGeom>
        </p:spPr>
      </p:pic>
      <p:sp>
        <p:nvSpPr>
          <p:cNvPr id="8" name="TextBox 7">
            <a:extLst>
              <a:ext uri="{FF2B5EF4-FFF2-40B4-BE49-F238E27FC236}">
                <a16:creationId xmlns:a16="http://schemas.microsoft.com/office/drawing/2014/main" id="{9A629703-9F76-4D18-ACA9-17BE8597F36F}"/>
              </a:ext>
            </a:extLst>
          </p:cNvPr>
          <p:cNvSpPr txBox="1"/>
          <p:nvPr/>
        </p:nvSpPr>
        <p:spPr>
          <a:xfrm>
            <a:off x="2401409" y="5752649"/>
            <a:ext cx="6653814" cy="461665"/>
          </a:xfrm>
          <a:prstGeom prst="rect">
            <a:avLst/>
          </a:prstGeom>
          <a:noFill/>
        </p:spPr>
        <p:txBody>
          <a:bodyPr wrap="square">
            <a:spAutoFit/>
          </a:bodyPr>
          <a:lstStyle/>
          <a:p>
            <a:r>
              <a:rPr lang="en-IN" sz="1200" b="0" i="0" dirty="0">
                <a:solidFill>
                  <a:srgbClr val="000000"/>
                </a:solidFill>
                <a:effectLst/>
                <a:latin typeface="Times New Roman" panose="02020603050405020304" pitchFamily="18" charset="0"/>
                <a:cs typeface="Times New Roman" panose="02020603050405020304" pitchFamily="18" charset="0"/>
              </a:rPr>
              <a:t>Figure 1.1: Graphical representation of the proposed methodology</a:t>
            </a:r>
            <a:r>
              <a:rPr lang="en-IN" sz="1200" dirty="0">
                <a:latin typeface="Times New Roman" panose="02020603050405020304" pitchFamily="18" charset="0"/>
                <a:cs typeface="Times New Roman" panose="02020603050405020304" pitchFamily="18" charset="0"/>
              </a:rPr>
              <a:t> </a:t>
            </a:r>
            <a:br>
              <a:rPr lang="en-IN"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p:txBody>
      </p:sp>
      <p:sp>
        <p:nvSpPr>
          <p:cNvPr id="18" name="Date Placeholder 21">
            <a:extLst>
              <a:ext uri="{FF2B5EF4-FFF2-40B4-BE49-F238E27FC236}">
                <a16:creationId xmlns:a16="http://schemas.microsoft.com/office/drawing/2014/main" id="{B37920F2-D05B-41C5-BBAB-50E17F414D58}"/>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20" name="Slide Number Placeholder 23">
            <a:extLst>
              <a:ext uri="{FF2B5EF4-FFF2-40B4-BE49-F238E27FC236}">
                <a16:creationId xmlns:a16="http://schemas.microsoft.com/office/drawing/2014/main" id="{C1048869-73F0-4455-BDB9-0446255F14B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13</a:t>
            </a:fld>
            <a:endParaRPr lang="en-US">
              <a:solidFill>
                <a:prstClr val="black">
                  <a:tint val="75000"/>
                </a:prstClr>
              </a:solidFill>
              <a:latin typeface="Calibri"/>
            </a:endParaRPr>
          </a:p>
        </p:txBody>
      </p:sp>
      <p:sp>
        <p:nvSpPr>
          <p:cNvPr id="13" name="Footer Placeholder 22">
            <a:extLst>
              <a:ext uri="{FF2B5EF4-FFF2-40B4-BE49-F238E27FC236}">
                <a16:creationId xmlns:a16="http://schemas.microsoft.com/office/drawing/2014/main" id="{4A53AA47-698D-45A5-ACC6-B1F6F6882A13}"/>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extLst>
      <p:ext uri="{BB962C8B-B14F-4D97-AF65-F5344CB8AC3E}">
        <p14:creationId xmlns:p14="http://schemas.microsoft.com/office/powerpoint/2010/main" val="2641290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3F741DF1-EEAA-4F97-9DD7-8F8CEDD7D743}"/>
              </a:ext>
            </a:extLst>
          </p:cNvPr>
          <p:cNvSpPr>
            <a:spLocks noGrp="1"/>
          </p:cNvSpPr>
          <p:nvPr>
            <p:ph type="title"/>
          </p:nvPr>
        </p:nvSpPr>
        <p:spPr>
          <a:xfrm>
            <a:off x="457200" y="381000"/>
            <a:ext cx="8229600" cy="1036638"/>
          </a:xfrm>
        </p:spPr>
        <p:txBody>
          <a:bodyPr>
            <a:noAutofit/>
          </a:bodyPr>
          <a:lstStyle/>
          <a:p>
            <a:pPr algn="ctr"/>
            <a:r>
              <a:rPr lang="en-IN" sz="2400" dirty="0">
                <a:solidFill>
                  <a:schemeClr val="accent3">
                    <a:lumMod val="75000"/>
                  </a:schemeClr>
                </a:solidFill>
                <a:latin typeface="Times New Roman" panose="02020603050405020304" pitchFamily="18" charset="0"/>
                <a:cs typeface="Times New Roman" panose="02020603050405020304" pitchFamily="18" charset="0"/>
              </a:rPr>
              <a:t>Development of  scene-level LCC technique under homogeneous DA scenario</a:t>
            </a:r>
            <a:endParaRPr lang="en-US" sz="2400"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TextShape 2">
                <a:extLst>
                  <a:ext uri="{FF2B5EF4-FFF2-40B4-BE49-F238E27FC236}">
                    <a16:creationId xmlns:a16="http://schemas.microsoft.com/office/drawing/2014/main" id="{DE75C25D-4F31-401F-913A-B78A93FDED62}"/>
                  </a:ext>
                </a:extLst>
              </p:cNvPr>
              <p:cNvSpPr txBox="1"/>
              <p:nvPr/>
            </p:nvSpPr>
            <p:spPr>
              <a:xfrm>
                <a:off x="457560" y="1249878"/>
                <a:ext cx="8229240" cy="3616819"/>
              </a:xfrm>
              <a:prstGeom prst="rect">
                <a:avLst/>
              </a:prstGeom>
              <a:noFill/>
              <a:ln>
                <a:noFill/>
              </a:ln>
            </p:spPr>
            <p:txBody>
              <a:bodyPr>
                <a:normAutofit lnSpcReduction="10000"/>
              </a:bodyPr>
              <a:lstStyle/>
              <a:p>
                <a:pPr marL="343080" indent="-342720">
                  <a:lnSpc>
                    <a:spcPct val="100000"/>
                  </a:lnSpc>
                  <a:spcBef>
                    <a:spcPts val="479"/>
                  </a:spcBef>
                  <a:buClr>
                    <a:srgbClr val="000000"/>
                  </a:buClr>
                  <a:buFont typeface="Arial"/>
                  <a:buChar char="•"/>
                </a:pPr>
                <a:r>
                  <a:rPr lang="en-US" sz="2200" b="0" strike="noStrike" spc="-1" dirty="0">
                    <a:solidFill>
                      <a:srgbClr val="000000"/>
                    </a:solidFill>
                    <a:latin typeface="Times New Roman" panose="02020603050405020304" pitchFamily="18" charset="0"/>
                    <a:cs typeface="Times New Roman" panose="02020603050405020304" pitchFamily="18" charset="0"/>
                  </a:rPr>
                  <a:t>The methodology has been carried out in three phases:</a:t>
                </a:r>
              </a:p>
              <a:p>
                <a:pPr marL="743310" lvl="1" indent="-285750">
                  <a:lnSpc>
                    <a:spcPct val="100000"/>
                  </a:lnSpc>
                  <a:spcBef>
                    <a:spcPts val="439"/>
                  </a:spcBef>
                  <a:buClr>
                    <a:srgbClr val="000000"/>
                  </a:buClr>
                  <a:buFont typeface="Arial" panose="020B0604020202020204" pitchFamily="34" charset="0"/>
                  <a:buChar char="•"/>
                </a:pPr>
                <a:r>
                  <a:rPr lang="en-US" sz="1600" b="1" strike="noStrike" spc="-1" dirty="0">
                    <a:solidFill>
                      <a:srgbClr val="000000"/>
                    </a:solidFill>
                    <a:latin typeface="Times New Roman" panose="02020603050405020304" pitchFamily="18" charset="0"/>
                    <a:cs typeface="Times New Roman" panose="02020603050405020304" pitchFamily="18" charset="0"/>
                  </a:rPr>
                  <a:t>Fine-tune a pre-trained (ResNet50) model</a:t>
                </a:r>
              </a:p>
              <a:p>
                <a:pPr marL="1200510" lvl="2" indent="-285750">
                  <a:spcBef>
                    <a:spcPts val="439"/>
                  </a:spcBef>
                  <a:buClr>
                    <a:srgbClr val="000000"/>
                  </a:buClr>
                  <a:buFont typeface="Wingdings" panose="05000000000000000000" pitchFamily="2" charset="2"/>
                  <a:buChar char="§"/>
                </a:pPr>
                <a:r>
                  <a:rPr lang="en-US" sz="1600" spc="-1" dirty="0">
                    <a:solidFill>
                      <a:srgbClr val="000000"/>
                    </a:solidFill>
                    <a:latin typeface="Times New Roman" panose="02020603050405020304" pitchFamily="18" charset="0"/>
                    <a:cs typeface="Times New Roman" panose="02020603050405020304" pitchFamily="18" charset="0"/>
                  </a:rPr>
                  <a:t>Confusion matrix (</a:t>
                </a:r>
                <a14:m>
                  <m:oMath xmlns:m="http://schemas.openxmlformats.org/officeDocument/2006/math">
                    <m:sSubSup>
                      <m:sSubSupPr>
                        <m:ctrlPr>
                          <a:rPr lang="en-US" sz="1600" i="1" dirty="0">
                            <a:latin typeface="Cambria Math" panose="02040503050406030204" pitchFamily="18" charset="0"/>
                            <a:cs typeface="Times New Roman" panose="02020603050405020304" pitchFamily="18" charset="0"/>
                          </a:rPr>
                        </m:ctrlPr>
                      </m:sSubSupPr>
                      <m:e>
                        <m:r>
                          <a:rPr lang="en-US" sz="1600" b="0" i="1" dirty="0" smtClean="0">
                            <a:latin typeface="Cambria Math" panose="02040503050406030204" pitchFamily="18" charset="0"/>
                            <a:cs typeface="Times New Roman" panose="02020603050405020304" pitchFamily="18" charset="0"/>
                          </a:rPr>
                          <m:t>𝐶𝑜𝑛𝑓</m:t>
                        </m:r>
                      </m:e>
                      <m:sub>
                        <m:r>
                          <a:rPr lang="en-US" sz="1600" b="0" i="1" dirty="0" smtClean="0">
                            <a:latin typeface="Cambria Math" panose="02040503050406030204" pitchFamily="18" charset="0"/>
                            <a:cs typeface="Times New Roman" panose="02020603050405020304" pitchFamily="18" charset="0"/>
                          </a:rPr>
                          <m:t>𝑚𝑎𝑡</m:t>
                        </m:r>
                      </m:sub>
                      <m:sup/>
                    </m:sSubSup>
                  </m:oMath>
                </a14:m>
                <a:r>
                  <a:rPr lang="en-US" sz="1600" spc="-1" dirty="0">
                    <a:solidFill>
                      <a:srgbClr val="000000"/>
                    </a:solidFill>
                    <a:latin typeface="Times New Roman" panose="02020603050405020304" pitchFamily="18" charset="0"/>
                    <a:cs typeface="Times New Roman" panose="02020603050405020304" pitchFamily="18" charset="0"/>
                  </a:rPr>
                  <a:t>) for the samples available in source domain</a:t>
                </a:r>
              </a:p>
              <a:p>
                <a:pPr marL="1200510" lvl="2" indent="-285750">
                  <a:spcBef>
                    <a:spcPts val="439"/>
                  </a:spcBef>
                  <a:buClr>
                    <a:srgbClr val="000000"/>
                  </a:buClr>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Soft class label (</a:t>
                </a:r>
                <a14:m>
                  <m:oMath xmlns:m="http://schemas.openxmlformats.org/officeDocument/2006/math">
                    <m:sSub>
                      <m:sSubPr>
                        <m:ctrlPr>
                          <a:rPr lang="en-US" sz="1600" i="1" dirty="0" smtClean="0">
                            <a:latin typeface="Cambria Math" panose="02040503050406030204" pitchFamily="18" charset="0"/>
                            <a:cs typeface="Times New Roman" panose="02020603050405020304" pitchFamily="18" charset="0"/>
                          </a:rPr>
                        </m:ctrlPr>
                      </m:sSubPr>
                      <m:e>
                        <m:r>
                          <a:rPr lang="en-US" sz="1600" b="0" i="1" dirty="0" smtClean="0">
                            <a:latin typeface="Cambria Math" panose="02040503050406030204" pitchFamily="18" charset="0"/>
                            <a:cs typeface="Times New Roman" panose="02020603050405020304" pitchFamily="18" charset="0"/>
                          </a:rPr>
                          <m:t>𝑙</m:t>
                        </m:r>
                      </m:e>
                      <m:sub>
                        <m:r>
                          <a:rPr lang="en-US" sz="1600" b="0" i="1" dirty="0" smtClean="0">
                            <a:latin typeface="Cambria Math" panose="02040503050406030204" pitchFamily="18" charset="0"/>
                            <a:cs typeface="Times New Roman" panose="02020603050405020304" pitchFamily="18" charset="0"/>
                          </a:rPr>
                          <m:t>𝑖</m:t>
                        </m:r>
                      </m:sub>
                    </m:sSub>
                  </m:oMath>
                </a14:m>
                <a:r>
                  <a:rPr lang="en-US" sz="1600" dirty="0">
                    <a:latin typeface="Times New Roman" panose="02020603050405020304" pitchFamily="18" charset="0"/>
                    <a:cs typeface="Times New Roman" panose="02020603050405020304" pitchFamily="18" charset="0"/>
                  </a:rPr>
                  <a:t>) and probability scores (</a:t>
                </a:r>
                <a14:m>
                  <m:oMath xmlns:m="http://schemas.openxmlformats.org/officeDocument/2006/math">
                    <m:sSubSup>
                      <m:sSubSupPr>
                        <m:ctrlPr>
                          <a:rPr lang="en-US" sz="1600" i="1" dirty="0">
                            <a:latin typeface="Cambria Math" panose="02040503050406030204" pitchFamily="18" charset="0"/>
                            <a:cs typeface="Times New Roman" panose="02020603050405020304" pitchFamily="18" charset="0"/>
                          </a:rPr>
                        </m:ctrlPr>
                      </m:sSubSupPr>
                      <m:e>
                        <m:r>
                          <a:rPr lang="en-US" sz="1600" i="1" dirty="0">
                            <a:latin typeface="Cambria Math" panose="02040503050406030204" pitchFamily="18" charset="0"/>
                            <a:cs typeface="Times New Roman" panose="02020603050405020304" pitchFamily="18" charset="0"/>
                          </a:rPr>
                          <m:t>𝑝</m:t>
                        </m:r>
                      </m:e>
                      <m:sub>
                        <m:r>
                          <a:rPr lang="en-US" sz="1600" i="1" dirty="0">
                            <a:latin typeface="Cambria Math" panose="02040503050406030204" pitchFamily="18" charset="0"/>
                            <a:cs typeface="Times New Roman" panose="02020603050405020304" pitchFamily="18" charset="0"/>
                          </a:rPr>
                          <m:t>𝑖</m:t>
                        </m:r>
                      </m:sub>
                      <m:sup>
                        <m:r>
                          <a:rPr lang="en-US" sz="1600" i="1" dirty="0">
                            <a:latin typeface="Cambria Math" panose="02040503050406030204" pitchFamily="18" charset="0"/>
                            <a:cs typeface="Times New Roman" panose="02020603050405020304" pitchFamily="18" charset="0"/>
                          </a:rPr>
                          <m:t>𝑐</m:t>
                        </m:r>
                      </m:sup>
                    </m:sSubSup>
                  </m:oMath>
                </a14:m>
                <a:r>
                  <a:rPr lang="en-US" sz="1600" dirty="0">
                    <a:latin typeface="Times New Roman" panose="02020603050405020304" pitchFamily="18" charset="0"/>
                    <a:cs typeface="Times New Roman" panose="02020603050405020304" pitchFamily="18" charset="0"/>
                  </a:rPr>
                  <a:t>) for each target samples</a:t>
                </a:r>
              </a:p>
              <a:p>
                <a:pPr marL="1200510" lvl="2" indent="-285750">
                  <a:spcBef>
                    <a:spcPts val="439"/>
                  </a:spcBef>
                  <a:buClr>
                    <a:srgbClr val="000000"/>
                  </a:buClr>
                  <a:buFont typeface="Wingdings" panose="05000000000000000000" pitchFamily="2" charset="2"/>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Identify the </a:t>
                </a:r>
                <a:r>
                  <a:rPr lang="en-US" sz="1600" b="1" strike="noStrike" spc="-1" dirty="0">
                    <a:solidFill>
                      <a:srgbClr val="000000"/>
                    </a:solidFill>
                    <a:latin typeface="Times New Roman" panose="02020603050405020304" pitchFamily="18" charset="0"/>
                    <a:cs typeface="Times New Roman" panose="02020603050405020304" pitchFamily="18" charset="0"/>
                    <a:hlinkClick r:id="rId2" action="ppaction://hlinkpres?slideindex=29&amp;slidetitle=PowerPoint Presentation"/>
                  </a:rPr>
                  <a:t>confident target samples</a:t>
                </a:r>
                <a:r>
                  <a:rPr lang="en-US" sz="1600" b="1" strike="noStrike" spc="-1" dirty="0">
                    <a:solidFill>
                      <a:srgbClr val="000000"/>
                    </a:solidFill>
                    <a:latin typeface="Times New Roman" panose="02020603050405020304" pitchFamily="18" charset="0"/>
                    <a:cs typeface="Times New Roman" panose="02020603050405020304" pitchFamily="18" charset="0"/>
                    <a:hlinkClick r:id="rId3" action="ppaction://hlinkpres?slideindex=29&amp;slidetitle=Development of  land cover classification techniques under homogeneous domain adaptation scenario "/>
                  </a:rPr>
                  <a:t> </a:t>
                </a:r>
                <a:r>
                  <a:rPr lang="en-US" sz="1600" b="0" strike="noStrike" spc="-1" dirty="0">
                    <a:solidFill>
                      <a:srgbClr val="000000"/>
                    </a:solidFill>
                    <a:latin typeface="Times New Roman" panose="02020603050405020304" pitchFamily="18" charset="0"/>
                    <a:cs typeface="Times New Roman" panose="02020603050405020304" pitchFamily="18" charset="0"/>
                  </a:rPr>
                  <a:t>based on the </a:t>
                </a:r>
                <a:r>
                  <a:rPr lang="en-US" sz="1600" dirty="0">
                    <a:latin typeface="Times New Roman" panose="02020603050405020304" pitchFamily="18" charset="0"/>
                    <a:cs typeface="Times New Roman" panose="02020603050405020304" pitchFamily="18" charset="0"/>
                  </a:rPr>
                  <a:t>probability scores (</a:t>
                </a:r>
                <a14:m>
                  <m:oMath xmlns:m="http://schemas.openxmlformats.org/officeDocument/2006/math">
                    <m:sSubSup>
                      <m:sSubSupPr>
                        <m:ctrlPr>
                          <a:rPr lang="en-US" sz="1600" i="1" dirty="0">
                            <a:latin typeface="Cambria Math" panose="02040503050406030204" pitchFamily="18" charset="0"/>
                            <a:cs typeface="Times New Roman" panose="02020603050405020304" pitchFamily="18" charset="0"/>
                          </a:rPr>
                        </m:ctrlPr>
                      </m:sSubSupPr>
                      <m:e>
                        <m:r>
                          <a:rPr lang="en-US" sz="1600" i="1" dirty="0">
                            <a:latin typeface="Cambria Math" panose="02040503050406030204" pitchFamily="18" charset="0"/>
                            <a:cs typeface="Times New Roman" panose="02020603050405020304" pitchFamily="18" charset="0"/>
                          </a:rPr>
                          <m:t>𝑝</m:t>
                        </m:r>
                      </m:e>
                      <m:sub>
                        <m:r>
                          <a:rPr lang="en-US" sz="1600" i="1" dirty="0">
                            <a:latin typeface="Cambria Math" panose="02040503050406030204" pitchFamily="18" charset="0"/>
                            <a:cs typeface="Times New Roman" panose="02020603050405020304" pitchFamily="18" charset="0"/>
                          </a:rPr>
                          <m:t>𝑖</m:t>
                        </m:r>
                      </m:sub>
                      <m:sup>
                        <m:r>
                          <a:rPr lang="en-US" sz="1600" i="1" dirty="0">
                            <a:latin typeface="Cambria Math" panose="02040503050406030204" pitchFamily="18" charset="0"/>
                            <a:cs typeface="Times New Roman" panose="02020603050405020304" pitchFamily="18" charset="0"/>
                          </a:rPr>
                          <m:t>𝑐</m:t>
                        </m:r>
                      </m:sup>
                    </m:sSubSup>
                  </m:oMath>
                </a14:m>
                <a:r>
                  <a:rPr lang="en-US" sz="1600" dirty="0">
                    <a:latin typeface="Times New Roman" panose="02020603050405020304" pitchFamily="18" charset="0"/>
                    <a:cs typeface="Times New Roman" panose="02020603050405020304" pitchFamily="18" charset="0"/>
                  </a:rPr>
                  <a:t>) using semi-automatic threshold selection algorithm.</a:t>
                </a:r>
              </a:p>
              <a:p>
                <a:pPr marL="1200510" lvl="2" indent="-285750">
                  <a:spcBef>
                    <a:spcPts val="439"/>
                  </a:spcBef>
                  <a:buClr>
                    <a:srgbClr val="000000"/>
                  </a:buClr>
                  <a:buFont typeface="Wingdings" panose="05000000000000000000" pitchFamily="2" charset="2"/>
                  <a:buChar char="§"/>
                </a:pPr>
                <a:r>
                  <a:rPr lang="en-US" sz="1600" dirty="0">
                    <a:solidFill>
                      <a:prstClr val="black"/>
                    </a:solidFill>
                    <a:latin typeface="Times New Roman" panose="02020603050405020304" pitchFamily="18" charset="0"/>
                    <a:cs typeface="Times New Roman" panose="02020603050405020304" pitchFamily="18" charset="0"/>
                  </a:rPr>
                  <a:t>Select only the </a:t>
                </a:r>
                <a:r>
                  <a:rPr lang="en-US" sz="1600" b="1" dirty="0">
                    <a:solidFill>
                      <a:prstClr val="black"/>
                    </a:solidFill>
                    <a:latin typeface="Times New Roman" panose="02020603050405020304" pitchFamily="18" charset="0"/>
                    <a:cs typeface="Times New Roman" panose="02020603050405020304" pitchFamily="18" charset="0"/>
                    <a:hlinkClick r:id="rId4" action="ppaction://hlinkpres?slideindex=30&amp;slidetitle=PowerPoint Presentation"/>
                  </a:rPr>
                  <a:t>most-confident target samples</a:t>
                </a:r>
                <a:r>
                  <a:rPr lang="en-US" sz="1600" b="1" dirty="0">
                    <a:solidFill>
                      <a:prstClr val="black"/>
                    </a:solidFill>
                    <a:latin typeface="Times New Roman" panose="02020603050405020304" pitchFamily="18" charset="0"/>
                    <a:cs typeface="Times New Roman" panose="02020603050405020304" pitchFamily="18" charset="0"/>
                  </a:rPr>
                  <a:t> </a:t>
                </a:r>
                <a:r>
                  <a:rPr lang="en-US" sz="1600" dirty="0">
                    <a:solidFill>
                      <a:prstClr val="black"/>
                    </a:solidFill>
                    <a:latin typeface="Times New Roman" panose="02020603050405020304" pitchFamily="18" charset="0"/>
                    <a:cs typeface="Times New Roman" panose="02020603050405020304" pitchFamily="18" charset="0"/>
                  </a:rPr>
                  <a:t>using the information of </a:t>
                </a:r>
                <a14:m>
                  <m:oMath xmlns:m="http://schemas.openxmlformats.org/officeDocument/2006/math">
                    <m:sSubSup>
                      <m:sSubSupPr>
                        <m:ctrlPr>
                          <a:rPr lang="en-US" sz="1600" i="1" dirty="0">
                            <a:latin typeface="Cambria Math" panose="02040503050406030204" pitchFamily="18" charset="0"/>
                            <a:cs typeface="Times New Roman" panose="02020603050405020304" pitchFamily="18" charset="0"/>
                          </a:rPr>
                        </m:ctrlPr>
                      </m:sSubSupPr>
                      <m:e>
                        <m:r>
                          <a:rPr lang="en-US" sz="1600" b="0" i="1" dirty="0" smtClean="0">
                            <a:latin typeface="Cambria Math" panose="02040503050406030204" pitchFamily="18" charset="0"/>
                            <a:cs typeface="Times New Roman" panose="02020603050405020304" pitchFamily="18" charset="0"/>
                          </a:rPr>
                          <m:t>𝐶𝑜𝑛𝑓</m:t>
                        </m:r>
                      </m:e>
                      <m:sub>
                        <m:r>
                          <a:rPr lang="en-US" sz="1600" b="0" i="1" dirty="0" smtClean="0">
                            <a:latin typeface="Cambria Math" panose="02040503050406030204" pitchFamily="18" charset="0"/>
                            <a:cs typeface="Times New Roman" panose="02020603050405020304" pitchFamily="18" charset="0"/>
                          </a:rPr>
                          <m:t>𝑚𝑎𝑡</m:t>
                        </m:r>
                      </m:sub>
                      <m:sup/>
                    </m:sSubSup>
                    <m:r>
                      <a:rPr lang="en-US" sz="1600" b="0" i="0" dirty="0" smtClean="0">
                        <a:latin typeface="Cambria Math" panose="02040503050406030204" pitchFamily="18" charset="0"/>
                        <a:cs typeface="Times New Roman" panose="02020603050405020304" pitchFamily="18" charset="0"/>
                      </a:rPr>
                      <m:t> </m:t>
                    </m:r>
                  </m:oMath>
                </a14:m>
                <a:r>
                  <a:rPr lang="en-US" sz="1600" spc="-1" dirty="0">
                    <a:solidFill>
                      <a:srgbClr val="000000"/>
                    </a:solidFill>
                    <a:latin typeface="Times New Roman" panose="02020603050405020304" pitchFamily="18" charset="0"/>
                    <a:cs typeface="Times New Roman" panose="02020603050405020304" pitchFamily="18" charset="0"/>
                  </a:rPr>
                  <a:t>( </a:t>
                </a:r>
                <a:r>
                  <a:rPr lang="en-US" sz="1600" dirty="0">
                    <a:solidFill>
                      <a:prstClr val="black"/>
                    </a:solidFill>
                    <a:latin typeface="Times New Roman" panose="02020603050405020304" pitchFamily="18" charset="0"/>
                    <a:cs typeface="Times New Roman" panose="02020603050405020304" pitchFamily="18" charset="0"/>
                  </a:rPr>
                  <a:t>graph-based approaches)</a:t>
                </a:r>
              </a:p>
              <a:p>
                <a:pPr marL="743310" lvl="1" indent="-285750">
                  <a:lnSpc>
                    <a:spcPct val="100000"/>
                  </a:lnSpc>
                  <a:spcBef>
                    <a:spcPts val="479"/>
                  </a:spcBef>
                  <a:buClr>
                    <a:srgbClr val="000000"/>
                  </a:buClr>
                  <a:buFont typeface="Arial" panose="020B0604020202020204" pitchFamily="34" charset="0"/>
                  <a:buChar char="•"/>
                </a:pPr>
                <a:r>
                  <a:rPr lang="en-IN" sz="1600" b="1" strike="noStrike" spc="-1" dirty="0">
                    <a:solidFill>
                      <a:srgbClr val="000000"/>
                    </a:solidFill>
                    <a:latin typeface="Times New Roman" panose="02020603050405020304" pitchFamily="18" charset="0"/>
                    <a:cs typeface="Times New Roman" panose="02020603050405020304" pitchFamily="18" charset="0"/>
                  </a:rPr>
                  <a:t>Siamese network to obtain the class-wise common subspace</a:t>
                </a:r>
                <a:endParaRPr lang="en-US" sz="1600" b="1" strike="noStrike" spc="-1" dirty="0">
                  <a:solidFill>
                    <a:srgbClr val="000000"/>
                  </a:solidFill>
                  <a:latin typeface="Times New Roman" panose="02020603050405020304" pitchFamily="18" charset="0"/>
                  <a:cs typeface="Times New Roman" panose="02020603050405020304" pitchFamily="18" charset="0"/>
                </a:endParaRPr>
              </a:p>
              <a:p>
                <a:pPr marL="1200510" lvl="2" indent="-285750">
                  <a:lnSpc>
                    <a:spcPct val="100000"/>
                  </a:lnSpc>
                  <a:spcBef>
                    <a:spcPts val="439"/>
                  </a:spcBef>
                  <a:buClr>
                    <a:srgbClr val="000000"/>
                  </a:buClr>
                  <a:buFont typeface="Wingdings" panose="05000000000000000000" pitchFamily="2" charset="2"/>
                  <a:buChar char="§"/>
                </a:pPr>
                <a:r>
                  <a:rPr lang="en-IN" sz="1600" b="0" strike="noStrike" spc="-1" dirty="0">
                    <a:solidFill>
                      <a:srgbClr val="000000"/>
                    </a:solidFill>
                    <a:latin typeface="Times New Roman" panose="02020603050405020304" pitchFamily="18" charset="0"/>
                    <a:cs typeface="Times New Roman" panose="02020603050405020304" pitchFamily="18" charset="0"/>
                  </a:rPr>
                  <a:t>Paired image: One from source and other from `most-confident’ target set</a:t>
                </a:r>
              </a:p>
              <a:p>
                <a:pPr marL="1200510" lvl="2" indent="-285750">
                  <a:lnSpc>
                    <a:spcPct val="100000"/>
                  </a:lnSpc>
                  <a:spcBef>
                    <a:spcPts val="439"/>
                  </a:spcBef>
                  <a:buClr>
                    <a:srgbClr val="000000"/>
                  </a:buClr>
                  <a:buFont typeface="Wingdings" panose="05000000000000000000" pitchFamily="2" charset="2"/>
                  <a:buChar char="§"/>
                </a:pPr>
                <a:r>
                  <a:rPr lang="en-IN" sz="1600" b="0" strike="noStrike" spc="-1" dirty="0">
                    <a:solidFill>
                      <a:srgbClr val="000000"/>
                    </a:solidFill>
                    <a:latin typeface="Times New Roman" panose="02020603050405020304" pitchFamily="18" charset="0"/>
                    <a:cs typeface="Times New Roman" panose="02020603050405020304" pitchFamily="18" charset="0"/>
                  </a:rPr>
                  <a:t>Extract the features last dense layer.</a:t>
                </a:r>
                <a:endParaRPr lang="en-US" b="0" strike="noStrike" spc="-1" dirty="0">
                  <a:solidFill>
                    <a:srgbClr val="000000"/>
                  </a:solidFill>
                  <a:latin typeface="Times New Roman" panose="02020603050405020304" pitchFamily="18" charset="0"/>
                  <a:cs typeface="Times New Roman" panose="02020603050405020304" pitchFamily="18" charset="0"/>
                </a:endParaRPr>
              </a:p>
              <a:p>
                <a:pPr marL="685800" lvl="1" indent="-228240">
                  <a:spcBef>
                    <a:spcPts val="439"/>
                  </a:spcBef>
                  <a:buClr>
                    <a:srgbClr val="000000"/>
                  </a:buClr>
                  <a:buFont typeface="Arial"/>
                  <a:buChar char="•"/>
                </a:pPr>
                <a:r>
                  <a:rPr lang="en-IN" sz="1600" b="1" strike="noStrike" spc="-1" dirty="0">
                    <a:solidFill>
                      <a:srgbClr val="000000"/>
                    </a:solidFill>
                    <a:latin typeface="Times New Roman" panose="02020603050405020304" pitchFamily="18" charset="0"/>
                    <a:cs typeface="Times New Roman" panose="02020603050405020304" pitchFamily="18" charset="0"/>
                  </a:rPr>
                  <a:t>Classification using a classifier at the end of stacked autoencoder</a:t>
                </a:r>
                <a:endParaRPr lang="en-US" sz="1600" b="1" strike="noStrike" spc="-1"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44" name="TextShape 2">
                <a:extLst>
                  <a:ext uri="{FF2B5EF4-FFF2-40B4-BE49-F238E27FC236}">
                    <a16:creationId xmlns:a16="http://schemas.microsoft.com/office/drawing/2014/main" id="{DE75C25D-4F31-401F-913A-B78A93FDED62}"/>
                  </a:ext>
                </a:extLst>
              </p:cNvPr>
              <p:cNvSpPr txBox="1">
                <a:spLocks noRot="1" noChangeAspect="1" noMove="1" noResize="1" noEditPoints="1" noAdjustHandles="1" noChangeArrowheads="1" noChangeShapeType="1" noTextEdit="1"/>
              </p:cNvSpPr>
              <p:nvPr/>
            </p:nvSpPr>
            <p:spPr>
              <a:xfrm>
                <a:off x="457560" y="1249878"/>
                <a:ext cx="8229240" cy="3616819"/>
              </a:xfrm>
              <a:prstGeom prst="rect">
                <a:avLst/>
              </a:prstGeom>
              <a:blipFill>
                <a:blip r:embed="rId5"/>
                <a:stretch>
                  <a:fillRect l="-815" t="-2024" r="-444"/>
                </a:stretch>
              </a:blipFill>
              <a:ln>
                <a:noFill/>
              </a:ln>
            </p:spPr>
            <p:txBody>
              <a:bodyPr/>
              <a:lstStyle/>
              <a:p>
                <a:r>
                  <a:rPr lang="en-US">
                    <a:noFill/>
                  </a:rPr>
                  <a:t> </a:t>
                </a:r>
              </a:p>
            </p:txBody>
          </p:sp>
        </mc:Fallback>
      </mc:AlternateContent>
      <p:pic>
        <p:nvPicPr>
          <p:cNvPr id="45" name="Picture 44">
            <a:extLst>
              <a:ext uri="{FF2B5EF4-FFF2-40B4-BE49-F238E27FC236}">
                <a16:creationId xmlns:a16="http://schemas.microsoft.com/office/drawing/2014/main" id="{8B6C52DF-3F47-4DD0-8F47-3944310BC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8576" y="4572082"/>
            <a:ext cx="4518734" cy="1853671"/>
          </a:xfrm>
          <a:prstGeom prst="rect">
            <a:avLst/>
          </a:prstGeom>
        </p:spPr>
      </p:pic>
      <p:pic>
        <p:nvPicPr>
          <p:cNvPr id="46" name="Picture 45">
            <a:extLst>
              <a:ext uri="{FF2B5EF4-FFF2-40B4-BE49-F238E27FC236}">
                <a16:creationId xmlns:a16="http://schemas.microsoft.com/office/drawing/2014/main" id="{995AC202-9AA7-48E0-B525-2449F04F4C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070" y="4582612"/>
            <a:ext cx="2335089" cy="1757951"/>
          </a:xfrm>
          <a:prstGeom prst="rect">
            <a:avLst/>
          </a:prstGeom>
        </p:spPr>
      </p:pic>
      <p:sp>
        <p:nvSpPr>
          <p:cNvPr id="47" name="TextBox 46">
            <a:extLst>
              <a:ext uri="{FF2B5EF4-FFF2-40B4-BE49-F238E27FC236}">
                <a16:creationId xmlns:a16="http://schemas.microsoft.com/office/drawing/2014/main" id="{0B5CAB2C-5553-4D86-BF2C-54410D692A35}"/>
              </a:ext>
            </a:extLst>
          </p:cNvPr>
          <p:cNvSpPr txBox="1"/>
          <p:nvPr/>
        </p:nvSpPr>
        <p:spPr>
          <a:xfrm>
            <a:off x="4714041" y="6340563"/>
            <a:ext cx="4234649" cy="461665"/>
          </a:xfrm>
          <a:prstGeom prst="rect">
            <a:avLst/>
          </a:prstGeom>
          <a:noFill/>
        </p:spPr>
        <p:txBody>
          <a:bodyPr wrap="square">
            <a:spAutoFit/>
          </a:bodyPr>
          <a:lstStyle/>
          <a:p>
            <a:r>
              <a:rPr lang="en-IN" sz="1200" b="0" i="0" dirty="0">
                <a:solidFill>
                  <a:srgbClr val="000000"/>
                </a:solidFill>
                <a:effectLst/>
                <a:latin typeface="Times New Roman" panose="02020603050405020304" pitchFamily="18" charset="0"/>
                <a:cs typeface="Times New Roman" panose="02020603050405020304" pitchFamily="18" charset="0"/>
              </a:rPr>
              <a:t>Figure 1.2: Graphical abstract for the </a:t>
            </a:r>
            <a:r>
              <a:rPr lang="en-IN" sz="1200" dirty="0">
                <a:solidFill>
                  <a:srgbClr val="000000"/>
                </a:solidFill>
                <a:latin typeface="Times New Roman" panose="02020603050405020304" pitchFamily="18" charset="0"/>
                <a:cs typeface="Times New Roman" panose="02020603050405020304" pitchFamily="18" charset="0"/>
              </a:rPr>
              <a:t>S</a:t>
            </a:r>
            <a:r>
              <a:rPr lang="en-IN" sz="1200" b="0" i="0" dirty="0">
                <a:solidFill>
                  <a:srgbClr val="000000"/>
                </a:solidFill>
                <a:effectLst/>
                <a:latin typeface="Times New Roman" panose="02020603050405020304" pitchFamily="18" charset="0"/>
                <a:cs typeface="Times New Roman" panose="02020603050405020304" pitchFamily="18" charset="0"/>
              </a:rPr>
              <a:t>iamese network (phase 2)</a:t>
            </a:r>
            <a:r>
              <a:rPr lang="en-IN" sz="1200" dirty="0">
                <a:latin typeface="Times New Roman" panose="02020603050405020304" pitchFamily="18" charset="0"/>
                <a:cs typeface="Times New Roman" panose="02020603050405020304" pitchFamily="18" charset="0"/>
              </a:rPr>
              <a:t> </a:t>
            </a:r>
            <a:br>
              <a:rPr lang="en-IN"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EFF64F7-4D72-401F-B9F1-6202EDC044A4}"/>
              </a:ext>
            </a:extLst>
          </p:cNvPr>
          <p:cNvSpPr txBox="1"/>
          <p:nvPr/>
        </p:nvSpPr>
        <p:spPr>
          <a:xfrm>
            <a:off x="123927" y="6152325"/>
            <a:ext cx="4234649" cy="461665"/>
          </a:xfrm>
          <a:prstGeom prst="rect">
            <a:avLst/>
          </a:prstGeom>
          <a:noFill/>
        </p:spPr>
        <p:txBody>
          <a:bodyPr wrap="square">
            <a:spAutoFit/>
          </a:bodyPr>
          <a:lstStyle/>
          <a:p>
            <a:r>
              <a:rPr lang="en-IN" sz="1200" b="0" i="0" dirty="0">
                <a:solidFill>
                  <a:srgbClr val="000000"/>
                </a:solidFill>
                <a:effectLst/>
                <a:latin typeface="Times New Roman" panose="02020603050405020304" pitchFamily="18" charset="0"/>
                <a:cs typeface="Times New Roman" panose="02020603050405020304" pitchFamily="18" charset="0"/>
              </a:rPr>
              <a:t>Figure 1.3: Graphical abstract for the Classifier (phase 3)</a:t>
            </a:r>
            <a:r>
              <a:rPr lang="en-IN" sz="1200" dirty="0">
                <a:latin typeface="Times New Roman" panose="02020603050405020304" pitchFamily="18" charset="0"/>
                <a:cs typeface="Times New Roman" panose="02020603050405020304" pitchFamily="18" charset="0"/>
              </a:rPr>
              <a:t> </a:t>
            </a:r>
            <a:br>
              <a:rPr lang="en-IN"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p:txBody>
      </p:sp>
      <p:sp>
        <p:nvSpPr>
          <p:cNvPr id="52" name="Date Placeholder 21">
            <a:extLst>
              <a:ext uri="{FF2B5EF4-FFF2-40B4-BE49-F238E27FC236}">
                <a16:creationId xmlns:a16="http://schemas.microsoft.com/office/drawing/2014/main" id="{F0D9902F-3A0C-431B-ACB7-B39FB736E43C}"/>
              </a:ext>
            </a:extLst>
          </p:cNvPr>
          <p:cNvSpPr txBox="1">
            <a:spLocks/>
          </p:cNvSpPr>
          <p:nvPr/>
        </p:nvSpPr>
        <p:spPr>
          <a:xfrm>
            <a:off x="457200" y="648064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54" name="Slide Number Placeholder 23">
            <a:extLst>
              <a:ext uri="{FF2B5EF4-FFF2-40B4-BE49-F238E27FC236}">
                <a16:creationId xmlns:a16="http://schemas.microsoft.com/office/drawing/2014/main" id="{886280B6-0D00-4659-87D8-DC36A914C2D6}"/>
              </a:ext>
            </a:extLst>
          </p:cNvPr>
          <p:cNvSpPr txBox="1">
            <a:spLocks/>
          </p:cNvSpPr>
          <p:nvPr/>
        </p:nvSpPr>
        <p:spPr>
          <a:xfrm>
            <a:off x="6553200" y="648064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sp>
        <p:nvSpPr>
          <p:cNvPr id="13" name="Footer Placeholder 22">
            <a:extLst>
              <a:ext uri="{FF2B5EF4-FFF2-40B4-BE49-F238E27FC236}">
                <a16:creationId xmlns:a16="http://schemas.microsoft.com/office/drawing/2014/main" id="{1EF0FC7B-4C25-ECD0-C93A-B9467A88B337}"/>
              </a:ext>
            </a:extLst>
          </p:cNvPr>
          <p:cNvSpPr txBox="1">
            <a:spLocks/>
          </p:cNvSpPr>
          <p:nvPr/>
        </p:nvSpPr>
        <p:spPr>
          <a:xfrm>
            <a:off x="3124200" y="647561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extLst>
      <p:ext uri="{BB962C8B-B14F-4D97-AF65-F5344CB8AC3E}">
        <p14:creationId xmlns:p14="http://schemas.microsoft.com/office/powerpoint/2010/main" val="3874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
                                            <p:txEl>
                                              <p:pRg st="1" end="1"/>
                                            </p:txEl>
                                          </p:spTgt>
                                        </p:tgtEl>
                                        <p:attrNameLst>
                                          <p:attrName>style.visibility</p:attrName>
                                        </p:attrNameLst>
                                      </p:cBhvr>
                                      <p:to>
                                        <p:strVal val="visible"/>
                                      </p:to>
                                    </p:set>
                                    <p:animEffect transition="in" filter="randombar(horizontal)">
                                      <p:cBhvr>
                                        <p:cTn id="7" dur="500"/>
                                        <p:tgtEl>
                                          <p:spTgt spid="44">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4">
                                            <p:txEl>
                                              <p:pRg st="6" end="6"/>
                                            </p:txEl>
                                          </p:spTgt>
                                        </p:tgtEl>
                                        <p:attrNameLst>
                                          <p:attrName>style.visibility</p:attrName>
                                        </p:attrNameLst>
                                      </p:cBhvr>
                                      <p:to>
                                        <p:strVal val="visible"/>
                                      </p:to>
                                    </p:set>
                                    <p:animEffect transition="in" filter="randombar(horizontal)">
                                      <p:cBhvr>
                                        <p:cTn id="10" dur="500"/>
                                        <p:tgtEl>
                                          <p:spTgt spid="44">
                                            <p:txEl>
                                              <p:pRg st="6" end="6"/>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4">
                                            <p:txEl>
                                              <p:pRg st="9" end="9"/>
                                            </p:txEl>
                                          </p:spTgt>
                                        </p:tgtEl>
                                        <p:attrNameLst>
                                          <p:attrName>style.visibility</p:attrName>
                                        </p:attrNameLst>
                                      </p:cBhvr>
                                      <p:to>
                                        <p:strVal val="visible"/>
                                      </p:to>
                                    </p:set>
                                    <p:animEffect transition="in" filter="randombar(horizontal)">
                                      <p:cBhvr>
                                        <p:cTn id="13" dur="500"/>
                                        <p:tgtEl>
                                          <p:spTgt spid="44">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4">
                                            <p:txEl>
                                              <p:pRg st="2" end="2"/>
                                            </p:txEl>
                                          </p:spTgt>
                                        </p:tgtEl>
                                        <p:attrNameLst>
                                          <p:attrName>style.visibility</p:attrName>
                                        </p:attrNameLst>
                                      </p:cBhvr>
                                      <p:to>
                                        <p:strVal val="visible"/>
                                      </p:to>
                                    </p:set>
                                    <p:animEffect transition="in" filter="randombar(horizontal)">
                                      <p:cBhvr>
                                        <p:cTn id="18" dur="500"/>
                                        <p:tgtEl>
                                          <p:spTgt spid="44">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44">
                                            <p:txEl>
                                              <p:pRg st="3" end="3"/>
                                            </p:txEl>
                                          </p:spTgt>
                                        </p:tgtEl>
                                        <p:attrNameLst>
                                          <p:attrName>style.visibility</p:attrName>
                                        </p:attrNameLst>
                                      </p:cBhvr>
                                      <p:to>
                                        <p:strVal val="visible"/>
                                      </p:to>
                                    </p:set>
                                    <p:animEffect transition="in" filter="randombar(horizontal)">
                                      <p:cBhvr>
                                        <p:cTn id="21" dur="500"/>
                                        <p:tgtEl>
                                          <p:spTgt spid="44">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44">
                                            <p:txEl>
                                              <p:pRg st="4" end="4"/>
                                            </p:txEl>
                                          </p:spTgt>
                                        </p:tgtEl>
                                        <p:attrNameLst>
                                          <p:attrName>style.visibility</p:attrName>
                                        </p:attrNameLst>
                                      </p:cBhvr>
                                      <p:to>
                                        <p:strVal val="visible"/>
                                      </p:to>
                                    </p:set>
                                    <p:animEffect transition="in" filter="randombar(horizontal)">
                                      <p:cBhvr>
                                        <p:cTn id="24" dur="500"/>
                                        <p:tgtEl>
                                          <p:spTgt spid="44">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4">
                                            <p:txEl>
                                              <p:pRg st="5" end="5"/>
                                            </p:txEl>
                                          </p:spTgt>
                                        </p:tgtEl>
                                        <p:attrNameLst>
                                          <p:attrName>style.visibility</p:attrName>
                                        </p:attrNameLst>
                                      </p:cBhvr>
                                      <p:to>
                                        <p:strVal val="visible"/>
                                      </p:to>
                                    </p:set>
                                    <p:animEffect transition="in" filter="randombar(horizontal)">
                                      <p:cBhvr>
                                        <p:cTn id="27" dur="500"/>
                                        <p:tgtEl>
                                          <p:spTgt spid="4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4">
                                            <p:txEl>
                                              <p:pRg st="7" end="7"/>
                                            </p:txEl>
                                          </p:spTgt>
                                        </p:tgtEl>
                                        <p:attrNameLst>
                                          <p:attrName>style.visibility</p:attrName>
                                        </p:attrNameLst>
                                      </p:cBhvr>
                                      <p:to>
                                        <p:strVal val="visible"/>
                                      </p:to>
                                    </p:set>
                                    <p:animEffect transition="in" filter="randombar(horizontal)">
                                      <p:cBhvr>
                                        <p:cTn id="32" dur="500"/>
                                        <p:tgtEl>
                                          <p:spTgt spid="44">
                                            <p:txEl>
                                              <p:pRg st="7" end="7"/>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44">
                                            <p:txEl>
                                              <p:pRg st="8" end="8"/>
                                            </p:txEl>
                                          </p:spTgt>
                                        </p:tgtEl>
                                        <p:attrNameLst>
                                          <p:attrName>style.visibility</p:attrName>
                                        </p:attrNameLst>
                                      </p:cBhvr>
                                      <p:to>
                                        <p:strVal val="visible"/>
                                      </p:to>
                                    </p:set>
                                    <p:animEffect transition="in" filter="randombar(horizontal)">
                                      <p:cBhvr>
                                        <p:cTn id="35" dur="500"/>
                                        <p:tgtEl>
                                          <p:spTgt spid="44">
                                            <p:txEl>
                                              <p:pRg st="8" end="8"/>
                                            </p:txEl>
                                          </p:spTgt>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randombar(horizontal)">
                                      <p:cBhvr>
                                        <p:cTn id="39" dur="500"/>
                                        <p:tgtEl>
                                          <p:spTgt spid="4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randombar(horizontal)">
                                      <p:cBhvr>
                                        <p:cTn id="47" dur="500"/>
                                        <p:tgtEl>
                                          <p:spTgt spid="4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3F741DF1-EEAA-4F97-9DD7-8F8CEDD7D743}"/>
              </a:ext>
            </a:extLst>
          </p:cNvPr>
          <p:cNvSpPr>
            <a:spLocks noGrp="1"/>
          </p:cNvSpPr>
          <p:nvPr>
            <p:ph type="title"/>
          </p:nvPr>
        </p:nvSpPr>
        <p:spPr>
          <a:xfrm>
            <a:off x="457200" y="381000"/>
            <a:ext cx="8229600" cy="1036638"/>
          </a:xfrm>
        </p:spPr>
        <p:txBody>
          <a:bodyPr>
            <a:noAutofit/>
          </a:bodyPr>
          <a:lstStyle/>
          <a:p>
            <a:pPr algn="ctr"/>
            <a:r>
              <a:rPr lang="en-IN" sz="2400" dirty="0">
                <a:solidFill>
                  <a:schemeClr val="accent3">
                    <a:lumMod val="75000"/>
                  </a:schemeClr>
                </a:solidFill>
                <a:latin typeface="Times New Roman" panose="02020603050405020304" pitchFamily="18" charset="0"/>
                <a:cs typeface="Times New Roman" panose="02020603050405020304" pitchFamily="18" charset="0"/>
              </a:rPr>
              <a:t>Development of  scene-level LCC technique under homogeneous DA scenario</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2" name="Date Placeholder 21">
            <a:extLst>
              <a:ext uri="{FF2B5EF4-FFF2-40B4-BE49-F238E27FC236}">
                <a16:creationId xmlns:a16="http://schemas.microsoft.com/office/drawing/2014/main" id="{F0D9902F-3A0C-431B-ACB7-B39FB736E43C}"/>
              </a:ext>
            </a:extLst>
          </p:cNvPr>
          <p:cNvSpPr txBox="1">
            <a:spLocks/>
          </p:cNvSpPr>
          <p:nvPr/>
        </p:nvSpPr>
        <p:spPr>
          <a:xfrm>
            <a:off x="457200" y="648064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54" name="Slide Number Placeholder 23">
            <a:extLst>
              <a:ext uri="{FF2B5EF4-FFF2-40B4-BE49-F238E27FC236}">
                <a16:creationId xmlns:a16="http://schemas.microsoft.com/office/drawing/2014/main" id="{886280B6-0D00-4659-87D8-DC36A914C2D6}"/>
              </a:ext>
            </a:extLst>
          </p:cNvPr>
          <p:cNvSpPr txBox="1">
            <a:spLocks/>
          </p:cNvSpPr>
          <p:nvPr/>
        </p:nvSpPr>
        <p:spPr>
          <a:xfrm>
            <a:off x="6553200" y="648064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sp>
        <p:nvSpPr>
          <p:cNvPr id="3" name="TextBox 2">
            <a:extLst>
              <a:ext uri="{FF2B5EF4-FFF2-40B4-BE49-F238E27FC236}">
                <a16:creationId xmlns:a16="http://schemas.microsoft.com/office/drawing/2014/main" id="{99111DA3-9992-F032-EAA6-9FAD109EC1FA}"/>
              </a:ext>
            </a:extLst>
          </p:cNvPr>
          <p:cNvSpPr txBox="1"/>
          <p:nvPr/>
        </p:nvSpPr>
        <p:spPr>
          <a:xfrm>
            <a:off x="113245" y="1598392"/>
            <a:ext cx="4049144" cy="400110"/>
          </a:xfrm>
          <a:prstGeom prst="rect">
            <a:avLst/>
          </a:prstGeom>
          <a:noFill/>
        </p:spPr>
        <p:txBody>
          <a:bodyPr wrap="square" lIns="91440" tIns="45720" rIns="91440" bIns="45720" rtlCol="0" anchor="t">
            <a:spAutoFit/>
          </a:bodyPr>
          <a:lstStyle/>
          <a:p>
            <a:pPr>
              <a:defRPr/>
            </a:pPr>
            <a:r>
              <a:rPr lang="en-US" sz="2000" dirty="0">
                <a:latin typeface="Times New Roman"/>
                <a:ea typeface="+mn-lt"/>
                <a:cs typeface="+mn-lt"/>
              </a:rPr>
              <a:t>Details of experimentations</a:t>
            </a:r>
            <a:endParaRPr lang="en-US">
              <a:latin typeface="Times New Roman"/>
            </a:endParaRPr>
          </a:p>
        </p:txBody>
      </p:sp>
      <p:graphicFrame>
        <p:nvGraphicFramePr>
          <p:cNvPr id="5" name="Table 4">
            <a:extLst>
              <a:ext uri="{FF2B5EF4-FFF2-40B4-BE49-F238E27FC236}">
                <a16:creationId xmlns:a16="http://schemas.microsoft.com/office/drawing/2014/main" id="{E0C7DB36-BDA6-FDC1-716B-477C4907BEEC}"/>
              </a:ext>
            </a:extLst>
          </p:cNvPr>
          <p:cNvGraphicFramePr>
            <a:graphicFrameLocks noGrp="1"/>
          </p:cNvGraphicFramePr>
          <p:nvPr>
            <p:extLst>
              <p:ext uri="{D42A27DB-BD31-4B8C-83A1-F6EECF244321}">
                <p14:modId xmlns:p14="http://schemas.microsoft.com/office/powerpoint/2010/main" val="4027640647"/>
              </p:ext>
            </p:extLst>
          </p:nvPr>
        </p:nvGraphicFramePr>
        <p:xfrm>
          <a:off x="84981" y="1988565"/>
          <a:ext cx="8999500" cy="3884920"/>
        </p:xfrm>
        <a:graphic>
          <a:graphicData uri="http://schemas.openxmlformats.org/drawingml/2006/table">
            <a:tbl>
              <a:tblPr firstRow="1" bandRow="1">
                <a:tableStyleId>{5C22544A-7EE6-4342-B048-85BDC9FD1C3A}</a:tableStyleId>
              </a:tblPr>
              <a:tblGrid>
                <a:gridCol w="1062210">
                  <a:extLst>
                    <a:ext uri="{9D8B030D-6E8A-4147-A177-3AD203B41FA5}">
                      <a16:colId xmlns:a16="http://schemas.microsoft.com/office/drawing/2014/main" val="2744044785"/>
                    </a:ext>
                  </a:extLst>
                </a:gridCol>
                <a:gridCol w="2007327">
                  <a:extLst>
                    <a:ext uri="{9D8B030D-6E8A-4147-A177-3AD203B41FA5}">
                      <a16:colId xmlns:a16="http://schemas.microsoft.com/office/drawing/2014/main" val="4092404632"/>
                    </a:ext>
                  </a:extLst>
                </a:gridCol>
                <a:gridCol w="1062210">
                  <a:extLst>
                    <a:ext uri="{9D8B030D-6E8A-4147-A177-3AD203B41FA5}">
                      <a16:colId xmlns:a16="http://schemas.microsoft.com/office/drawing/2014/main" val="193752880"/>
                    </a:ext>
                  </a:extLst>
                </a:gridCol>
                <a:gridCol w="853105">
                  <a:extLst>
                    <a:ext uri="{9D8B030D-6E8A-4147-A177-3AD203B41FA5}">
                      <a16:colId xmlns:a16="http://schemas.microsoft.com/office/drawing/2014/main" val="3004924901"/>
                    </a:ext>
                  </a:extLst>
                </a:gridCol>
                <a:gridCol w="4014648">
                  <a:extLst>
                    <a:ext uri="{9D8B030D-6E8A-4147-A177-3AD203B41FA5}">
                      <a16:colId xmlns:a16="http://schemas.microsoft.com/office/drawing/2014/main" val="2202287987"/>
                    </a:ext>
                  </a:extLst>
                </a:gridCol>
              </a:tblGrid>
              <a:tr h="469022">
                <a:tc>
                  <a:txBody>
                    <a:bodyPr/>
                    <a:lstStyle/>
                    <a:p>
                      <a:pPr algn="ctr" rtl="0" fontAlgn="b"/>
                      <a:r>
                        <a:rPr lang="en-US" sz="1200" dirty="0">
                          <a:effectLst/>
                          <a:latin typeface="Times New Roman"/>
                        </a:rPr>
                        <a:t>Name of the parameter</a:t>
                      </a:r>
                      <a:endParaRPr lang="en-US" sz="1200" b="1">
                        <a:effectLst/>
                        <a:latin typeface="Times New Roman"/>
                      </a:endParaRPr>
                    </a:p>
                  </a:txBody>
                  <a:tcPr marL="28575" marR="28575" marT="19050" marB="19050" anchor="b"/>
                </a:tc>
                <a:tc>
                  <a:txBody>
                    <a:bodyPr/>
                    <a:lstStyle/>
                    <a:p>
                      <a:pPr algn="ctr" rtl="0" fontAlgn="b"/>
                      <a:r>
                        <a:rPr lang="en-US" sz="1200" dirty="0">
                          <a:effectLst/>
                          <a:latin typeface="Times New Roman"/>
                        </a:rPr>
                        <a:t>Model</a:t>
                      </a:r>
                      <a:endParaRPr lang="en-US" sz="1200" b="1">
                        <a:effectLst/>
                        <a:latin typeface="Times New Roman"/>
                      </a:endParaRPr>
                    </a:p>
                  </a:txBody>
                  <a:tcPr marL="28575" marR="28575" marT="19050" marB="19050" anchor="b"/>
                </a:tc>
                <a:tc>
                  <a:txBody>
                    <a:bodyPr/>
                    <a:lstStyle/>
                    <a:p>
                      <a:pPr algn="ctr" rtl="0" fontAlgn="b"/>
                      <a:r>
                        <a:rPr lang="en-US" sz="1200" dirty="0">
                          <a:effectLst/>
                          <a:latin typeface="Times New Roman"/>
                        </a:rPr>
                        <a:t>Range/ fixed value</a:t>
                      </a:r>
                      <a:endParaRPr lang="en-US" sz="1200" b="1">
                        <a:effectLst/>
                        <a:latin typeface="Times New Roman"/>
                      </a:endParaRPr>
                    </a:p>
                  </a:txBody>
                  <a:tcPr marL="28575" marR="28575" marT="19050" marB="19050" anchor="b"/>
                </a:tc>
                <a:tc>
                  <a:txBody>
                    <a:bodyPr/>
                    <a:lstStyle/>
                    <a:p>
                      <a:pPr algn="ctr" rtl="0" fontAlgn="b"/>
                      <a:r>
                        <a:rPr lang="en-US" sz="1200" dirty="0">
                          <a:effectLst/>
                          <a:latin typeface="Times New Roman"/>
                        </a:rPr>
                        <a:t>Optimal value</a:t>
                      </a:r>
                      <a:endParaRPr lang="en-US" sz="1200" b="1">
                        <a:effectLst/>
                        <a:latin typeface="Times New Roman"/>
                      </a:endParaRPr>
                    </a:p>
                  </a:txBody>
                  <a:tcPr marL="28575" marR="28575" marT="19050" marB="19050" anchor="b"/>
                </a:tc>
                <a:tc>
                  <a:txBody>
                    <a:bodyPr/>
                    <a:lstStyle/>
                    <a:p>
                      <a:pPr algn="just" rtl="0" fontAlgn="b"/>
                      <a:r>
                        <a:rPr lang="en-US" sz="1200" dirty="0">
                          <a:effectLst/>
                          <a:latin typeface="Times New Roman"/>
                        </a:rPr>
                        <a:t>Tuning Procedure</a:t>
                      </a:r>
                      <a:endParaRPr lang="en-US" sz="1200" b="1">
                        <a:effectLst/>
                        <a:latin typeface="Times New Roman"/>
                      </a:endParaRPr>
                    </a:p>
                  </a:txBody>
                  <a:tcPr marL="28575" marR="28575" marT="19050" marB="19050" anchor="b"/>
                </a:tc>
                <a:extLst>
                  <a:ext uri="{0D108BD9-81ED-4DB2-BD59-A6C34878D82A}">
                    <a16:rowId xmlns:a16="http://schemas.microsoft.com/office/drawing/2014/main" val="4163707050"/>
                  </a:ext>
                </a:extLst>
              </a:tr>
              <a:tr h="256635">
                <a:tc rowSpan="3">
                  <a:txBody>
                    <a:bodyPr/>
                    <a:lstStyle/>
                    <a:p>
                      <a:pPr algn="ctr" rtl="0" fontAlgn="b"/>
                      <a:r>
                        <a:rPr lang="en-US" sz="1200" dirty="0">
                          <a:effectLst/>
                          <a:latin typeface="Times New Roman"/>
                        </a:rPr>
                        <a:t>Epoch</a:t>
                      </a:r>
                    </a:p>
                  </a:txBody>
                  <a:tcPr marL="28575" marR="28575" marT="19050" marB="19050" anchor="b"/>
                </a:tc>
                <a:tc>
                  <a:txBody>
                    <a:bodyPr/>
                    <a:lstStyle/>
                    <a:p>
                      <a:pPr algn="ctr" rtl="0" fontAlgn="b"/>
                      <a:r>
                        <a:rPr lang="en-US" sz="1200" dirty="0">
                          <a:effectLst/>
                          <a:latin typeface="Times New Roman"/>
                        </a:rPr>
                        <a:t>Fine-tuning of pre-trained CNN</a:t>
                      </a:r>
                    </a:p>
                  </a:txBody>
                  <a:tcPr marL="28575" marR="28575" marT="19050" marB="19050" anchor="b"/>
                </a:tc>
                <a:tc>
                  <a:txBody>
                    <a:bodyPr/>
                    <a:lstStyle/>
                    <a:p>
                      <a:pPr algn="ctr" rtl="0" fontAlgn="b"/>
                      <a:r>
                        <a:rPr lang="en-US" sz="1200" dirty="0">
                          <a:effectLst/>
                          <a:latin typeface="Times New Roman"/>
                        </a:rPr>
                        <a:t>100</a:t>
                      </a:r>
                    </a:p>
                  </a:txBody>
                  <a:tcPr marL="28575" marR="28575" marT="19050" marB="19050" anchor="b"/>
                </a:tc>
                <a:tc>
                  <a:txBody>
                    <a:bodyPr/>
                    <a:lstStyle/>
                    <a:p>
                      <a:pPr algn="ctr" rtl="0" fontAlgn="b"/>
                      <a:r>
                        <a:rPr lang="en-US" sz="1200" dirty="0">
                          <a:effectLst/>
                          <a:latin typeface="Times New Roman"/>
                        </a:rPr>
                        <a:t>50</a:t>
                      </a:r>
                    </a:p>
                  </a:txBody>
                  <a:tcPr marL="28575" marR="28575" marT="19050" marB="19050" anchor="b"/>
                </a:tc>
                <a:tc rowSpan="3">
                  <a:txBody>
                    <a:bodyPr/>
                    <a:lstStyle/>
                    <a:p>
                      <a:pPr algn="just" rtl="0" fontAlgn="b">
                        <a:lnSpc>
                          <a:spcPct val="100000"/>
                        </a:lnSpc>
                      </a:pPr>
                      <a:r>
                        <a:rPr lang="en-US" sz="1200" dirty="0">
                          <a:effectLst/>
                          <a:latin typeface="Times New Roman"/>
                        </a:rPr>
                        <a:t>The model is trained for a fixed number of epochs multiple times by observing the early stopping criteria. The epoch that satisfies early stopping criteria is considered the optimal one.</a:t>
                      </a:r>
                    </a:p>
                  </a:txBody>
                  <a:tcPr marL="28575" marR="28575" marT="19050" marB="19050" anchor="b"/>
                </a:tc>
                <a:extLst>
                  <a:ext uri="{0D108BD9-81ED-4DB2-BD59-A6C34878D82A}">
                    <a16:rowId xmlns:a16="http://schemas.microsoft.com/office/drawing/2014/main" val="408594662"/>
                  </a:ext>
                </a:extLst>
              </a:tr>
              <a:tr h="256635">
                <a:tc vMerge="1">
                  <a:txBody>
                    <a:bodyPr/>
                    <a:lstStyle/>
                    <a:p>
                      <a:endParaRPr lang="en-US"/>
                    </a:p>
                  </a:txBody>
                  <a:tcPr/>
                </a:tc>
                <a:tc>
                  <a:txBody>
                    <a:bodyPr/>
                    <a:lstStyle/>
                    <a:p>
                      <a:pPr algn="ctr" rtl="0" fontAlgn="b"/>
                      <a:r>
                        <a:rPr lang="en-US" sz="1200" dirty="0">
                          <a:effectLst/>
                          <a:latin typeface="Times New Roman"/>
                        </a:rPr>
                        <a:t>Siamese Network</a:t>
                      </a:r>
                    </a:p>
                  </a:txBody>
                  <a:tcPr marL="28575" marR="28575" marT="19050" marB="19050" anchor="b"/>
                </a:tc>
                <a:tc>
                  <a:txBody>
                    <a:bodyPr/>
                    <a:lstStyle/>
                    <a:p>
                      <a:pPr algn="ctr" rtl="0" fontAlgn="b"/>
                      <a:r>
                        <a:rPr lang="en-US" sz="1200" dirty="0">
                          <a:effectLst/>
                          <a:latin typeface="Times New Roman"/>
                        </a:rPr>
                        <a:t>1000</a:t>
                      </a:r>
                    </a:p>
                  </a:txBody>
                  <a:tcPr marL="28575" marR="28575" marT="19050" marB="19050" anchor="b"/>
                </a:tc>
                <a:tc>
                  <a:txBody>
                    <a:bodyPr/>
                    <a:lstStyle/>
                    <a:p>
                      <a:pPr algn="ctr" rtl="0" fontAlgn="b"/>
                      <a:r>
                        <a:rPr lang="en-US" sz="1200" dirty="0">
                          <a:effectLst/>
                          <a:latin typeface="Times New Roman"/>
                        </a:rPr>
                        <a:t>500</a:t>
                      </a:r>
                    </a:p>
                  </a:txBody>
                  <a:tcPr marL="28575" marR="28575" marT="19050" marB="19050" anchor="b"/>
                </a:tc>
                <a:tc vMerge="1">
                  <a:txBody>
                    <a:bodyPr/>
                    <a:lstStyle/>
                    <a:p>
                      <a:endParaRPr lang="en-US"/>
                    </a:p>
                  </a:txBody>
                  <a:tcPr/>
                </a:tc>
                <a:extLst>
                  <a:ext uri="{0D108BD9-81ED-4DB2-BD59-A6C34878D82A}">
                    <a16:rowId xmlns:a16="http://schemas.microsoft.com/office/drawing/2014/main" val="433259281"/>
                  </a:ext>
                </a:extLst>
              </a:tr>
              <a:tr h="469022">
                <a:tc vMerge="1">
                  <a:txBody>
                    <a:bodyPr/>
                    <a:lstStyle/>
                    <a:p>
                      <a:endParaRPr lang="en-US"/>
                    </a:p>
                  </a:txBody>
                  <a:tcPr/>
                </a:tc>
                <a:tc>
                  <a:txBody>
                    <a:bodyPr/>
                    <a:lstStyle/>
                    <a:p>
                      <a:pPr algn="ctr" rtl="0" fontAlgn="b"/>
                      <a:r>
                        <a:rPr lang="en-US" sz="1200" dirty="0">
                          <a:effectLst/>
                          <a:latin typeface="Times New Roman"/>
                        </a:rPr>
                        <a:t>Stacked autoencoder and classifier</a:t>
                      </a:r>
                    </a:p>
                  </a:txBody>
                  <a:tcPr marL="28575" marR="28575" marT="19050" marB="19050" anchor="b"/>
                </a:tc>
                <a:tc>
                  <a:txBody>
                    <a:bodyPr/>
                    <a:lstStyle/>
                    <a:p>
                      <a:pPr algn="ctr" rtl="0" fontAlgn="b"/>
                      <a:r>
                        <a:rPr lang="en-US" sz="1200" dirty="0">
                          <a:effectLst/>
                          <a:latin typeface="Times New Roman"/>
                        </a:rPr>
                        <a:t>2000</a:t>
                      </a:r>
                    </a:p>
                  </a:txBody>
                  <a:tcPr marL="28575" marR="28575" marT="19050" marB="19050" anchor="b"/>
                </a:tc>
                <a:tc>
                  <a:txBody>
                    <a:bodyPr/>
                    <a:lstStyle/>
                    <a:p>
                      <a:pPr algn="ctr" rtl="0" fontAlgn="b"/>
                      <a:r>
                        <a:rPr lang="en-US" sz="1200" dirty="0">
                          <a:effectLst/>
                          <a:latin typeface="Times New Roman"/>
                        </a:rPr>
                        <a:t>1000</a:t>
                      </a:r>
                    </a:p>
                  </a:txBody>
                  <a:tcPr marL="28575" marR="28575" marT="19050" marB="19050" anchor="b"/>
                </a:tc>
                <a:tc vMerge="1">
                  <a:txBody>
                    <a:bodyPr/>
                    <a:lstStyle/>
                    <a:p>
                      <a:endParaRPr lang="en-US"/>
                    </a:p>
                  </a:txBody>
                  <a:tcPr/>
                </a:tc>
                <a:extLst>
                  <a:ext uri="{0D108BD9-81ED-4DB2-BD59-A6C34878D82A}">
                    <a16:rowId xmlns:a16="http://schemas.microsoft.com/office/drawing/2014/main" val="2692937900"/>
                  </a:ext>
                </a:extLst>
              </a:tr>
              <a:tr h="256635">
                <a:tc rowSpan="3">
                  <a:txBody>
                    <a:bodyPr/>
                    <a:lstStyle/>
                    <a:p>
                      <a:pPr algn="ctr" rtl="0" fontAlgn="b"/>
                      <a:r>
                        <a:rPr lang="en-US" sz="1200" dirty="0">
                          <a:effectLst/>
                          <a:latin typeface="Times New Roman"/>
                        </a:rPr>
                        <a:t>Learning rate</a:t>
                      </a:r>
                    </a:p>
                  </a:txBody>
                  <a:tcPr marL="28575" marR="28575" marT="19050" marB="19050" anchor="b"/>
                </a:tc>
                <a:tc>
                  <a:txBody>
                    <a:bodyPr/>
                    <a:lstStyle/>
                    <a:p>
                      <a:pPr algn="ctr" rtl="0" fontAlgn="b"/>
                      <a:r>
                        <a:rPr lang="en-US" sz="1200" dirty="0">
                          <a:effectLst/>
                          <a:latin typeface="Times New Roman"/>
                        </a:rPr>
                        <a:t>Fine-tuning of pre-trained CNN</a:t>
                      </a:r>
                    </a:p>
                  </a:txBody>
                  <a:tcPr marL="28575" marR="28575" marT="19050" marB="19050" anchor="b"/>
                </a:tc>
                <a:tc>
                  <a:txBody>
                    <a:bodyPr/>
                    <a:lstStyle/>
                    <a:p>
                      <a:pPr algn="ctr" rtl="0" fontAlgn="b"/>
                      <a:r>
                        <a:rPr lang="en-US" sz="1200" dirty="0">
                          <a:effectLst/>
                          <a:latin typeface="Times New Roman"/>
                        </a:rPr>
                        <a:t>0.1-0.0001</a:t>
                      </a:r>
                    </a:p>
                  </a:txBody>
                  <a:tcPr marL="28575" marR="28575" marT="19050" marB="19050" anchor="b"/>
                </a:tc>
                <a:tc>
                  <a:txBody>
                    <a:bodyPr/>
                    <a:lstStyle/>
                    <a:p>
                      <a:pPr algn="ctr" rtl="0" fontAlgn="b"/>
                      <a:r>
                        <a:rPr lang="en-US" sz="1200" dirty="0">
                          <a:effectLst/>
                          <a:latin typeface="Times New Roman"/>
                        </a:rPr>
                        <a:t>0.0001</a:t>
                      </a:r>
                    </a:p>
                  </a:txBody>
                  <a:tcPr marL="28575" marR="28575" marT="19050" marB="19050" anchor="b"/>
                </a:tc>
                <a:tc rowSpan="3">
                  <a:txBody>
                    <a:bodyPr/>
                    <a:lstStyle/>
                    <a:p>
                      <a:pPr algn="just" rtl="0" fontAlgn="b"/>
                      <a:r>
                        <a:rPr lang="en-US" sz="1200" dirty="0">
                          <a:effectLst/>
                          <a:latin typeface="Times New Roman"/>
                        </a:rPr>
                        <a:t>The model is trained with varying learning rates in the considered range with a decremental heuristic fashion. The learning rate producing minimum loss function is selected as the optimal one</a:t>
                      </a:r>
                    </a:p>
                  </a:txBody>
                  <a:tcPr marL="28575" marR="28575" marT="19050" marB="19050" anchor="b"/>
                </a:tc>
                <a:extLst>
                  <a:ext uri="{0D108BD9-81ED-4DB2-BD59-A6C34878D82A}">
                    <a16:rowId xmlns:a16="http://schemas.microsoft.com/office/drawing/2014/main" val="3874484495"/>
                  </a:ext>
                </a:extLst>
              </a:tr>
              <a:tr h="256635">
                <a:tc vMerge="1">
                  <a:txBody>
                    <a:bodyPr/>
                    <a:lstStyle/>
                    <a:p>
                      <a:endParaRPr lang="en-US"/>
                    </a:p>
                  </a:txBody>
                  <a:tcPr/>
                </a:tc>
                <a:tc>
                  <a:txBody>
                    <a:bodyPr/>
                    <a:lstStyle/>
                    <a:p>
                      <a:pPr algn="ctr" rtl="0" fontAlgn="b"/>
                      <a:r>
                        <a:rPr lang="en-US" sz="1200" dirty="0">
                          <a:effectLst/>
                          <a:latin typeface="Times New Roman"/>
                        </a:rPr>
                        <a:t>Siamese Network</a:t>
                      </a:r>
                    </a:p>
                  </a:txBody>
                  <a:tcPr marL="28575" marR="28575" marT="19050" marB="19050" anchor="b"/>
                </a:tc>
                <a:tc>
                  <a:txBody>
                    <a:bodyPr/>
                    <a:lstStyle/>
                    <a:p>
                      <a:pPr algn="ctr" rtl="0" fontAlgn="b"/>
                      <a:r>
                        <a:rPr lang="en-US" sz="1200" dirty="0">
                          <a:effectLst/>
                          <a:latin typeface="Times New Roman"/>
                        </a:rPr>
                        <a:t>0.1-0.0001</a:t>
                      </a:r>
                    </a:p>
                  </a:txBody>
                  <a:tcPr marL="28575" marR="28575" marT="19050" marB="19050" anchor="b"/>
                </a:tc>
                <a:tc>
                  <a:txBody>
                    <a:bodyPr/>
                    <a:lstStyle/>
                    <a:p>
                      <a:pPr algn="ctr" rtl="0" fontAlgn="b"/>
                      <a:r>
                        <a:rPr lang="en-US" sz="1200" dirty="0">
                          <a:effectLst/>
                          <a:latin typeface="Times New Roman"/>
                        </a:rPr>
                        <a:t>0.001</a:t>
                      </a:r>
                    </a:p>
                  </a:txBody>
                  <a:tcPr marL="28575" marR="28575" marT="19050" marB="19050" anchor="b"/>
                </a:tc>
                <a:tc vMerge="1">
                  <a:txBody>
                    <a:bodyPr/>
                    <a:lstStyle/>
                    <a:p>
                      <a:endParaRPr lang="en-US"/>
                    </a:p>
                  </a:txBody>
                  <a:tcPr/>
                </a:tc>
                <a:extLst>
                  <a:ext uri="{0D108BD9-81ED-4DB2-BD59-A6C34878D82A}">
                    <a16:rowId xmlns:a16="http://schemas.microsoft.com/office/drawing/2014/main" val="1351523137"/>
                  </a:ext>
                </a:extLst>
              </a:tr>
              <a:tr h="469022">
                <a:tc vMerge="1">
                  <a:txBody>
                    <a:bodyPr/>
                    <a:lstStyle/>
                    <a:p>
                      <a:endParaRPr lang="en-US"/>
                    </a:p>
                  </a:txBody>
                  <a:tcPr/>
                </a:tc>
                <a:tc>
                  <a:txBody>
                    <a:bodyPr/>
                    <a:lstStyle/>
                    <a:p>
                      <a:pPr algn="ctr" rtl="0" fontAlgn="b"/>
                      <a:r>
                        <a:rPr lang="en-US" sz="1200" dirty="0">
                          <a:effectLst/>
                          <a:latin typeface="Times New Roman"/>
                        </a:rPr>
                        <a:t>Stacked autoencoder and classifier</a:t>
                      </a:r>
                    </a:p>
                  </a:txBody>
                  <a:tcPr marL="28575" marR="28575" marT="19050" marB="19050" anchor="b"/>
                </a:tc>
                <a:tc>
                  <a:txBody>
                    <a:bodyPr/>
                    <a:lstStyle/>
                    <a:p>
                      <a:pPr algn="ctr" rtl="0" fontAlgn="b"/>
                      <a:r>
                        <a:rPr lang="en-US" sz="1200" dirty="0">
                          <a:effectLst/>
                          <a:latin typeface="Times New Roman"/>
                        </a:rPr>
                        <a:t>0.1-0.0001</a:t>
                      </a:r>
                    </a:p>
                  </a:txBody>
                  <a:tcPr marL="28575" marR="28575" marT="19050" marB="19050" anchor="b"/>
                </a:tc>
                <a:tc>
                  <a:txBody>
                    <a:bodyPr/>
                    <a:lstStyle/>
                    <a:p>
                      <a:pPr algn="ctr" rtl="0" fontAlgn="b"/>
                      <a:r>
                        <a:rPr lang="en-US" sz="1200" dirty="0">
                          <a:effectLst/>
                          <a:latin typeface="Times New Roman"/>
                        </a:rPr>
                        <a:t>0.001</a:t>
                      </a:r>
                    </a:p>
                  </a:txBody>
                  <a:tcPr marL="28575" marR="28575" marT="19050" marB="19050" anchor="b"/>
                </a:tc>
                <a:tc vMerge="1">
                  <a:txBody>
                    <a:bodyPr/>
                    <a:lstStyle/>
                    <a:p>
                      <a:endParaRPr lang="en-US"/>
                    </a:p>
                  </a:txBody>
                  <a:tcPr/>
                </a:tc>
                <a:extLst>
                  <a:ext uri="{0D108BD9-81ED-4DB2-BD59-A6C34878D82A}">
                    <a16:rowId xmlns:a16="http://schemas.microsoft.com/office/drawing/2014/main" val="1455532384"/>
                  </a:ext>
                </a:extLst>
              </a:tr>
              <a:tr h="256635">
                <a:tc rowSpan="3">
                  <a:txBody>
                    <a:bodyPr/>
                    <a:lstStyle/>
                    <a:p>
                      <a:pPr algn="ctr" rtl="0" fontAlgn="b"/>
                      <a:r>
                        <a:rPr lang="en-US" sz="1200" dirty="0">
                          <a:effectLst/>
                          <a:latin typeface="Times New Roman"/>
                        </a:rPr>
                        <a:t>Minibatch size</a:t>
                      </a:r>
                    </a:p>
                  </a:txBody>
                  <a:tcPr marL="28575" marR="28575" marT="19050" marB="19050" anchor="b"/>
                </a:tc>
                <a:tc>
                  <a:txBody>
                    <a:bodyPr/>
                    <a:lstStyle/>
                    <a:p>
                      <a:pPr algn="ctr" rtl="0" fontAlgn="b"/>
                      <a:r>
                        <a:rPr lang="en-US" sz="1200" dirty="0">
                          <a:effectLst/>
                          <a:latin typeface="Times New Roman"/>
                        </a:rPr>
                        <a:t>Fine-tuning of pre-trained CNN</a:t>
                      </a:r>
                    </a:p>
                  </a:txBody>
                  <a:tcPr marL="28575" marR="28575" marT="19050" marB="19050" anchor="b"/>
                </a:tc>
                <a:tc>
                  <a:txBody>
                    <a:bodyPr/>
                    <a:lstStyle/>
                    <a:p>
                      <a:pPr algn="ctr" rtl="0" fontAlgn="b"/>
                      <a:r>
                        <a:rPr lang="en-US" sz="1200" dirty="0">
                          <a:effectLst/>
                          <a:latin typeface="Times New Roman"/>
                        </a:rPr>
                        <a:t>50-10</a:t>
                      </a:r>
                    </a:p>
                  </a:txBody>
                  <a:tcPr marL="28575" marR="28575" marT="19050" marB="19050" anchor="b"/>
                </a:tc>
                <a:tc>
                  <a:txBody>
                    <a:bodyPr/>
                    <a:lstStyle/>
                    <a:p>
                      <a:pPr algn="ctr" rtl="0" fontAlgn="b"/>
                      <a:r>
                        <a:rPr lang="en-US" sz="1200" dirty="0">
                          <a:effectLst/>
                          <a:latin typeface="Times New Roman"/>
                        </a:rPr>
                        <a:t>10</a:t>
                      </a:r>
                    </a:p>
                  </a:txBody>
                  <a:tcPr marL="28575" marR="28575" marT="19050" marB="19050" anchor="b"/>
                </a:tc>
                <a:tc rowSpan="3">
                  <a:txBody>
                    <a:bodyPr/>
                    <a:lstStyle/>
                    <a:p>
                      <a:pPr algn="just" rtl="0" fontAlgn="b"/>
                      <a:r>
                        <a:rPr lang="en-US" sz="1200" dirty="0">
                          <a:effectLst/>
                          <a:latin typeface="Times New Roman"/>
                        </a:rPr>
                        <a:t>The model is attempted to be trained for varying mini-batch sizes by observing the memory bound of system. The mini-batch size that suits the memory bound of the system is selected for training</a:t>
                      </a:r>
                    </a:p>
                  </a:txBody>
                  <a:tcPr marL="28575" marR="28575" marT="19050" marB="19050" anchor="b"/>
                </a:tc>
                <a:extLst>
                  <a:ext uri="{0D108BD9-81ED-4DB2-BD59-A6C34878D82A}">
                    <a16:rowId xmlns:a16="http://schemas.microsoft.com/office/drawing/2014/main" val="1415078115"/>
                  </a:ext>
                </a:extLst>
              </a:tr>
              <a:tr h="256635">
                <a:tc vMerge="1">
                  <a:txBody>
                    <a:bodyPr/>
                    <a:lstStyle/>
                    <a:p>
                      <a:endParaRPr lang="en-US"/>
                    </a:p>
                  </a:txBody>
                  <a:tcPr/>
                </a:tc>
                <a:tc>
                  <a:txBody>
                    <a:bodyPr/>
                    <a:lstStyle/>
                    <a:p>
                      <a:pPr algn="ctr" rtl="0" fontAlgn="b"/>
                      <a:r>
                        <a:rPr lang="en-US" sz="1200" dirty="0">
                          <a:effectLst/>
                          <a:latin typeface="Times New Roman"/>
                        </a:rPr>
                        <a:t>Siamese Network</a:t>
                      </a:r>
                    </a:p>
                  </a:txBody>
                  <a:tcPr marL="28575" marR="28575" marT="19050" marB="19050" anchor="b"/>
                </a:tc>
                <a:tc>
                  <a:txBody>
                    <a:bodyPr/>
                    <a:lstStyle/>
                    <a:p>
                      <a:pPr algn="ctr" rtl="0" fontAlgn="b"/>
                      <a:r>
                        <a:rPr lang="en-US" sz="1200" dirty="0">
                          <a:effectLst/>
                          <a:latin typeface="Times New Roman"/>
                        </a:rPr>
                        <a:t>256-128</a:t>
                      </a:r>
                    </a:p>
                  </a:txBody>
                  <a:tcPr marL="28575" marR="28575" marT="19050" marB="19050" anchor="b"/>
                </a:tc>
                <a:tc>
                  <a:txBody>
                    <a:bodyPr/>
                    <a:lstStyle/>
                    <a:p>
                      <a:pPr algn="ctr" rtl="0" fontAlgn="b"/>
                      <a:r>
                        <a:rPr lang="en-US" sz="1200" dirty="0">
                          <a:effectLst/>
                          <a:latin typeface="Times New Roman"/>
                        </a:rPr>
                        <a:t>128</a:t>
                      </a:r>
                    </a:p>
                  </a:txBody>
                  <a:tcPr marL="28575" marR="28575" marT="19050" marB="19050" anchor="b"/>
                </a:tc>
                <a:tc vMerge="1">
                  <a:txBody>
                    <a:bodyPr/>
                    <a:lstStyle/>
                    <a:p>
                      <a:endParaRPr lang="en-US"/>
                    </a:p>
                  </a:txBody>
                  <a:tcPr/>
                </a:tc>
                <a:extLst>
                  <a:ext uri="{0D108BD9-81ED-4DB2-BD59-A6C34878D82A}">
                    <a16:rowId xmlns:a16="http://schemas.microsoft.com/office/drawing/2014/main" val="739990140"/>
                  </a:ext>
                </a:extLst>
              </a:tr>
              <a:tr h="469022">
                <a:tc vMerge="1">
                  <a:txBody>
                    <a:bodyPr/>
                    <a:lstStyle/>
                    <a:p>
                      <a:endParaRPr lang="en-US"/>
                    </a:p>
                  </a:txBody>
                  <a:tcPr/>
                </a:tc>
                <a:tc>
                  <a:txBody>
                    <a:bodyPr/>
                    <a:lstStyle/>
                    <a:p>
                      <a:pPr algn="ctr" rtl="0" fontAlgn="b"/>
                      <a:r>
                        <a:rPr lang="en-US" sz="1200" dirty="0">
                          <a:effectLst/>
                          <a:latin typeface="Times New Roman"/>
                        </a:rPr>
                        <a:t>Stacked autoencoder and classifier</a:t>
                      </a:r>
                    </a:p>
                  </a:txBody>
                  <a:tcPr marL="28575" marR="28575" marT="19050" marB="19050" anchor="b"/>
                </a:tc>
                <a:tc>
                  <a:txBody>
                    <a:bodyPr/>
                    <a:lstStyle/>
                    <a:p>
                      <a:pPr algn="ctr" rtl="0" fontAlgn="b"/>
                      <a:r>
                        <a:rPr lang="en-US" sz="1200" dirty="0">
                          <a:effectLst/>
                          <a:latin typeface="Times New Roman"/>
                        </a:rPr>
                        <a:t>256-100</a:t>
                      </a:r>
                    </a:p>
                  </a:txBody>
                  <a:tcPr marL="28575" marR="28575" marT="19050" marB="19050" anchor="b"/>
                </a:tc>
                <a:tc>
                  <a:txBody>
                    <a:bodyPr/>
                    <a:lstStyle/>
                    <a:p>
                      <a:pPr algn="ctr" rtl="0" fontAlgn="b"/>
                      <a:r>
                        <a:rPr lang="en-US" sz="1200" dirty="0">
                          <a:effectLst/>
                          <a:latin typeface="Times New Roman"/>
                        </a:rPr>
                        <a:t>100</a:t>
                      </a:r>
                    </a:p>
                  </a:txBody>
                  <a:tcPr marL="28575" marR="28575" marT="19050" marB="19050" anchor="b"/>
                </a:tc>
                <a:tc vMerge="1">
                  <a:txBody>
                    <a:bodyPr/>
                    <a:lstStyle/>
                    <a:p>
                      <a:endParaRPr lang="en-US"/>
                    </a:p>
                  </a:txBody>
                  <a:tcPr/>
                </a:tc>
                <a:extLst>
                  <a:ext uri="{0D108BD9-81ED-4DB2-BD59-A6C34878D82A}">
                    <a16:rowId xmlns:a16="http://schemas.microsoft.com/office/drawing/2014/main" val="940694807"/>
                  </a:ext>
                </a:extLst>
              </a:tr>
              <a:tr h="469022">
                <a:tc>
                  <a:txBody>
                    <a:bodyPr/>
                    <a:lstStyle/>
                    <a:p>
                      <a:pPr algn="ctr" rtl="0" fontAlgn="b"/>
                      <a:r>
                        <a:rPr lang="en-US" sz="1200" dirty="0">
                          <a:effectLst/>
                          <a:latin typeface="Times New Roman"/>
                        </a:rPr>
                        <a:t>Margin</a:t>
                      </a:r>
                    </a:p>
                  </a:txBody>
                  <a:tcPr marL="28575" marR="28575" marT="19050" marB="19050" anchor="b"/>
                </a:tc>
                <a:tc>
                  <a:txBody>
                    <a:bodyPr/>
                    <a:lstStyle/>
                    <a:p>
                      <a:pPr algn="ctr" rtl="0" fontAlgn="b"/>
                      <a:r>
                        <a:rPr lang="en-US" sz="1200" dirty="0">
                          <a:effectLst/>
                          <a:latin typeface="Times New Roman"/>
                        </a:rPr>
                        <a:t>Siamese Network</a:t>
                      </a:r>
                    </a:p>
                  </a:txBody>
                  <a:tcPr marL="28575" marR="28575" marT="19050" marB="19050" anchor="b"/>
                </a:tc>
                <a:tc>
                  <a:txBody>
                    <a:bodyPr/>
                    <a:lstStyle/>
                    <a:p>
                      <a:pPr algn="ctr" rtl="0" fontAlgn="b"/>
                      <a:r>
                        <a:rPr lang="en-US" sz="1200" dirty="0">
                          <a:effectLst/>
                          <a:latin typeface="Times New Roman"/>
                        </a:rPr>
                        <a:t>2</a:t>
                      </a:r>
                    </a:p>
                  </a:txBody>
                  <a:tcPr marL="28575" marR="28575" marT="19050" marB="19050" anchor="b"/>
                </a:tc>
                <a:tc>
                  <a:txBody>
                    <a:bodyPr/>
                    <a:lstStyle/>
                    <a:p>
                      <a:pPr algn="ctr" rtl="0" fontAlgn="b"/>
                      <a:r>
                        <a:rPr lang="en-US" sz="1200" dirty="0">
                          <a:effectLst/>
                          <a:latin typeface="Times New Roman"/>
                        </a:rPr>
                        <a:t>2</a:t>
                      </a:r>
                    </a:p>
                  </a:txBody>
                  <a:tcPr marL="28575" marR="28575" marT="19050" marB="19050" anchor="b"/>
                </a:tc>
                <a:tc>
                  <a:txBody>
                    <a:bodyPr/>
                    <a:lstStyle/>
                    <a:p>
                      <a:pPr algn="just" rtl="0" fontAlgn="b"/>
                      <a:r>
                        <a:rPr lang="en-US" sz="1200" dirty="0">
                          <a:effectLst/>
                          <a:latin typeface="Times New Roman"/>
                        </a:rPr>
                        <a:t>The fixed value is decided considering the state-of-the-art work explained by Hadsell et al [33]</a:t>
                      </a:r>
                    </a:p>
                  </a:txBody>
                  <a:tcPr marL="28575" marR="28575" marT="19050" marB="19050" anchor="b"/>
                </a:tc>
                <a:extLst>
                  <a:ext uri="{0D108BD9-81ED-4DB2-BD59-A6C34878D82A}">
                    <a16:rowId xmlns:a16="http://schemas.microsoft.com/office/drawing/2014/main" val="4165108930"/>
                  </a:ext>
                </a:extLst>
              </a:tr>
            </a:tbl>
          </a:graphicData>
        </a:graphic>
      </p:graphicFrame>
      <p:sp>
        <p:nvSpPr>
          <p:cNvPr id="6" name="TextBox 5">
            <a:extLst>
              <a:ext uri="{FF2B5EF4-FFF2-40B4-BE49-F238E27FC236}">
                <a16:creationId xmlns:a16="http://schemas.microsoft.com/office/drawing/2014/main" id="{EF077033-55FE-04E8-14C8-E0573179FB61}"/>
              </a:ext>
            </a:extLst>
          </p:cNvPr>
          <p:cNvSpPr txBox="1"/>
          <p:nvPr/>
        </p:nvSpPr>
        <p:spPr>
          <a:xfrm>
            <a:off x="1169344" y="6047277"/>
            <a:ext cx="671183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Times New Roman"/>
              </a:rPr>
              <a:t>Table 1.1: The hyperparameters and their tuning procedure used in the proposed methodology</a:t>
            </a:r>
            <a:endParaRPr lang="en-US"/>
          </a:p>
        </p:txBody>
      </p:sp>
      <p:sp>
        <p:nvSpPr>
          <p:cNvPr id="14" name="Footer Placeholder 22">
            <a:extLst>
              <a:ext uri="{FF2B5EF4-FFF2-40B4-BE49-F238E27FC236}">
                <a16:creationId xmlns:a16="http://schemas.microsoft.com/office/drawing/2014/main" id="{2158F5A5-21FB-8B26-64BC-F71128152017}"/>
              </a:ext>
            </a:extLst>
          </p:cNvPr>
          <p:cNvSpPr txBox="1">
            <a:spLocks/>
          </p:cNvSpPr>
          <p:nvPr/>
        </p:nvSpPr>
        <p:spPr>
          <a:xfrm>
            <a:off x="3124200" y="650212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extLst>
      <p:ext uri="{BB962C8B-B14F-4D97-AF65-F5344CB8AC3E}">
        <p14:creationId xmlns:p14="http://schemas.microsoft.com/office/powerpoint/2010/main" val="1614261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C6ABCD6-E682-4D9A-B1C9-3AE86B62C264}"/>
              </a:ext>
            </a:extLst>
          </p:cNvPr>
          <p:cNvSpPr txBox="1"/>
          <p:nvPr/>
        </p:nvSpPr>
        <p:spPr>
          <a:xfrm>
            <a:off x="164234" y="1232972"/>
            <a:ext cx="25789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Dataset Description:</a:t>
            </a:r>
          </a:p>
        </p:txBody>
      </p:sp>
      <p:sp>
        <p:nvSpPr>
          <p:cNvPr id="9" name="TextBox 8">
            <a:extLst>
              <a:ext uri="{FF2B5EF4-FFF2-40B4-BE49-F238E27FC236}">
                <a16:creationId xmlns:a16="http://schemas.microsoft.com/office/drawing/2014/main" id="{32C55446-A113-4DCC-A182-227DF72CD494}"/>
              </a:ext>
            </a:extLst>
          </p:cNvPr>
          <p:cNvSpPr txBox="1"/>
          <p:nvPr/>
        </p:nvSpPr>
        <p:spPr>
          <a:xfrm>
            <a:off x="164234" y="1613678"/>
            <a:ext cx="4016933"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University of California Merced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(UCM) [</a:t>
            </a:r>
            <a:r>
              <a:rPr lang="en-US" sz="1600" b="1" dirty="0">
                <a:solidFill>
                  <a:prstClr val="black"/>
                </a:solidFill>
                <a:latin typeface="Times New Roman" panose="02020603050405020304" pitchFamily="18" charset="0"/>
                <a:cs typeface="Times New Roman" panose="02020603050405020304" pitchFamily="18" charset="0"/>
              </a:rPr>
              <a:t>7</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No of class: 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Images in each class: 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Total images: 2100</a:t>
            </a:r>
          </a:p>
        </p:txBody>
      </p:sp>
      <p:sp>
        <p:nvSpPr>
          <p:cNvPr id="10" name="TextBox 9">
            <a:extLst>
              <a:ext uri="{FF2B5EF4-FFF2-40B4-BE49-F238E27FC236}">
                <a16:creationId xmlns:a16="http://schemas.microsoft.com/office/drawing/2014/main" id="{F9CAC242-82E2-41BF-A979-5A21ED8C4BF6}"/>
              </a:ext>
            </a:extLst>
          </p:cNvPr>
          <p:cNvSpPr txBox="1"/>
          <p:nvPr/>
        </p:nvSpPr>
        <p:spPr>
          <a:xfrm>
            <a:off x="4139213" y="1613678"/>
            <a:ext cx="2901756"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Aerial Image Dataset (AID) [</a:t>
            </a:r>
            <a:r>
              <a:rPr lang="en-US" sz="1600" b="1" dirty="0">
                <a:solidFill>
                  <a:prstClr val="black"/>
                </a:solidFill>
                <a:latin typeface="Times New Roman" panose="02020603050405020304" pitchFamily="18" charset="0"/>
                <a:cs typeface="Times New Roman" panose="02020603050405020304" pitchFamily="18" charset="0"/>
              </a:rPr>
              <a:t>8</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No of class: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Images in each class: 220-424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Total images: 10000</a:t>
            </a:r>
          </a:p>
        </p:txBody>
      </p:sp>
      <p:sp>
        <p:nvSpPr>
          <p:cNvPr id="11" name="TextBox 10">
            <a:extLst>
              <a:ext uri="{FF2B5EF4-FFF2-40B4-BE49-F238E27FC236}">
                <a16:creationId xmlns:a16="http://schemas.microsoft.com/office/drawing/2014/main" id="{34AF5B42-4C7B-4CDF-8BDB-D9CA8F50423F}"/>
              </a:ext>
            </a:extLst>
          </p:cNvPr>
          <p:cNvSpPr txBox="1"/>
          <p:nvPr/>
        </p:nvSpPr>
        <p:spPr>
          <a:xfrm>
            <a:off x="164234" y="2690896"/>
            <a:ext cx="315601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Asian Sub-Continent Dataset (ASCD)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No of class: 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Images in each class: 100-204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Total images: 1674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D8BD4891-967D-4556-BCC6-948CDC147649}"/>
              </a:ext>
            </a:extLst>
          </p:cNvPr>
          <p:cNvSpPr txBox="1">
            <a:spLocks/>
          </p:cNvSpPr>
          <p:nvPr/>
        </p:nvSpPr>
        <p:spPr>
          <a:xfrm>
            <a:off x="457200" y="381000"/>
            <a:ext cx="8229600" cy="103663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accent3">
                    <a:lumMod val="75000"/>
                  </a:schemeClr>
                </a:solidFill>
                <a:latin typeface="Times New Roman" panose="02020603050405020304" pitchFamily="18" charset="0"/>
                <a:cs typeface="Times New Roman" panose="02020603050405020304" pitchFamily="18" charset="0"/>
              </a:rPr>
              <a:t>Development of  scene-level LCC technique under homogeneous DA scenario</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55E07334-CA6E-400E-B2A0-3CFD730D2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50" y="3993920"/>
            <a:ext cx="7568216" cy="2358761"/>
          </a:xfrm>
          <a:prstGeom prst="rect">
            <a:avLst/>
          </a:prstGeom>
        </p:spPr>
      </p:pic>
      <p:sp>
        <p:nvSpPr>
          <p:cNvPr id="15" name="TextBox 14">
            <a:extLst>
              <a:ext uri="{FF2B5EF4-FFF2-40B4-BE49-F238E27FC236}">
                <a16:creationId xmlns:a16="http://schemas.microsoft.com/office/drawing/2014/main" id="{E07226C4-3F2A-45A6-B126-BC9AC9FD3CEC}"/>
              </a:ext>
            </a:extLst>
          </p:cNvPr>
          <p:cNvSpPr txBox="1"/>
          <p:nvPr/>
        </p:nvSpPr>
        <p:spPr>
          <a:xfrm>
            <a:off x="1453717" y="6352681"/>
            <a:ext cx="684439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Figure1.4: Some remotely sensed images of common classes collected from UCM, AID, and ASCD datasets</a:t>
            </a:r>
            <a: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b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 name="Date Placeholder 21">
            <a:extLst>
              <a:ext uri="{FF2B5EF4-FFF2-40B4-BE49-F238E27FC236}">
                <a16:creationId xmlns:a16="http://schemas.microsoft.com/office/drawing/2014/main" id="{ACACA37B-5EF5-4AB4-B3BF-CDB281FDDDFB}"/>
              </a:ext>
            </a:extLst>
          </p:cNvPr>
          <p:cNvSpPr>
            <a:spLocks noGrp="1"/>
          </p:cNvSpPr>
          <p:nvPr>
            <p:ph type="dt" sz="half" idx="10"/>
          </p:nvPr>
        </p:nvSpPr>
        <p:spPr>
          <a:xfrm>
            <a:off x="457200" y="6480642"/>
            <a:ext cx="2133600" cy="365125"/>
          </a:xfrm>
        </p:spPr>
        <p:txBody>
          <a:bodyPr/>
          <a:lstStyle/>
          <a:p>
            <a:fld id="{892A49F6-CFE9-475A-8AD6-DC073628B2AC}" type="datetime1">
              <a:rPr lang="en-US" smtClean="0"/>
              <a:t>9/14/2022</a:t>
            </a:fld>
            <a:endParaRPr lang="en-US" dirty="0"/>
          </a:p>
        </p:txBody>
      </p:sp>
      <p:sp>
        <p:nvSpPr>
          <p:cNvPr id="23" name="Footer Placeholder 22">
            <a:extLst>
              <a:ext uri="{FF2B5EF4-FFF2-40B4-BE49-F238E27FC236}">
                <a16:creationId xmlns:a16="http://schemas.microsoft.com/office/drawing/2014/main" id="{B02A7EAC-EACB-4C9E-9E52-CAB28064C2ED}"/>
              </a:ext>
            </a:extLst>
          </p:cNvPr>
          <p:cNvSpPr>
            <a:spLocks noGrp="1"/>
          </p:cNvSpPr>
          <p:nvPr>
            <p:ph type="ftr" sz="quarter" idx="11"/>
          </p:nvPr>
        </p:nvSpPr>
        <p:spPr>
          <a:xfrm>
            <a:off x="3124200" y="6480642"/>
            <a:ext cx="2895600" cy="365125"/>
          </a:xfrm>
        </p:spPr>
        <p:txBody>
          <a:bodyPr/>
          <a:lstStyle/>
          <a:p>
            <a:r>
              <a:rPr lang="en-US"/>
              <a:t>Defense Seminar</a:t>
            </a:r>
            <a:endParaRPr lang="en-US" dirty="0"/>
          </a:p>
        </p:txBody>
      </p:sp>
      <p:sp>
        <p:nvSpPr>
          <p:cNvPr id="24" name="Slide Number Placeholder 23">
            <a:extLst>
              <a:ext uri="{FF2B5EF4-FFF2-40B4-BE49-F238E27FC236}">
                <a16:creationId xmlns:a16="http://schemas.microsoft.com/office/drawing/2014/main" id="{E4E3BDEF-CFB2-4097-B598-479C8F1ACB35}"/>
              </a:ext>
            </a:extLst>
          </p:cNvPr>
          <p:cNvSpPr>
            <a:spLocks noGrp="1"/>
          </p:cNvSpPr>
          <p:nvPr>
            <p:ph type="sldNum" sz="quarter" idx="12"/>
          </p:nvPr>
        </p:nvSpPr>
        <p:spPr>
          <a:xfrm>
            <a:off x="6553200" y="6480642"/>
            <a:ext cx="2133600" cy="365125"/>
          </a:xfrm>
        </p:spPr>
        <p:txBody>
          <a:bodyPr/>
          <a:lstStyle/>
          <a:p>
            <a:fld id="{C1807502-6AEA-4753-AA00-5CD7995082B3}" type="slidenum">
              <a:rPr lang="en-US" smtClean="0"/>
              <a:pPr/>
              <a:t>16</a:t>
            </a:fld>
            <a:endParaRPr lang="en-US"/>
          </a:p>
        </p:txBody>
      </p:sp>
    </p:spTree>
    <p:extLst>
      <p:ext uri="{BB962C8B-B14F-4D97-AF65-F5344CB8AC3E}">
        <p14:creationId xmlns:p14="http://schemas.microsoft.com/office/powerpoint/2010/main" val="164418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C6ABCD6-E682-4D9A-B1C9-3AE86B62C264}"/>
              </a:ext>
            </a:extLst>
          </p:cNvPr>
          <p:cNvSpPr txBox="1"/>
          <p:nvPr/>
        </p:nvSpPr>
        <p:spPr>
          <a:xfrm>
            <a:off x="164234" y="1232972"/>
            <a:ext cx="86749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Result and analysis: (a) Class-wise analysis of results using three datasets</a:t>
            </a:r>
          </a:p>
        </p:txBody>
      </p:sp>
      <p:pic>
        <p:nvPicPr>
          <p:cNvPr id="8" name="Picture 7">
            <a:extLst>
              <a:ext uri="{FF2B5EF4-FFF2-40B4-BE49-F238E27FC236}">
                <a16:creationId xmlns:a16="http://schemas.microsoft.com/office/drawing/2014/main" id="{FE5520F9-6724-43EA-94C7-AC1FC53E31F4}"/>
              </a:ext>
            </a:extLst>
          </p:cNvPr>
          <p:cNvPicPr>
            <a:picLocks noChangeAspect="1"/>
          </p:cNvPicPr>
          <p:nvPr/>
        </p:nvPicPr>
        <p:blipFill>
          <a:blip r:embed="rId2"/>
          <a:stretch>
            <a:fillRect/>
          </a:stretch>
        </p:blipFill>
        <p:spPr>
          <a:xfrm>
            <a:off x="324976" y="1633082"/>
            <a:ext cx="4170824" cy="4198324"/>
          </a:xfrm>
          <a:prstGeom prst="rect">
            <a:avLst/>
          </a:prstGeom>
        </p:spPr>
      </p:pic>
      <p:pic>
        <p:nvPicPr>
          <p:cNvPr id="12" name="Picture 11">
            <a:extLst>
              <a:ext uri="{FF2B5EF4-FFF2-40B4-BE49-F238E27FC236}">
                <a16:creationId xmlns:a16="http://schemas.microsoft.com/office/drawing/2014/main" id="{2B5C42D2-1F61-44E1-8D39-90A3730C8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16556"/>
            <a:ext cx="4286756" cy="2498244"/>
          </a:xfrm>
          <a:prstGeom prst="rect">
            <a:avLst/>
          </a:prstGeom>
        </p:spPr>
      </p:pic>
      <p:pic>
        <p:nvPicPr>
          <p:cNvPr id="14" name="Picture 13">
            <a:extLst>
              <a:ext uri="{FF2B5EF4-FFF2-40B4-BE49-F238E27FC236}">
                <a16:creationId xmlns:a16="http://schemas.microsoft.com/office/drawing/2014/main" id="{9B354673-D339-464B-805B-4D8657657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679" y="4038600"/>
            <a:ext cx="4163521" cy="2422044"/>
          </a:xfrm>
          <a:prstGeom prst="rect">
            <a:avLst/>
          </a:prstGeom>
        </p:spPr>
      </p:pic>
      <p:sp>
        <p:nvSpPr>
          <p:cNvPr id="15" name="TextBox 14">
            <a:extLst>
              <a:ext uri="{FF2B5EF4-FFF2-40B4-BE49-F238E27FC236}">
                <a16:creationId xmlns:a16="http://schemas.microsoft.com/office/drawing/2014/main" id="{E4BA8F77-407A-4A83-A04A-E05E03FA2680}"/>
              </a:ext>
            </a:extLst>
          </p:cNvPr>
          <p:cNvSpPr txBox="1"/>
          <p:nvPr/>
        </p:nvSpPr>
        <p:spPr>
          <a:xfrm>
            <a:off x="3465" y="5831406"/>
            <a:ext cx="4855368"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a:cs typeface="Times New Roman"/>
              </a:rPr>
              <a:t>Table1.2</a:t>
            </a:r>
            <a:r>
              <a:rPr kumimoji="0" lang="en-US" sz="1200" b="0" i="0" u="none" strike="noStrike" kern="1200" cap="none" spc="0" normalizeH="0" baseline="0" noProof="0" dirty="0">
                <a:ln>
                  <a:noFill/>
                </a:ln>
                <a:effectLst/>
                <a:uLnTx/>
                <a:uFillTx/>
                <a:latin typeface="Times New Roman"/>
                <a:cs typeface="Times New Roman"/>
              </a:rPr>
              <a:t>: Class-wise accuracy of UCM </a:t>
            </a:r>
            <a:r>
              <a:rPr kumimoji="0" lang="en-US" sz="1200" b="0" i="0" u="none" strike="noStrike" kern="1200" cap="none" spc="0" normalizeH="0" baseline="0" noProof="0" dirty="0">
                <a:ln>
                  <a:noFill/>
                </a:ln>
                <a:effectLst/>
                <a:uLnTx/>
                <a:uFillTx/>
                <a:latin typeface="Times New Roman"/>
                <a:cs typeface="Times New Roman"/>
                <a:sym typeface="Wingdings" panose="05000000000000000000" pitchFamily="2" charset="2"/>
              </a:rPr>
              <a:t> AID and AID  UCM scenarios</a:t>
            </a:r>
            <a:endParaRPr kumimoji="0" lang="en-US" sz="1200" b="0" i="0" u="none" strike="noStrike" kern="1200" cap="none" spc="0" normalizeH="0" baseline="0" noProof="0" dirty="0">
              <a:ln>
                <a:noFill/>
              </a:ln>
              <a:effectLst/>
              <a:uLnTx/>
              <a:uFillTx/>
              <a:latin typeface="Times New Roman"/>
              <a:cs typeface="Times New Roman"/>
            </a:endParaRPr>
          </a:p>
        </p:txBody>
      </p:sp>
      <p:sp>
        <p:nvSpPr>
          <p:cNvPr id="13" name="Title 1">
            <a:extLst>
              <a:ext uri="{FF2B5EF4-FFF2-40B4-BE49-F238E27FC236}">
                <a16:creationId xmlns:a16="http://schemas.microsoft.com/office/drawing/2014/main" id="{8C5878D5-47BF-4E77-AA4F-D3BE2F9D4197}"/>
              </a:ext>
            </a:extLst>
          </p:cNvPr>
          <p:cNvSpPr txBox="1">
            <a:spLocks/>
          </p:cNvSpPr>
          <p:nvPr/>
        </p:nvSpPr>
        <p:spPr>
          <a:xfrm>
            <a:off x="457200" y="381000"/>
            <a:ext cx="8229600" cy="103663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accent3">
                    <a:lumMod val="75000"/>
                  </a:schemeClr>
                </a:solidFill>
                <a:latin typeface="Times New Roman" panose="02020603050405020304" pitchFamily="18" charset="0"/>
                <a:cs typeface="Times New Roman" panose="02020603050405020304" pitchFamily="18" charset="0"/>
              </a:rPr>
              <a:t>Development of  scene-level LCC technique under homogeneous DA scenario</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8E18BDD-E342-4418-A85A-8075797110A7}"/>
              </a:ext>
            </a:extLst>
          </p:cNvPr>
          <p:cNvSpPr txBox="1"/>
          <p:nvPr/>
        </p:nvSpPr>
        <p:spPr>
          <a:xfrm>
            <a:off x="5162365" y="6229811"/>
            <a:ext cx="4572000" cy="461665"/>
          </a:xfrm>
          <a:prstGeom prst="rect">
            <a:avLst/>
          </a:prstGeom>
          <a:noFill/>
        </p:spPr>
        <p:txBody>
          <a:bodyPr wrap="square">
            <a:spAutoFit/>
          </a:bodyPr>
          <a:lstStyle/>
          <a:p>
            <a:r>
              <a:rPr lang="en-IN" sz="1200" b="0" i="0" dirty="0">
                <a:solidFill>
                  <a:srgbClr val="000000"/>
                </a:solidFill>
                <a:effectLst/>
                <a:latin typeface="Times New Roman" panose="02020603050405020304" pitchFamily="18" charset="0"/>
                <a:cs typeface="Times New Roman" panose="02020603050405020304" pitchFamily="18" charset="0"/>
              </a:rPr>
              <a:t>Figure 1.5: Bar Graph in terms of </a:t>
            </a:r>
            <a:r>
              <a:rPr lang="en-IN" sz="1200" b="0" i="0" dirty="0" err="1">
                <a:solidFill>
                  <a:srgbClr val="000000"/>
                </a:solidFill>
                <a:effectLst/>
                <a:latin typeface="Times New Roman" panose="02020603050405020304" pitchFamily="18" charset="0"/>
                <a:cs typeface="Times New Roman" panose="02020603050405020304" pitchFamily="18" charset="0"/>
              </a:rPr>
              <a:t>classwise</a:t>
            </a:r>
            <a:r>
              <a:rPr lang="en-IN" sz="1200" b="0" i="0" dirty="0">
                <a:solidFill>
                  <a:srgbClr val="000000"/>
                </a:solidFill>
                <a:effectLst/>
                <a:latin typeface="Times New Roman" panose="02020603050405020304" pitchFamily="18" charset="0"/>
                <a:cs typeface="Times New Roman" panose="02020603050405020304" pitchFamily="18" charset="0"/>
              </a:rPr>
              <a:t> accuracy</a:t>
            </a:r>
            <a:r>
              <a:rPr lang="en-IN" sz="1200" dirty="0">
                <a:latin typeface="Times New Roman" panose="02020603050405020304" pitchFamily="18" charset="0"/>
                <a:cs typeface="Times New Roman" panose="02020603050405020304" pitchFamily="18" charset="0"/>
              </a:rPr>
              <a:t> </a:t>
            </a:r>
            <a:br>
              <a:rPr lang="en-IN"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p:txBody>
      </p:sp>
      <p:sp>
        <p:nvSpPr>
          <p:cNvPr id="22" name="Date Placeholder 21">
            <a:extLst>
              <a:ext uri="{FF2B5EF4-FFF2-40B4-BE49-F238E27FC236}">
                <a16:creationId xmlns:a16="http://schemas.microsoft.com/office/drawing/2014/main" id="{D14239BB-73E0-4542-98DC-B6638D723F63}"/>
              </a:ext>
            </a:extLst>
          </p:cNvPr>
          <p:cNvSpPr>
            <a:spLocks noGrp="1"/>
          </p:cNvSpPr>
          <p:nvPr>
            <p:ph type="dt" sz="half" idx="10"/>
          </p:nvPr>
        </p:nvSpPr>
        <p:spPr/>
        <p:txBody>
          <a:bodyPr/>
          <a:lstStyle/>
          <a:p>
            <a:fld id="{5E9B26B5-79C1-40DB-A2D3-34C193CF76C2}" type="datetime1">
              <a:rPr lang="en-US" smtClean="0"/>
              <a:t>9/14/2022</a:t>
            </a:fld>
            <a:endParaRPr lang="en-US" dirty="0"/>
          </a:p>
        </p:txBody>
      </p:sp>
      <p:sp>
        <p:nvSpPr>
          <p:cNvPr id="23" name="Footer Placeholder 22">
            <a:extLst>
              <a:ext uri="{FF2B5EF4-FFF2-40B4-BE49-F238E27FC236}">
                <a16:creationId xmlns:a16="http://schemas.microsoft.com/office/drawing/2014/main" id="{8AEA30BD-EE6A-4B3A-BEDF-A8D34255086F}"/>
              </a:ext>
            </a:extLst>
          </p:cNvPr>
          <p:cNvSpPr>
            <a:spLocks noGrp="1"/>
          </p:cNvSpPr>
          <p:nvPr>
            <p:ph type="ftr" sz="quarter" idx="11"/>
          </p:nvPr>
        </p:nvSpPr>
        <p:spPr/>
        <p:txBody>
          <a:bodyPr/>
          <a:lstStyle/>
          <a:p>
            <a:r>
              <a:rPr lang="en-US"/>
              <a:t>Defense Seminar</a:t>
            </a:r>
          </a:p>
        </p:txBody>
      </p:sp>
      <p:sp>
        <p:nvSpPr>
          <p:cNvPr id="24" name="Slide Number Placeholder 23">
            <a:extLst>
              <a:ext uri="{FF2B5EF4-FFF2-40B4-BE49-F238E27FC236}">
                <a16:creationId xmlns:a16="http://schemas.microsoft.com/office/drawing/2014/main" id="{6BE67DA5-5E65-49F4-915F-1FA575B6EC73}"/>
              </a:ext>
            </a:extLst>
          </p:cNvPr>
          <p:cNvSpPr>
            <a:spLocks noGrp="1"/>
          </p:cNvSpPr>
          <p:nvPr>
            <p:ph type="sldNum" sz="quarter" idx="12"/>
          </p:nvPr>
        </p:nvSpPr>
        <p:spPr/>
        <p:txBody>
          <a:bodyPr/>
          <a:lstStyle/>
          <a:p>
            <a:fld id="{C1807502-6AEA-4753-AA00-5CD7995082B3}" type="slidenum">
              <a:rPr lang="en-US" smtClean="0"/>
              <a:pPr/>
              <a:t>17</a:t>
            </a:fld>
            <a:endParaRPr lang="en-US"/>
          </a:p>
        </p:txBody>
      </p:sp>
    </p:spTree>
    <p:extLst>
      <p:ext uri="{BB962C8B-B14F-4D97-AF65-F5344CB8AC3E}">
        <p14:creationId xmlns:p14="http://schemas.microsoft.com/office/powerpoint/2010/main" val="137663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EE4896D-B327-4206-8FC7-656FD7A0F608}"/>
              </a:ext>
            </a:extLst>
          </p:cNvPr>
          <p:cNvSpPr txBox="1"/>
          <p:nvPr/>
        </p:nvSpPr>
        <p:spPr>
          <a:xfrm>
            <a:off x="164234" y="1232972"/>
            <a:ext cx="86749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Result and analysis: (a) Class-wise analysis of results using three datasets</a:t>
            </a:r>
          </a:p>
        </p:txBody>
      </p:sp>
      <p:pic>
        <p:nvPicPr>
          <p:cNvPr id="9" name="Picture 8">
            <a:extLst>
              <a:ext uri="{FF2B5EF4-FFF2-40B4-BE49-F238E27FC236}">
                <a16:creationId xmlns:a16="http://schemas.microsoft.com/office/drawing/2014/main" id="{9B0336EE-762B-4FB7-AC74-B6AB49199CA3}"/>
              </a:ext>
            </a:extLst>
          </p:cNvPr>
          <p:cNvPicPr>
            <a:picLocks noChangeAspect="1"/>
          </p:cNvPicPr>
          <p:nvPr/>
        </p:nvPicPr>
        <p:blipFill>
          <a:blip r:embed="rId2"/>
          <a:stretch>
            <a:fillRect/>
          </a:stretch>
        </p:blipFill>
        <p:spPr>
          <a:xfrm>
            <a:off x="376237" y="1604962"/>
            <a:ext cx="4429125" cy="3648075"/>
          </a:xfrm>
          <a:prstGeom prst="rect">
            <a:avLst/>
          </a:prstGeom>
        </p:spPr>
      </p:pic>
      <p:sp>
        <p:nvSpPr>
          <p:cNvPr id="11" name="TextBox 10">
            <a:extLst>
              <a:ext uri="{FF2B5EF4-FFF2-40B4-BE49-F238E27FC236}">
                <a16:creationId xmlns:a16="http://schemas.microsoft.com/office/drawing/2014/main" id="{31B321C9-8D70-41D1-B5D6-2F4804CF21F7}"/>
              </a:ext>
            </a:extLst>
          </p:cNvPr>
          <p:cNvSpPr txBox="1"/>
          <p:nvPr/>
        </p:nvSpPr>
        <p:spPr>
          <a:xfrm>
            <a:off x="354466" y="5234278"/>
            <a:ext cx="4429124"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a:cs typeface="Times New Roman"/>
              </a:rPr>
              <a:t>Table1.3</a:t>
            </a:r>
            <a:r>
              <a:rPr kumimoji="0" lang="en-US" sz="1200" b="0" i="0" u="none" strike="noStrike" kern="1200" cap="none" spc="0" normalizeH="0" baseline="0" noProof="0" dirty="0">
                <a:ln>
                  <a:noFill/>
                </a:ln>
                <a:effectLst/>
                <a:uLnTx/>
                <a:uFillTx/>
                <a:latin typeface="Times New Roman"/>
                <a:cs typeface="Times New Roman"/>
              </a:rPr>
              <a:t>: Class-wise accuracy of AID </a:t>
            </a:r>
            <a:r>
              <a:rPr kumimoji="0" lang="en-US" sz="1200" b="0" i="0" u="none" strike="noStrike" kern="1200" cap="none" spc="0" normalizeH="0" baseline="0" noProof="0" dirty="0">
                <a:ln>
                  <a:noFill/>
                </a:ln>
                <a:effectLst/>
                <a:uLnTx/>
                <a:uFillTx/>
                <a:latin typeface="Times New Roman"/>
                <a:cs typeface="Times New Roman"/>
                <a:sym typeface="Wingdings" panose="05000000000000000000" pitchFamily="2" charset="2"/>
              </a:rPr>
              <a:t> ASCD and ASCD  AID scenarios</a:t>
            </a:r>
            <a:endParaRPr kumimoji="0" lang="en-US" sz="1200" b="0" i="0" u="none" strike="noStrike" kern="1200" cap="none" spc="0" normalizeH="0" baseline="0" noProof="0" dirty="0">
              <a:ln>
                <a:noFill/>
              </a:ln>
              <a:effectLst/>
              <a:uLnTx/>
              <a:uFillTx/>
              <a:latin typeface="Times New Roman"/>
              <a:cs typeface="Times New Roman"/>
            </a:endParaRPr>
          </a:p>
        </p:txBody>
      </p:sp>
      <p:pic>
        <p:nvPicPr>
          <p:cNvPr id="12" name="Picture 11">
            <a:extLst>
              <a:ext uri="{FF2B5EF4-FFF2-40B4-BE49-F238E27FC236}">
                <a16:creationId xmlns:a16="http://schemas.microsoft.com/office/drawing/2014/main" id="{DF68454F-D87F-4FFE-8A94-14123178D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840" y="3886200"/>
            <a:ext cx="4066739" cy="2514600"/>
          </a:xfrm>
          <a:prstGeom prst="rect">
            <a:avLst/>
          </a:prstGeom>
        </p:spPr>
      </p:pic>
      <p:pic>
        <p:nvPicPr>
          <p:cNvPr id="14" name="Picture 13">
            <a:extLst>
              <a:ext uri="{FF2B5EF4-FFF2-40B4-BE49-F238E27FC236}">
                <a16:creationId xmlns:a16="http://schemas.microsoft.com/office/drawing/2014/main" id="{B1F343D3-0E8D-4608-803C-63934B999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227" y="1662112"/>
            <a:ext cx="4066738" cy="2514600"/>
          </a:xfrm>
          <a:prstGeom prst="rect">
            <a:avLst/>
          </a:prstGeom>
        </p:spPr>
      </p:pic>
      <p:sp>
        <p:nvSpPr>
          <p:cNvPr id="13" name="Title 1">
            <a:extLst>
              <a:ext uri="{FF2B5EF4-FFF2-40B4-BE49-F238E27FC236}">
                <a16:creationId xmlns:a16="http://schemas.microsoft.com/office/drawing/2014/main" id="{2FE66BA3-C082-40B3-9B2A-3C63E29DCCD2}"/>
              </a:ext>
            </a:extLst>
          </p:cNvPr>
          <p:cNvSpPr txBox="1">
            <a:spLocks/>
          </p:cNvSpPr>
          <p:nvPr/>
        </p:nvSpPr>
        <p:spPr>
          <a:xfrm>
            <a:off x="457200" y="381000"/>
            <a:ext cx="8229600" cy="103663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accent3">
                    <a:lumMod val="75000"/>
                  </a:schemeClr>
                </a:solidFill>
                <a:latin typeface="Times New Roman" panose="02020603050405020304" pitchFamily="18" charset="0"/>
                <a:cs typeface="Times New Roman" panose="02020603050405020304" pitchFamily="18" charset="0"/>
              </a:rPr>
              <a:t>Development of  scene-level LCC technique under homogeneous DA scenario</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37E3F97-DBDE-4EC7-909B-9D487CF54C1D}"/>
              </a:ext>
            </a:extLst>
          </p:cNvPr>
          <p:cNvSpPr txBox="1"/>
          <p:nvPr/>
        </p:nvSpPr>
        <p:spPr>
          <a:xfrm>
            <a:off x="5206753" y="6169967"/>
            <a:ext cx="4572000" cy="461665"/>
          </a:xfrm>
          <a:prstGeom prst="rect">
            <a:avLst/>
          </a:prstGeom>
          <a:noFill/>
        </p:spPr>
        <p:txBody>
          <a:bodyPr wrap="square">
            <a:spAutoFit/>
          </a:bodyPr>
          <a:lstStyle/>
          <a:p>
            <a:r>
              <a:rPr lang="en-IN" sz="1200" b="0" i="0" dirty="0">
                <a:solidFill>
                  <a:srgbClr val="000000"/>
                </a:solidFill>
                <a:effectLst/>
                <a:latin typeface="Times New Roman" panose="02020603050405020304" pitchFamily="18" charset="0"/>
                <a:cs typeface="Times New Roman" panose="02020603050405020304" pitchFamily="18" charset="0"/>
              </a:rPr>
              <a:t>Figure 1.6: Bar Graph in terms of </a:t>
            </a:r>
            <a:r>
              <a:rPr lang="en-IN" sz="1200" b="0" i="0" dirty="0" err="1">
                <a:solidFill>
                  <a:srgbClr val="000000"/>
                </a:solidFill>
                <a:effectLst/>
                <a:latin typeface="Times New Roman" panose="02020603050405020304" pitchFamily="18" charset="0"/>
                <a:cs typeface="Times New Roman" panose="02020603050405020304" pitchFamily="18" charset="0"/>
              </a:rPr>
              <a:t>classwise</a:t>
            </a:r>
            <a:r>
              <a:rPr lang="en-IN" sz="1200" b="0" i="0" dirty="0">
                <a:solidFill>
                  <a:srgbClr val="000000"/>
                </a:solidFill>
                <a:effectLst/>
                <a:latin typeface="Times New Roman" panose="02020603050405020304" pitchFamily="18" charset="0"/>
                <a:cs typeface="Times New Roman" panose="02020603050405020304" pitchFamily="18" charset="0"/>
              </a:rPr>
              <a:t> accuracy</a:t>
            </a:r>
            <a:r>
              <a:rPr lang="en-IN" sz="1200" dirty="0">
                <a:latin typeface="Times New Roman" panose="02020603050405020304" pitchFamily="18" charset="0"/>
                <a:cs typeface="Times New Roman" panose="02020603050405020304" pitchFamily="18" charset="0"/>
              </a:rPr>
              <a:t> </a:t>
            </a:r>
            <a:br>
              <a:rPr lang="en-IN"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p:txBody>
      </p:sp>
      <p:sp>
        <p:nvSpPr>
          <p:cNvPr id="21" name="Date Placeholder 20">
            <a:extLst>
              <a:ext uri="{FF2B5EF4-FFF2-40B4-BE49-F238E27FC236}">
                <a16:creationId xmlns:a16="http://schemas.microsoft.com/office/drawing/2014/main" id="{5C10168A-5E70-4951-BD90-B3E8AE5AED88}"/>
              </a:ext>
            </a:extLst>
          </p:cNvPr>
          <p:cNvSpPr>
            <a:spLocks noGrp="1"/>
          </p:cNvSpPr>
          <p:nvPr>
            <p:ph type="dt" sz="half" idx="10"/>
          </p:nvPr>
        </p:nvSpPr>
        <p:spPr/>
        <p:txBody>
          <a:bodyPr/>
          <a:lstStyle/>
          <a:p>
            <a:fld id="{4BF95C54-E801-4D25-84FE-C12179BFABCE}" type="datetime1">
              <a:rPr lang="en-US" smtClean="0"/>
              <a:t>9/14/2022</a:t>
            </a:fld>
            <a:endParaRPr lang="en-US"/>
          </a:p>
        </p:txBody>
      </p:sp>
      <p:sp>
        <p:nvSpPr>
          <p:cNvPr id="22" name="Footer Placeholder 21">
            <a:extLst>
              <a:ext uri="{FF2B5EF4-FFF2-40B4-BE49-F238E27FC236}">
                <a16:creationId xmlns:a16="http://schemas.microsoft.com/office/drawing/2014/main" id="{FA90E8F9-F460-483E-B664-273F11D6CF68}"/>
              </a:ext>
            </a:extLst>
          </p:cNvPr>
          <p:cNvSpPr>
            <a:spLocks noGrp="1"/>
          </p:cNvSpPr>
          <p:nvPr>
            <p:ph type="ftr" sz="quarter" idx="11"/>
          </p:nvPr>
        </p:nvSpPr>
        <p:spPr/>
        <p:txBody>
          <a:bodyPr/>
          <a:lstStyle/>
          <a:p>
            <a:r>
              <a:rPr lang="en-US"/>
              <a:t>Defense Seminar</a:t>
            </a:r>
          </a:p>
        </p:txBody>
      </p:sp>
      <p:sp>
        <p:nvSpPr>
          <p:cNvPr id="23" name="Slide Number Placeholder 22">
            <a:extLst>
              <a:ext uri="{FF2B5EF4-FFF2-40B4-BE49-F238E27FC236}">
                <a16:creationId xmlns:a16="http://schemas.microsoft.com/office/drawing/2014/main" id="{0E7950BD-221B-4A14-B8BA-58F4430E9F4E}"/>
              </a:ext>
            </a:extLst>
          </p:cNvPr>
          <p:cNvSpPr>
            <a:spLocks noGrp="1"/>
          </p:cNvSpPr>
          <p:nvPr>
            <p:ph type="sldNum" sz="quarter" idx="12"/>
          </p:nvPr>
        </p:nvSpPr>
        <p:spPr/>
        <p:txBody>
          <a:bodyPr/>
          <a:lstStyle/>
          <a:p>
            <a:fld id="{C1807502-6AEA-4753-AA00-5CD7995082B3}" type="slidenum">
              <a:rPr lang="en-US" smtClean="0"/>
              <a:pPr/>
              <a:t>18</a:t>
            </a:fld>
            <a:endParaRPr lang="en-US"/>
          </a:p>
        </p:txBody>
      </p:sp>
    </p:spTree>
    <p:extLst>
      <p:ext uri="{BB962C8B-B14F-4D97-AF65-F5344CB8AC3E}">
        <p14:creationId xmlns:p14="http://schemas.microsoft.com/office/powerpoint/2010/main" val="400578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EE4896D-B327-4206-8FC7-656FD7A0F608}"/>
              </a:ext>
            </a:extLst>
          </p:cNvPr>
          <p:cNvSpPr txBox="1"/>
          <p:nvPr/>
        </p:nvSpPr>
        <p:spPr>
          <a:xfrm>
            <a:off x="164234" y="1232972"/>
            <a:ext cx="86749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Result and analysis: (a) Class-wise analysis of results using three datasets</a:t>
            </a:r>
          </a:p>
        </p:txBody>
      </p:sp>
      <p:sp>
        <p:nvSpPr>
          <p:cNvPr id="11" name="TextBox 10">
            <a:extLst>
              <a:ext uri="{FF2B5EF4-FFF2-40B4-BE49-F238E27FC236}">
                <a16:creationId xmlns:a16="http://schemas.microsoft.com/office/drawing/2014/main" id="{31B321C9-8D70-41D1-B5D6-2F4804CF21F7}"/>
              </a:ext>
            </a:extLst>
          </p:cNvPr>
          <p:cNvSpPr txBox="1"/>
          <p:nvPr/>
        </p:nvSpPr>
        <p:spPr>
          <a:xfrm>
            <a:off x="224770" y="5077803"/>
            <a:ext cx="462914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a:cs typeface="Times New Roman"/>
              </a:rPr>
              <a:t>Table1.4</a:t>
            </a:r>
            <a:r>
              <a:rPr kumimoji="0" lang="en-US" sz="1200" b="0" i="0" u="none" strike="noStrike" kern="1200" cap="none" spc="0" normalizeH="0" baseline="0" noProof="0" dirty="0">
                <a:ln>
                  <a:noFill/>
                </a:ln>
                <a:effectLst/>
                <a:uLnTx/>
                <a:uFillTx/>
                <a:latin typeface="Times New Roman"/>
                <a:cs typeface="Times New Roman"/>
              </a:rPr>
              <a:t>: Class-wise accuracy of ASCD </a:t>
            </a:r>
            <a:r>
              <a:rPr kumimoji="0" lang="en-US" sz="1200" b="0" i="0" u="none" strike="noStrike" kern="1200" cap="none" spc="0" normalizeH="0" baseline="0" noProof="0" dirty="0">
                <a:ln>
                  <a:noFill/>
                </a:ln>
                <a:effectLst/>
                <a:uLnTx/>
                <a:uFillTx/>
                <a:latin typeface="Times New Roman"/>
                <a:cs typeface="Times New Roman"/>
                <a:sym typeface="Wingdings" panose="05000000000000000000" pitchFamily="2" charset="2"/>
              </a:rPr>
              <a:t> UCM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UCM  ASCD scenarios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3C43564-8C47-473C-A620-89E6B9887EC3}"/>
              </a:ext>
            </a:extLst>
          </p:cNvPr>
          <p:cNvPicPr>
            <a:picLocks noChangeAspect="1"/>
          </p:cNvPicPr>
          <p:nvPr/>
        </p:nvPicPr>
        <p:blipFill>
          <a:blip r:embed="rId2"/>
          <a:stretch>
            <a:fillRect/>
          </a:stretch>
        </p:blipFill>
        <p:spPr>
          <a:xfrm>
            <a:off x="224771" y="1627934"/>
            <a:ext cx="4629150" cy="3390900"/>
          </a:xfrm>
          <a:prstGeom prst="rect">
            <a:avLst/>
          </a:prstGeom>
        </p:spPr>
      </p:pic>
      <p:pic>
        <p:nvPicPr>
          <p:cNvPr id="13" name="Picture 12">
            <a:extLst>
              <a:ext uri="{FF2B5EF4-FFF2-40B4-BE49-F238E27FC236}">
                <a16:creationId xmlns:a16="http://schemas.microsoft.com/office/drawing/2014/main" id="{AB680D90-8B14-42EF-A561-4A084F5B0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549" y="3779766"/>
            <a:ext cx="3962337" cy="2450045"/>
          </a:xfrm>
          <a:prstGeom prst="rect">
            <a:avLst/>
          </a:prstGeom>
        </p:spPr>
      </p:pic>
      <p:pic>
        <p:nvPicPr>
          <p:cNvPr id="16" name="Picture 15">
            <a:extLst>
              <a:ext uri="{FF2B5EF4-FFF2-40B4-BE49-F238E27FC236}">
                <a16:creationId xmlns:a16="http://schemas.microsoft.com/office/drawing/2014/main" id="{4AF47107-27D5-4493-A7FA-55B81FE72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3921" y="1588555"/>
            <a:ext cx="3962337" cy="2450045"/>
          </a:xfrm>
          <a:prstGeom prst="rect">
            <a:avLst/>
          </a:prstGeom>
        </p:spPr>
      </p:pic>
      <p:sp>
        <p:nvSpPr>
          <p:cNvPr id="14" name="Title 1">
            <a:extLst>
              <a:ext uri="{FF2B5EF4-FFF2-40B4-BE49-F238E27FC236}">
                <a16:creationId xmlns:a16="http://schemas.microsoft.com/office/drawing/2014/main" id="{FA4FD201-9DEB-49CB-8766-574150CAE77A}"/>
              </a:ext>
            </a:extLst>
          </p:cNvPr>
          <p:cNvSpPr txBox="1">
            <a:spLocks/>
          </p:cNvSpPr>
          <p:nvPr/>
        </p:nvSpPr>
        <p:spPr>
          <a:xfrm>
            <a:off x="457200" y="381000"/>
            <a:ext cx="8229600" cy="103663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accent3">
                    <a:lumMod val="75000"/>
                  </a:schemeClr>
                </a:solidFill>
                <a:latin typeface="Times New Roman" panose="02020603050405020304" pitchFamily="18" charset="0"/>
                <a:cs typeface="Times New Roman" panose="02020603050405020304" pitchFamily="18" charset="0"/>
              </a:rPr>
              <a:t>Development of  scene-level LCC technique under homogeneous DA scenario</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34FB4A4-C8ED-4AD4-9987-50F8329B011D}"/>
              </a:ext>
            </a:extLst>
          </p:cNvPr>
          <p:cNvSpPr txBox="1"/>
          <p:nvPr/>
        </p:nvSpPr>
        <p:spPr>
          <a:xfrm>
            <a:off x="5260020" y="6015335"/>
            <a:ext cx="4572000" cy="461665"/>
          </a:xfrm>
          <a:prstGeom prst="rect">
            <a:avLst/>
          </a:prstGeom>
          <a:noFill/>
        </p:spPr>
        <p:txBody>
          <a:bodyPr wrap="square">
            <a:spAutoFit/>
          </a:bodyPr>
          <a:lstStyle/>
          <a:p>
            <a:r>
              <a:rPr lang="en-IN" sz="1200" b="0" i="0" dirty="0">
                <a:solidFill>
                  <a:srgbClr val="000000"/>
                </a:solidFill>
                <a:effectLst/>
                <a:latin typeface="Times New Roman" panose="02020603050405020304" pitchFamily="18" charset="0"/>
                <a:cs typeface="Times New Roman" panose="02020603050405020304" pitchFamily="18" charset="0"/>
              </a:rPr>
              <a:t>Figure 1.6: Bar Graph in terms of </a:t>
            </a:r>
            <a:r>
              <a:rPr lang="en-IN" sz="1200" b="0" i="0" dirty="0" err="1">
                <a:solidFill>
                  <a:srgbClr val="000000"/>
                </a:solidFill>
                <a:effectLst/>
                <a:latin typeface="Times New Roman" panose="02020603050405020304" pitchFamily="18" charset="0"/>
                <a:cs typeface="Times New Roman" panose="02020603050405020304" pitchFamily="18" charset="0"/>
              </a:rPr>
              <a:t>classwise</a:t>
            </a:r>
            <a:r>
              <a:rPr lang="en-IN" sz="1200" b="0" i="0" dirty="0">
                <a:solidFill>
                  <a:srgbClr val="000000"/>
                </a:solidFill>
                <a:effectLst/>
                <a:latin typeface="Times New Roman" panose="02020603050405020304" pitchFamily="18" charset="0"/>
                <a:cs typeface="Times New Roman" panose="02020603050405020304" pitchFamily="18" charset="0"/>
              </a:rPr>
              <a:t> accuracy</a:t>
            </a:r>
            <a:r>
              <a:rPr lang="en-IN" sz="1200" dirty="0">
                <a:latin typeface="Times New Roman" panose="02020603050405020304" pitchFamily="18" charset="0"/>
                <a:cs typeface="Times New Roman" panose="02020603050405020304" pitchFamily="18" charset="0"/>
              </a:rPr>
              <a:t> </a:t>
            </a:r>
            <a:br>
              <a:rPr lang="en-IN"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p:txBody>
      </p:sp>
      <p:sp>
        <p:nvSpPr>
          <p:cNvPr id="21" name="Date Placeholder 20">
            <a:extLst>
              <a:ext uri="{FF2B5EF4-FFF2-40B4-BE49-F238E27FC236}">
                <a16:creationId xmlns:a16="http://schemas.microsoft.com/office/drawing/2014/main" id="{CE9725C0-E024-4D54-9EBF-974D6AEA7230}"/>
              </a:ext>
            </a:extLst>
          </p:cNvPr>
          <p:cNvSpPr>
            <a:spLocks noGrp="1"/>
          </p:cNvSpPr>
          <p:nvPr>
            <p:ph type="dt" sz="half" idx="10"/>
          </p:nvPr>
        </p:nvSpPr>
        <p:spPr/>
        <p:txBody>
          <a:bodyPr/>
          <a:lstStyle/>
          <a:p>
            <a:fld id="{0F0155D8-EF35-436B-8F63-E68625702B22}" type="datetime1">
              <a:rPr lang="en-US" smtClean="0"/>
              <a:t>9/14/2022</a:t>
            </a:fld>
            <a:endParaRPr lang="en-US"/>
          </a:p>
        </p:txBody>
      </p:sp>
      <p:sp>
        <p:nvSpPr>
          <p:cNvPr id="22" name="Footer Placeholder 21">
            <a:extLst>
              <a:ext uri="{FF2B5EF4-FFF2-40B4-BE49-F238E27FC236}">
                <a16:creationId xmlns:a16="http://schemas.microsoft.com/office/drawing/2014/main" id="{E7A363C9-3116-4ACC-A0A8-2C28683359B9}"/>
              </a:ext>
            </a:extLst>
          </p:cNvPr>
          <p:cNvSpPr>
            <a:spLocks noGrp="1"/>
          </p:cNvSpPr>
          <p:nvPr>
            <p:ph type="ftr" sz="quarter" idx="11"/>
          </p:nvPr>
        </p:nvSpPr>
        <p:spPr/>
        <p:txBody>
          <a:bodyPr/>
          <a:lstStyle/>
          <a:p>
            <a:r>
              <a:rPr lang="en-US"/>
              <a:t>Defense Seminar</a:t>
            </a:r>
          </a:p>
        </p:txBody>
      </p:sp>
      <p:sp>
        <p:nvSpPr>
          <p:cNvPr id="23" name="Slide Number Placeholder 22">
            <a:extLst>
              <a:ext uri="{FF2B5EF4-FFF2-40B4-BE49-F238E27FC236}">
                <a16:creationId xmlns:a16="http://schemas.microsoft.com/office/drawing/2014/main" id="{723829AA-0D99-491E-B297-C2E721F71FEF}"/>
              </a:ext>
            </a:extLst>
          </p:cNvPr>
          <p:cNvSpPr>
            <a:spLocks noGrp="1"/>
          </p:cNvSpPr>
          <p:nvPr>
            <p:ph type="sldNum" sz="quarter" idx="12"/>
          </p:nvPr>
        </p:nvSpPr>
        <p:spPr/>
        <p:txBody>
          <a:bodyPr/>
          <a:lstStyle/>
          <a:p>
            <a:fld id="{C1807502-6AEA-4753-AA00-5CD7995082B3}" type="slidenum">
              <a:rPr lang="en-US" smtClean="0"/>
              <a:pPr/>
              <a:t>19</a:t>
            </a:fld>
            <a:endParaRPr lang="en-US"/>
          </a:p>
        </p:txBody>
      </p:sp>
    </p:spTree>
    <p:extLst>
      <p:ext uri="{BB962C8B-B14F-4D97-AF65-F5344CB8AC3E}">
        <p14:creationId xmlns:p14="http://schemas.microsoft.com/office/powerpoint/2010/main" val="55111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609480" y="914400"/>
            <a:ext cx="8229240" cy="510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100000"/>
              </a:lnSpc>
              <a:spcBef>
                <a:spcPts val="400"/>
              </a:spcBef>
              <a:buClr>
                <a:srgbClr val="000000"/>
              </a:buClr>
              <a:buFont typeface="Arial"/>
              <a:buChar char="•"/>
            </a:pPr>
            <a:r>
              <a:rPr lang="en-IN" sz="2000" b="0" strike="noStrike" spc="-1" dirty="0">
                <a:solidFill>
                  <a:srgbClr val="000000"/>
                </a:solidFill>
                <a:latin typeface="Times New Roman" panose="02020603050405020304" pitchFamily="18" charset="0"/>
                <a:cs typeface="Times New Roman" panose="02020603050405020304" pitchFamily="18" charset="0"/>
              </a:rPr>
              <a:t>Land Cover Classification</a:t>
            </a:r>
            <a:endParaRPr lang="en-IN" sz="2000" b="0" strike="noStrike" spc="-1" dirty="0">
              <a:latin typeface="Times New Roman" panose="02020603050405020304" pitchFamily="18" charset="0"/>
              <a:cs typeface="Times New Roman" panose="02020603050405020304" pitchFamily="18" charset="0"/>
            </a:endParaRPr>
          </a:p>
          <a:p>
            <a:pPr marL="343080" indent="-342720">
              <a:lnSpc>
                <a:spcPct val="100000"/>
              </a:lnSpc>
              <a:spcBef>
                <a:spcPts val="400"/>
              </a:spcBef>
              <a:buClr>
                <a:srgbClr val="000000"/>
              </a:buClr>
              <a:buFont typeface="Arial"/>
              <a:buChar char="•"/>
            </a:pPr>
            <a:endParaRPr lang="en-IN" sz="2000" b="0" strike="noStrike" spc="-1" dirty="0">
              <a:latin typeface="Times New Roman" panose="02020603050405020304" pitchFamily="18" charset="0"/>
              <a:cs typeface="Times New Roman" panose="02020603050405020304" pitchFamily="18" charset="0"/>
            </a:endParaRPr>
          </a:p>
          <a:p>
            <a:pPr marL="343080" indent="-342720">
              <a:lnSpc>
                <a:spcPct val="100000"/>
              </a:lnSpc>
              <a:spcBef>
                <a:spcPts val="400"/>
              </a:spcBef>
              <a:buClr>
                <a:srgbClr val="000000"/>
              </a:buClr>
              <a:buFont typeface="Arial"/>
              <a:buChar char="•"/>
            </a:pPr>
            <a:r>
              <a:rPr lang="en-IN" sz="2000" b="0" strike="noStrike" spc="-1" dirty="0">
                <a:solidFill>
                  <a:srgbClr val="000000"/>
                </a:solidFill>
                <a:latin typeface="Times New Roman" panose="02020603050405020304" pitchFamily="18" charset="0"/>
                <a:cs typeface="Times New Roman" panose="02020603050405020304" pitchFamily="18" charset="0"/>
              </a:rPr>
              <a:t>Definition of the Domain Adaptation Problem</a:t>
            </a:r>
            <a:endParaRPr lang="en-IN" sz="2000" b="0" strike="noStrike" spc="-1" dirty="0">
              <a:latin typeface="Times New Roman" panose="02020603050405020304" pitchFamily="18" charset="0"/>
              <a:cs typeface="Times New Roman" panose="02020603050405020304" pitchFamily="18" charset="0"/>
            </a:endParaRPr>
          </a:p>
          <a:p>
            <a:pPr marL="343080" indent="-342720">
              <a:lnSpc>
                <a:spcPct val="100000"/>
              </a:lnSpc>
              <a:spcBef>
                <a:spcPts val="400"/>
              </a:spcBef>
              <a:buClr>
                <a:srgbClr val="000000"/>
              </a:buClr>
              <a:buFont typeface="Arial"/>
              <a:buChar char="•"/>
            </a:pPr>
            <a:endParaRPr lang="en-IN" sz="2000"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nSpc>
                <a:spcPct val="100000"/>
              </a:lnSpc>
              <a:spcBef>
                <a:spcPts val="400"/>
              </a:spcBef>
              <a:buClr>
                <a:srgbClr val="000000"/>
              </a:buClr>
              <a:buFont typeface="Arial"/>
              <a:buChar char="•"/>
            </a:pPr>
            <a:r>
              <a:rPr lang="en-IN" sz="2000" spc="-1" dirty="0">
                <a:solidFill>
                  <a:srgbClr val="000000"/>
                </a:solidFill>
                <a:latin typeface="Times New Roman" panose="02020603050405020304" pitchFamily="18" charset="0"/>
                <a:cs typeface="Times New Roman" panose="02020603050405020304" pitchFamily="18" charset="0"/>
              </a:rPr>
              <a:t>Objective of the proposed thesis</a:t>
            </a:r>
            <a:endParaRPr lang="en-IN" sz="2000"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nSpc>
                <a:spcPct val="100000"/>
              </a:lnSpc>
              <a:spcBef>
                <a:spcPts val="400"/>
              </a:spcBef>
              <a:buClr>
                <a:srgbClr val="000000"/>
              </a:buClr>
              <a:buFont typeface="Arial"/>
              <a:buChar char="•"/>
            </a:pPr>
            <a:endParaRPr lang="en-IN" sz="2000" spc="-1" dirty="0">
              <a:solidFill>
                <a:srgbClr val="000000"/>
              </a:solidFill>
              <a:latin typeface="Times New Roman" panose="02020603050405020304" pitchFamily="18" charset="0"/>
              <a:cs typeface="Times New Roman" panose="02020603050405020304" pitchFamily="18" charset="0"/>
            </a:endParaRPr>
          </a:p>
          <a:p>
            <a:pPr marL="343080" indent="-342720">
              <a:lnSpc>
                <a:spcPct val="100000"/>
              </a:lnSpc>
              <a:spcBef>
                <a:spcPts val="400"/>
              </a:spcBef>
              <a:buClr>
                <a:srgbClr val="000000"/>
              </a:buClr>
              <a:buFont typeface="Arial"/>
              <a:buChar char="•"/>
            </a:pPr>
            <a:r>
              <a:rPr lang="en-IN" sz="2000" spc="-1" dirty="0">
                <a:solidFill>
                  <a:srgbClr val="000000"/>
                </a:solidFill>
                <a:latin typeface="Times New Roman" panose="02020603050405020304" pitchFamily="18" charset="0"/>
                <a:cs typeface="Times New Roman" panose="02020603050405020304" pitchFamily="18" charset="0"/>
              </a:rPr>
              <a:t>Contribution of the thesis</a:t>
            </a:r>
          </a:p>
          <a:p>
            <a:pPr marL="343080" indent="-342720">
              <a:lnSpc>
                <a:spcPct val="100000"/>
              </a:lnSpc>
              <a:spcBef>
                <a:spcPts val="400"/>
              </a:spcBef>
              <a:buClr>
                <a:srgbClr val="000000"/>
              </a:buClr>
              <a:buFont typeface="Arial"/>
              <a:buChar char="•"/>
            </a:pPr>
            <a:endParaRPr lang="en-IN" sz="2000" spc="-1" dirty="0">
              <a:solidFill>
                <a:srgbClr val="000000"/>
              </a:solidFill>
              <a:latin typeface="Times New Roman" panose="02020603050405020304" pitchFamily="18" charset="0"/>
              <a:cs typeface="Times New Roman" panose="02020603050405020304" pitchFamily="18" charset="0"/>
            </a:endParaRPr>
          </a:p>
          <a:p>
            <a:pPr marL="343080" indent="-342720">
              <a:lnSpc>
                <a:spcPct val="100000"/>
              </a:lnSpc>
              <a:spcBef>
                <a:spcPts val="400"/>
              </a:spcBef>
              <a:buClr>
                <a:srgbClr val="000000"/>
              </a:buClr>
              <a:buFont typeface="Arial"/>
              <a:buChar char="•"/>
            </a:pPr>
            <a:r>
              <a:rPr lang="en-IN" sz="2000" b="0" strike="noStrike" spc="-1" dirty="0">
                <a:solidFill>
                  <a:srgbClr val="000000"/>
                </a:solidFill>
                <a:latin typeface="Times New Roman" panose="02020603050405020304" pitchFamily="18" charset="0"/>
                <a:cs typeface="Times New Roman" panose="02020603050405020304" pitchFamily="18" charset="0"/>
              </a:rPr>
              <a:t>Conclusion and future scope</a:t>
            </a:r>
          </a:p>
          <a:p>
            <a:pPr marL="343080" indent="-342720">
              <a:lnSpc>
                <a:spcPct val="100000"/>
              </a:lnSpc>
              <a:spcBef>
                <a:spcPts val="400"/>
              </a:spcBef>
              <a:buClr>
                <a:srgbClr val="000000"/>
              </a:buClr>
              <a:buFont typeface="Arial"/>
              <a:buChar char="•"/>
            </a:pPr>
            <a:endParaRPr lang="en-IN" sz="2000" b="0" strike="noStrike" spc="-1" dirty="0">
              <a:latin typeface="Times New Roman" panose="02020603050405020304" pitchFamily="18" charset="0"/>
              <a:cs typeface="Times New Roman" panose="02020603050405020304" pitchFamily="18" charset="0"/>
            </a:endParaRPr>
          </a:p>
          <a:p>
            <a:pPr marL="343080" indent="-342720">
              <a:lnSpc>
                <a:spcPct val="100000"/>
              </a:lnSpc>
              <a:spcBef>
                <a:spcPts val="400"/>
              </a:spcBef>
              <a:buClr>
                <a:srgbClr val="000000"/>
              </a:buClr>
              <a:buFont typeface="Arial"/>
              <a:buChar char="•"/>
            </a:pPr>
            <a:r>
              <a:rPr lang="en-IN" sz="2000" b="0" strike="noStrike" spc="-1" dirty="0">
                <a:solidFill>
                  <a:srgbClr val="000000"/>
                </a:solidFill>
                <a:latin typeface="Times New Roman" panose="02020603050405020304" pitchFamily="18" charset="0"/>
                <a:cs typeface="Times New Roman" panose="02020603050405020304" pitchFamily="18" charset="0"/>
              </a:rPr>
              <a:t>References</a:t>
            </a:r>
            <a:endParaRPr lang="en-IN" sz="2000" b="0" strike="noStrike" spc="-1" dirty="0">
              <a:latin typeface="Times New Roman" panose="02020603050405020304" pitchFamily="18" charset="0"/>
              <a:cs typeface="Times New Roman" panose="02020603050405020304" pitchFamily="18" charset="0"/>
            </a:endParaRPr>
          </a:p>
        </p:txBody>
      </p:sp>
      <p:sp>
        <p:nvSpPr>
          <p:cNvPr id="180" name="CustomShape 2"/>
          <p:cNvSpPr/>
          <p:nvPr/>
        </p:nvSpPr>
        <p:spPr>
          <a:xfrm>
            <a:off x="457200" y="46080"/>
            <a:ext cx="2285640" cy="79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pPr>
            <a:r>
              <a:rPr lang="en-IN" sz="3000" b="1" strike="noStrike" spc="-1" dirty="0">
                <a:solidFill>
                  <a:srgbClr val="000000"/>
                </a:solidFill>
                <a:latin typeface="Times New Roman" panose="02020603050405020304" pitchFamily="18" charset="0"/>
                <a:cs typeface="Times New Roman" panose="02020603050405020304" pitchFamily="18" charset="0"/>
              </a:rPr>
              <a:t>Outline</a:t>
            </a:r>
            <a:endParaRPr lang="en-IN" sz="3000" b="0" strike="noStrike" spc="-1" dirty="0">
              <a:latin typeface="Times New Roman" panose="02020603050405020304" pitchFamily="18" charset="0"/>
              <a:cs typeface="Times New Roman" panose="02020603050405020304" pitchFamily="18" charset="0"/>
            </a:endParaRPr>
          </a:p>
        </p:txBody>
      </p:sp>
      <p:sp>
        <p:nvSpPr>
          <p:cNvPr id="10" name="Date Placeholder 21">
            <a:extLst>
              <a:ext uri="{FF2B5EF4-FFF2-40B4-BE49-F238E27FC236}">
                <a16:creationId xmlns:a16="http://schemas.microsoft.com/office/drawing/2014/main" id="{97493342-96DC-4892-B025-9BE0BFA8F84A}"/>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dirty="0">
              <a:solidFill>
                <a:prstClr val="black">
                  <a:tint val="75000"/>
                </a:prstClr>
              </a:solidFill>
              <a:latin typeface="Calibri"/>
            </a:endParaRPr>
          </a:p>
        </p:txBody>
      </p:sp>
      <p:sp>
        <p:nvSpPr>
          <p:cNvPr id="11" name="Footer Placeholder 22">
            <a:extLst>
              <a:ext uri="{FF2B5EF4-FFF2-40B4-BE49-F238E27FC236}">
                <a16:creationId xmlns:a16="http://schemas.microsoft.com/office/drawing/2014/main" id="{BEFA72DC-0A47-4235-B803-E7FC788322F8}"/>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
        <p:nvSpPr>
          <p:cNvPr id="12" name="Slide Number Placeholder 23">
            <a:extLst>
              <a:ext uri="{FF2B5EF4-FFF2-40B4-BE49-F238E27FC236}">
                <a16:creationId xmlns:a16="http://schemas.microsoft.com/office/drawing/2014/main" id="{16C67DBF-DE20-4F15-BF2E-8D2F5403F08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2</a:t>
            </a:fld>
            <a:endParaRPr lang="en-US" dirty="0">
              <a:solidFill>
                <a:prstClr val="black">
                  <a:tint val="75000"/>
                </a:prstClr>
              </a:solidFill>
              <a:latin typeface="Calibr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EE4896D-B327-4206-8FC7-656FD7A0F608}"/>
              </a:ext>
            </a:extLst>
          </p:cNvPr>
          <p:cNvSpPr txBox="1"/>
          <p:nvPr/>
        </p:nvSpPr>
        <p:spPr>
          <a:xfrm>
            <a:off x="164234" y="1232972"/>
            <a:ext cx="86749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Result and analysis: (b) Comparative analysis of average accuracy in percentage</a:t>
            </a:r>
          </a:p>
        </p:txBody>
      </p:sp>
      <p:sp>
        <p:nvSpPr>
          <p:cNvPr id="18" name="TextBox 17">
            <a:extLst>
              <a:ext uri="{FF2B5EF4-FFF2-40B4-BE49-F238E27FC236}">
                <a16:creationId xmlns:a16="http://schemas.microsoft.com/office/drawing/2014/main" id="{BF973938-E459-454A-AEE8-173006596F4C}"/>
              </a:ext>
            </a:extLst>
          </p:cNvPr>
          <p:cNvSpPr txBox="1"/>
          <p:nvPr/>
        </p:nvSpPr>
        <p:spPr>
          <a:xfrm>
            <a:off x="4800600" y="5095999"/>
            <a:ext cx="4267200" cy="1200329"/>
          </a:xfrm>
          <a:prstGeom prst="rect">
            <a:avLst/>
          </a:prstGeom>
          <a:noFill/>
        </p:spPr>
        <p:txBody>
          <a:bodyPr wrap="square" rtlCol="0">
            <a:spAutoFit/>
          </a:bodyPr>
          <a:lstStyle/>
          <a:p>
            <a:pPr lvl="0"/>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Figure1.7: </a:t>
            </a:r>
            <a:r>
              <a:rPr lang="en-IN" sz="1200" dirty="0">
                <a:latin typeface="Times New Roman" panose="02020603050405020304" pitchFamily="18" charset="0"/>
                <a:cs typeface="Times New Roman" panose="02020603050405020304" pitchFamily="18" charset="0"/>
              </a:rPr>
              <a:t>Bar graph representation of the results in terms of average accuracy in percentage (overall classes) using AID (AI), UCM (U), and ASCD (S) obtained using a no-adaptation technique, MIDA [9], CS-DDA [10], DAN [11], AANN [12] and proposed approach </a:t>
            </a:r>
            <a:br>
              <a:rPr lang="en-IN" sz="1200" dirty="0">
                <a:latin typeface="Times New Roman" panose="02020603050405020304" pitchFamily="18" charset="0"/>
                <a:cs typeface="Times New Roman" panose="02020603050405020304" pitchFamily="18" charset="0"/>
              </a:rPr>
            </a:b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24B57A9-F3C3-48A3-9A21-FB787ADA9026}"/>
              </a:ext>
            </a:extLst>
          </p:cNvPr>
          <p:cNvSpPr txBox="1"/>
          <p:nvPr/>
        </p:nvSpPr>
        <p:spPr>
          <a:xfrm>
            <a:off x="4876800" y="3429000"/>
            <a:ext cx="4267200"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000000"/>
                </a:solidFill>
                <a:latin typeface="Times New Roman"/>
                <a:cs typeface="Times New Roman"/>
              </a:rPr>
              <a:t>Table1.5</a:t>
            </a:r>
            <a:r>
              <a:rPr kumimoji="0" lang="en-IN" sz="1200" b="0" i="0" u="none" strike="noStrike" kern="1200" cap="none" spc="0" normalizeH="0" baseline="0" noProof="0" dirty="0">
                <a:ln>
                  <a:noFill/>
                </a:ln>
                <a:solidFill>
                  <a:srgbClr val="000000"/>
                </a:solidFill>
                <a:effectLst/>
                <a:uLnTx/>
                <a:uFillTx/>
                <a:latin typeface="Times New Roman"/>
                <a:cs typeface="Times New Roman"/>
              </a:rPr>
              <a:t>: COMPARATIVE RESULTS IN TERMS OF AVERAGE ACCURACY IN PERCENTAGE (OVERALL CLASSES) USING AID, UCM, AND ASCD OBTAINED USING A NO-DA (NO-ADAPTATION TECHNIQUE), MIDA [9], CS-DDA [10], DAN [11], AANN [12], AND PROPOSED APPROACH</a:t>
            </a:r>
            <a:endParaRPr kumimoji="0" lang="en-US" sz="1200" b="0" i="0" u="none" strike="noStrike" kern="1200" cap="none" spc="0" normalizeH="0" baseline="0" noProof="0" dirty="0">
              <a:ln>
                <a:noFill/>
              </a:ln>
              <a:solidFill>
                <a:prstClr val="black"/>
              </a:solidFill>
              <a:effectLst/>
              <a:uLnTx/>
              <a:uFillTx/>
              <a:latin typeface="Times New Roman"/>
              <a:cs typeface="Times New Roman"/>
            </a:endParaRPr>
          </a:p>
        </p:txBody>
      </p:sp>
      <p:sp>
        <p:nvSpPr>
          <p:cNvPr id="13" name="Title 1">
            <a:extLst>
              <a:ext uri="{FF2B5EF4-FFF2-40B4-BE49-F238E27FC236}">
                <a16:creationId xmlns:a16="http://schemas.microsoft.com/office/drawing/2014/main" id="{3A58D92F-BEA1-4FC5-9D0A-C6C98CB11EE4}"/>
              </a:ext>
            </a:extLst>
          </p:cNvPr>
          <p:cNvSpPr txBox="1">
            <a:spLocks/>
          </p:cNvSpPr>
          <p:nvPr/>
        </p:nvSpPr>
        <p:spPr>
          <a:xfrm>
            <a:off x="457200" y="381000"/>
            <a:ext cx="8229600" cy="103663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accent3">
                    <a:lumMod val="75000"/>
                  </a:schemeClr>
                </a:solidFill>
                <a:latin typeface="Times New Roman" panose="02020603050405020304" pitchFamily="18" charset="0"/>
                <a:cs typeface="Times New Roman" panose="02020603050405020304" pitchFamily="18" charset="0"/>
              </a:rPr>
              <a:t>Development of  scene-level LCC technique under homogeneous DA scenario</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ED157C7D-97B9-424E-9845-E986A6AC1BEE}"/>
              </a:ext>
            </a:extLst>
          </p:cNvPr>
          <p:cNvPicPr>
            <a:picLocks noChangeAspect="1"/>
          </p:cNvPicPr>
          <p:nvPr/>
        </p:nvPicPr>
        <p:blipFill>
          <a:blip r:embed="rId2"/>
          <a:stretch>
            <a:fillRect/>
          </a:stretch>
        </p:blipFill>
        <p:spPr>
          <a:xfrm>
            <a:off x="1557682" y="1560449"/>
            <a:ext cx="5888069" cy="1849210"/>
          </a:xfrm>
          <a:prstGeom prst="rect">
            <a:avLst/>
          </a:prstGeom>
        </p:spPr>
      </p:pic>
      <p:pic>
        <p:nvPicPr>
          <p:cNvPr id="16" name="Picture 15">
            <a:extLst>
              <a:ext uri="{FF2B5EF4-FFF2-40B4-BE49-F238E27FC236}">
                <a16:creationId xmlns:a16="http://schemas.microsoft.com/office/drawing/2014/main" id="{F3D3BEB1-1F09-494C-829A-7A571F456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584866"/>
            <a:ext cx="4677306" cy="2892134"/>
          </a:xfrm>
          <a:prstGeom prst="rect">
            <a:avLst/>
          </a:prstGeom>
        </p:spPr>
      </p:pic>
      <p:sp>
        <p:nvSpPr>
          <p:cNvPr id="26" name="Date Placeholder 25">
            <a:extLst>
              <a:ext uri="{FF2B5EF4-FFF2-40B4-BE49-F238E27FC236}">
                <a16:creationId xmlns:a16="http://schemas.microsoft.com/office/drawing/2014/main" id="{20758291-3FCD-4892-95A7-38E2C3082DC7}"/>
              </a:ext>
            </a:extLst>
          </p:cNvPr>
          <p:cNvSpPr>
            <a:spLocks noGrp="1"/>
          </p:cNvSpPr>
          <p:nvPr>
            <p:ph type="dt" sz="half" idx="10"/>
          </p:nvPr>
        </p:nvSpPr>
        <p:spPr/>
        <p:txBody>
          <a:bodyPr/>
          <a:lstStyle/>
          <a:p>
            <a:fld id="{AF7A7E3C-00CD-4DFF-9F9E-82CB27AA1107}" type="datetime1">
              <a:rPr lang="en-US" smtClean="0"/>
              <a:t>9/14/2022</a:t>
            </a:fld>
            <a:endParaRPr lang="en-US"/>
          </a:p>
        </p:txBody>
      </p:sp>
      <p:sp>
        <p:nvSpPr>
          <p:cNvPr id="27" name="Footer Placeholder 26">
            <a:extLst>
              <a:ext uri="{FF2B5EF4-FFF2-40B4-BE49-F238E27FC236}">
                <a16:creationId xmlns:a16="http://schemas.microsoft.com/office/drawing/2014/main" id="{830EB71C-5387-4B7B-9CA2-5BE0F57AEABC}"/>
              </a:ext>
            </a:extLst>
          </p:cNvPr>
          <p:cNvSpPr>
            <a:spLocks noGrp="1"/>
          </p:cNvSpPr>
          <p:nvPr>
            <p:ph type="ftr" sz="quarter" idx="11"/>
          </p:nvPr>
        </p:nvSpPr>
        <p:spPr/>
        <p:txBody>
          <a:bodyPr/>
          <a:lstStyle/>
          <a:p>
            <a:r>
              <a:rPr lang="en-US"/>
              <a:t>Defense Seminar</a:t>
            </a:r>
          </a:p>
        </p:txBody>
      </p:sp>
      <p:sp>
        <p:nvSpPr>
          <p:cNvPr id="28" name="Slide Number Placeholder 27">
            <a:extLst>
              <a:ext uri="{FF2B5EF4-FFF2-40B4-BE49-F238E27FC236}">
                <a16:creationId xmlns:a16="http://schemas.microsoft.com/office/drawing/2014/main" id="{F5D7A16B-AA05-4F7E-AC41-1940457BA95E}"/>
              </a:ext>
            </a:extLst>
          </p:cNvPr>
          <p:cNvSpPr>
            <a:spLocks noGrp="1"/>
          </p:cNvSpPr>
          <p:nvPr>
            <p:ph type="sldNum" sz="quarter" idx="12"/>
          </p:nvPr>
        </p:nvSpPr>
        <p:spPr/>
        <p:txBody>
          <a:bodyPr/>
          <a:lstStyle/>
          <a:p>
            <a:fld id="{C1807502-6AEA-4753-AA00-5CD7995082B3}" type="slidenum">
              <a:rPr lang="en-US" smtClean="0"/>
              <a:pPr/>
              <a:t>20</a:t>
            </a:fld>
            <a:endParaRPr lang="en-US"/>
          </a:p>
        </p:txBody>
      </p:sp>
    </p:spTree>
    <p:extLst>
      <p:ext uri="{BB962C8B-B14F-4D97-AF65-F5344CB8AC3E}">
        <p14:creationId xmlns:p14="http://schemas.microsoft.com/office/powerpoint/2010/main" val="373632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EE4896D-B327-4206-8FC7-656FD7A0F608}"/>
              </a:ext>
            </a:extLst>
          </p:cNvPr>
          <p:cNvSpPr txBox="1"/>
          <p:nvPr/>
        </p:nvSpPr>
        <p:spPr>
          <a:xfrm>
            <a:off x="164234" y="1232972"/>
            <a:ext cx="88273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Result and analysis: (c) </a:t>
            </a:r>
            <a:r>
              <a:rPr kumimoji="0" lang="en-IN"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Sensitivity of proposed ‘most-confident’ target sample identification technique</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F973938-E459-454A-AEE8-173006596F4C}"/>
              </a:ext>
            </a:extLst>
          </p:cNvPr>
          <p:cNvSpPr txBox="1"/>
          <p:nvPr/>
        </p:nvSpPr>
        <p:spPr>
          <a:xfrm>
            <a:off x="4800600" y="5117311"/>
            <a:ext cx="426720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Figure1.8: Graph representation to visualize the relation between the efficiency of ‘most-confident’ target sample identification algorithm vs. average accuracy (in percentage) by considering the six source </a:t>
            </a:r>
            <a:r>
              <a:rPr kumimoji="0" lang="en-IN"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IN"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target scenarios</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24B57A9-F3C3-48A3-9A21-FB787ADA9026}"/>
              </a:ext>
            </a:extLst>
          </p:cNvPr>
          <p:cNvSpPr txBox="1"/>
          <p:nvPr/>
        </p:nvSpPr>
        <p:spPr>
          <a:xfrm>
            <a:off x="4876800" y="3592675"/>
            <a:ext cx="4267200" cy="95410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solidFill>
                  <a:srgbClr val="000000"/>
                </a:solidFill>
                <a:latin typeface="Times New Roman"/>
                <a:cs typeface="Times New Roman"/>
              </a:rPr>
              <a:t>Table1.6</a:t>
            </a:r>
            <a:r>
              <a:rPr kumimoji="0" lang="en-IN" sz="1400" b="0" i="0" u="none" strike="noStrike" kern="1200" cap="none" spc="0" normalizeH="0" baseline="0" noProof="0" dirty="0">
                <a:ln>
                  <a:noFill/>
                </a:ln>
                <a:solidFill>
                  <a:srgbClr val="000000"/>
                </a:solidFill>
                <a:effectLst/>
                <a:uLnTx/>
                <a:uFillTx/>
                <a:latin typeface="Times New Roman"/>
                <a:cs typeface="Times New Roman"/>
              </a:rPr>
              <a:t>: Sensitivity of proposed ‘most-confident’ target sample identification technique and their impact on the final average accuracy (in percentage)</a:t>
            </a:r>
            <a:br>
              <a:rPr lang="en-IN" sz="1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b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56EAF9E-E801-4CAE-B113-46E9263787CA}"/>
              </a:ext>
            </a:extLst>
          </p:cNvPr>
          <p:cNvPicPr>
            <a:picLocks noChangeAspect="1"/>
          </p:cNvPicPr>
          <p:nvPr/>
        </p:nvPicPr>
        <p:blipFill>
          <a:blip r:embed="rId2"/>
          <a:stretch>
            <a:fillRect/>
          </a:stretch>
        </p:blipFill>
        <p:spPr>
          <a:xfrm>
            <a:off x="1261229" y="1555051"/>
            <a:ext cx="7602831" cy="1943255"/>
          </a:xfrm>
          <a:prstGeom prst="rect">
            <a:avLst/>
          </a:prstGeom>
        </p:spPr>
      </p:pic>
      <p:pic>
        <p:nvPicPr>
          <p:cNvPr id="11" name="Picture 10">
            <a:extLst>
              <a:ext uri="{FF2B5EF4-FFF2-40B4-BE49-F238E27FC236}">
                <a16:creationId xmlns:a16="http://schemas.microsoft.com/office/drawing/2014/main" id="{7BF8282D-6AA7-427E-B6BA-29C600EA8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6" y="3642597"/>
            <a:ext cx="4769964" cy="2949428"/>
          </a:xfrm>
          <a:prstGeom prst="rect">
            <a:avLst/>
          </a:prstGeom>
        </p:spPr>
      </p:pic>
      <p:sp>
        <p:nvSpPr>
          <p:cNvPr id="13" name="Title 1">
            <a:extLst>
              <a:ext uri="{FF2B5EF4-FFF2-40B4-BE49-F238E27FC236}">
                <a16:creationId xmlns:a16="http://schemas.microsoft.com/office/drawing/2014/main" id="{98BFFD5F-7E6D-42A0-8C5D-189442FD9B91}"/>
              </a:ext>
            </a:extLst>
          </p:cNvPr>
          <p:cNvSpPr txBox="1">
            <a:spLocks/>
          </p:cNvSpPr>
          <p:nvPr/>
        </p:nvSpPr>
        <p:spPr>
          <a:xfrm>
            <a:off x="457200" y="381000"/>
            <a:ext cx="8229600" cy="103663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accent3">
                    <a:lumMod val="75000"/>
                  </a:schemeClr>
                </a:solidFill>
                <a:latin typeface="Times New Roman" panose="02020603050405020304" pitchFamily="18" charset="0"/>
                <a:cs typeface="Times New Roman" panose="02020603050405020304" pitchFamily="18" charset="0"/>
              </a:rPr>
              <a:t>Development of  scene-level LCC technique under homogeneous DA scenario</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20" name="Date Placeholder 19">
            <a:extLst>
              <a:ext uri="{FF2B5EF4-FFF2-40B4-BE49-F238E27FC236}">
                <a16:creationId xmlns:a16="http://schemas.microsoft.com/office/drawing/2014/main" id="{4CC7D4E0-2E92-432F-8A34-3C034B4E474A}"/>
              </a:ext>
            </a:extLst>
          </p:cNvPr>
          <p:cNvSpPr>
            <a:spLocks noGrp="1"/>
          </p:cNvSpPr>
          <p:nvPr>
            <p:ph type="dt" sz="half" idx="10"/>
          </p:nvPr>
        </p:nvSpPr>
        <p:spPr/>
        <p:txBody>
          <a:bodyPr/>
          <a:lstStyle/>
          <a:p>
            <a:fld id="{709750A0-5250-4A79-9EDC-688FFEB0E1BD}" type="datetime1">
              <a:rPr lang="en-US" smtClean="0"/>
              <a:t>9/14/2022</a:t>
            </a:fld>
            <a:endParaRPr lang="en-US"/>
          </a:p>
        </p:txBody>
      </p:sp>
      <p:sp>
        <p:nvSpPr>
          <p:cNvPr id="21" name="Footer Placeholder 20">
            <a:extLst>
              <a:ext uri="{FF2B5EF4-FFF2-40B4-BE49-F238E27FC236}">
                <a16:creationId xmlns:a16="http://schemas.microsoft.com/office/drawing/2014/main" id="{E4273EF3-9957-4FC4-B5D1-897FFDC0D7ED}"/>
              </a:ext>
            </a:extLst>
          </p:cNvPr>
          <p:cNvSpPr>
            <a:spLocks noGrp="1"/>
          </p:cNvSpPr>
          <p:nvPr>
            <p:ph type="ftr" sz="quarter" idx="11"/>
          </p:nvPr>
        </p:nvSpPr>
        <p:spPr/>
        <p:txBody>
          <a:bodyPr/>
          <a:lstStyle/>
          <a:p>
            <a:r>
              <a:rPr lang="en-US"/>
              <a:t>Defense Seminar</a:t>
            </a:r>
          </a:p>
        </p:txBody>
      </p:sp>
      <p:sp>
        <p:nvSpPr>
          <p:cNvPr id="22" name="Slide Number Placeholder 21">
            <a:extLst>
              <a:ext uri="{FF2B5EF4-FFF2-40B4-BE49-F238E27FC236}">
                <a16:creationId xmlns:a16="http://schemas.microsoft.com/office/drawing/2014/main" id="{730DA86A-D501-48A5-B45C-5B0410B342DC}"/>
              </a:ext>
            </a:extLst>
          </p:cNvPr>
          <p:cNvSpPr>
            <a:spLocks noGrp="1"/>
          </p:cNvSpPr>
          <p:nvPr>
            <p:ph type="sldNum" sz="quarter" idx="12"/>
          </p:nvPr>
        </p:nvSpPr>
        <p:spPr/>
        <p:txBody>
          <a:bodyPr/>
          <a:lstStyle/>
          <a:p>
            <a:fld id="{C1807502-6AEA-4753-AA00-5CD7995082B3}" type="slidenum">
              <a:rPr lang="en-US" smtClean="0"/>
              <a:pPr/>
              <a:t>21</a:t>
            </a:fld>
            <a:endParaRPr lang="en-US"/>
          </a:p>
        </p:txBody>
      </p:sp>
    </p:spTree>
    <p:extLst>
      <p:ext uri="{BB962C8B-B14F-4D97-AF65-F5344CB8AC3E}">
        <p14:creationId xmlns:p14="http://schemas.microsoft.com/office/powerpoint/2010/main" val="4859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8BFFD5F-7E6D-42A0-8C5D-189442FD9B91}"/>
              </a:ext>
            </a:extLst>
          </p:cNvPr>
          <p:cNvSpPr txBox="1">
            <a:spLocks/>
          </p:cNvSpPr>
          <p:nvPr/>
        </p:nvSpPr>
        <p:spPr>
          <a:xfrm>
            <a:off x="457200" y="381000"/>
            <a:ext cx="8229600" cy="103663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accent3">
                    <a:lumMod val="75000"/>
                  </a:schemeClr>
                </a:solidFill>
                <a:latin typeface="Times New Roman" panose="02020603050405020304" pitchFamily="18" charset="0"/>
                <a:cs typeface="Times New Roman" panose="02020603050405020304" pitchFamily="18" charset="0"/>
              </a:rPr>
              <a:t>Development of  scene-level LCC technique under homogeneous DA scenario</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9" name="TextShape 2">
            <a:extLst>
              <a:ext uri="{FF2B5EF4-FFF2-40B4-BE49-F238E27FC236}">
                <a16:creationId xmlns:a16="http://schemas.microsoft.com/office/drawing/2014/main" id="{BD1128BD-AB2F-44E6-B6AB-CA22B6FBC33D}"/>
              </a:ext>
            </a:extLst>
          </p:cNvPr>
          <p:cNvSpPr txBox="1"/>
          <p:nvPr/>
        </p:nvSpPr>
        <p:spPr>
          <a:xfrm>
            <a:off x="457560" y="1562289"/>
            <a:ext cx="8229240" cy="4525560"/>
          </a:xfrm>
          <a:prstGeom prst="rect">
            <a:avLst/>
          </a:prstGeom>
          <a:noFill/>
          <a:ln>
            <a:noFill/>
          </a:ln>
        </p:spPr>
        <p:txBody>
          <a:bodyPr>
            <a:normAutofit/>
          </a:bodyPr>
          <a:lstStyle/>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Results and Analysis: Ablation analysis of the proposed model</a:t>
            </a:r>
          </a:p>
          <a:p>
            <a:pPr marL="743310" lvl="1" indent="-285750">
              <a:lnSpc>
                <a:spcPct val="100000"/>
              </a:lnSpc>
              <a:spcBef>
                <a:spcPts val="400"/>
              </a:spcBef>
              <a:buClr>
                <a:srgbClr val="000000"/>
              </a:buClr>
              <a:buFont typeface="Wingdings" panose="05000000000000000000" pitchFamily="2" charset="2"/>
              <a:buChar char="q"/>
            </a:pPr>
            <a:r>
              <a:rPr lang="en-US" spc="-1" dirty="0">
                <a:solidFill>
                  <a:srgbClr val="000000"/>
                </a:solidFill>
                <a:latin typeface="Times New Roman" panose="02020603050405020304" pitchFamily="18" charset="0"/>
                <a:cs typeface="Times New Roman" panose="02020603050405020304" pitchFamily="18" charset="0"/>
              </a:rPr>
              <a:t>Most-confident target sample selection technique</a:t>
            </a:r>
            <a:r>
              <a:rPr lang="en-US" b="0" strike="noStrike" spc="-1" dirty="0">
                <a:solidFill>
                  <a:srgbClr val="000000"/>
                </a:solidFill>
                <a:latin typeface="Times New Roman" panose="02020603050405020304" pitchFamily="18" charset="0"/>
                <a:cs typeface="Times New Roman" panose="02020603050405020304" pitchFamily="18" charset="0"/>
              </a:rPr>
              <a:t>:</a:t>
            </a:r>
          </a:p>
          <a:p>
            <a:pPr marL="1200240" lvl="2" indent="-285480">
              <a:spcBef>
                <a:spcPts val="400"/>
              </a:spcBef>
              <a:buClr>
                <a:srgbClr val="000000"/>
              </a:buClr>
              <a:buFont typeface="Arial"/>
              <a:buChar char="–"/>
            </a:pPr>
            <a:r>
              <a:rPr lang="en-US" b="0" strike="noStrike" spc="-1" dirty="0">
                <a:solidFill>
                  <a:srgbClr val="000000"/>
                </a:solidFill>
                <a:latin typeface="Times New Roman" panose="02020603050405020304" pitchFamily="18" charset="0"/>
                <a:cs typeface="Times New Roman" panose="02020603050405020304" pitchFamily="18" charset="0"/>
              </a:rPr>
              <a:t> </a:t>
            </a:r>
            <a:r>
              <a:rPr lang="en-IN" sz="1600" spc="-1" dirty="0">
                <a:solidFill>
                  <a:srgbClr val="000000"/>
                </a:solidFill>
                <a:latin typeface="Times New Roman" panose="02020603050405020304" pitchFamily="18" charset="0"/>
                <a:cs typeface="Times New Roman" panose="02020603050405020304" pitchFamily="18" charset="0"/>
              </a:rPr>
              <a:t>Random selection of ‘most-confident’ target sample (Base-1)</a:t>
            </a:r>
          </a:p>
          <a:p>
            <a:pPr marL="1200240" lvl="2" indent="-285480">
              <a:spcBef>
                <a:spcPts val="400"/>
              </a:spcBef>
              <a:buClr>
                <a:srgbClr val="000000"/>
              </a:buClr>
              <a:buFont typeface="Arial"/>
              <a:buChar char="–"/>
            </a:pPr>
            <a:r>
              <a:rPr lang="en-US" sz="1600" spc="-1" dirty="0">
                <a:solidFill>
                  <a:srgbClr val="000000"/>
                </a:solidFill>
                <a:latin typeface="Times New Roman" panose="02020603050405020304" pitchFamily="18" charset="0"/>
                <a:cs typeface="Times New Roman" panose="02020603050405020304" pitchFamily="18" charset="0"/>
              </a:rPr>
              <a:t>Semi-automatic threshold selection techniques (Base-2)</a:t>
            </a:r>
          </a:p>
          <a:p>
            <a:pPr marL="743310" lvl="1" indent="-285750">
              <a:spcBef>
                <a:spcPts val="400"/>
              </a:spcBef>
              <a:buClr>
                <a:srgbClr val="000000"/>
              </a:buClr>
              <a:buFont typeface="Wingdings" panose="05000000000000000000" pitchFamily="2" charset="2"/>
              <a:buChar char="q"/>
            </a:pPr>
            <a:r>
              <a:rPr lang="en-US" spc="-1" dirty="0">
                <a:solidFill>
                  <a:srgbClr val="000000"/>
                </a:solidFill>
                <a:latin typeface="Times New Roman" panose="02020603050405020304" pitchFamily="18" charset="0"/>
                <a:cs typeface="Times New Roman" panose="02020603050405020304" pitchFamily="18" charset="0"/>
              </a:rPr>
              <a:t>Impact of the Siamese network</a:t>
            </a:r>
            <a:r>
              <a:rPr lang="en-US" b="0" strike="noStrike" spc="-1" dirty="0">
                <a:solidFill>
                  <a:srgbClr val="000000"/>
                </a:solidFill>
                <a:latin typeface="Times New Roman" panose="02020603050405020304" pitchFamily="18" charset="0"/>
                <a:cs typeface="Times New Roman" panose="02020603050405020304" pitchFamily="18" charset="0"/>
              </a:rPr>
              <a:t>:</a:t>
            </a:r>
          </a:p>
          <a:p>
            <a:pPr marL="1200240" lvl="2" indent="-285480">
              <a:spcBef>
                <a:spcPts val="400"/>
              </a:spcBef>
              <a:buClr>
                <a:srgbClr val="000000"/>
              </a:buClr>
              <a:buFont typeface="Arial"/>
              <a:buChar char="–"/>
            </a:pPr>
            <a:r>
              <a:rPr lang="en-US" sz="1600" spc="-1" dirty="0">
                <a:solidFill>
                  <a:srgbClr val="000000"/>
                </a:solidFill>
                <a:latin typeface="Times New Roman" panose="02020603050405020304" pitchFamily="18" charset="0"/>
                <a:cs typeface="Times New Roman" panose="02020603050405020304" pitchFamily="18" charset="0"/>
              </a:rPr>
              <a:t>Eliminate the network and bypass the outcome of phase1 to phase3 (Base-3)</a:t>
            </a:r>
          </a:p>
          <a:p>
            <a:pPr marL="743310" lvl="1" indent="-285750">
              <a:spcBef>
                <a:spcPts val="400"/>
              </a:spcBef>
              <a:buClr>
                <a:srgbClr val="000000"/>
              </a:buClr>
              <a:buFont typeface="Wingdings" panose="05000000000000000000" pitchFamily="2" charset="2"/>
              <a:buChar char="q"/>
            </a:pPr>
            <a:r>
              <a:rPr lang="en-US" spc="-1" dirty="0">
                <a:solidFill>
                  <a:srgbClr val="000000"/>
                </a:solidFill>
                <a:latin typeface="Times New Roman" panose="02020603050405020304" pitchFamily="18" charset="0"/>
                <a:cs typeface="Times New Roman" panose="02020603050405020304" pitchFamily="18" charset="0"/>
              </a:rPr>
              <a:t>Impact of the Autoencoder</a:t>
            </a:r>
          </a:p>
          <a:p>
            <a:pPr marL="1200240" lvl="2" indent="-285480">
              <a:spcBef>
                <a:spcPts val="400"/>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Eliminate the network (Base-4)</a:t>
            </a:r>
          </a:p>
        </p:txBody>
      </p:sp>
      <p:pic>
        <p:nvPicPr>
          <p:cNvPr id="3" name="Picture 2">
            <a:extLst>
              <a:ext uri="{FF2B5EF4-FFF2-40B4-BE49-F238E27FC236}">
                <a16:creationId xmlns:a16="http://schemas.microsoft.com/office/drawing/2014/main" id="{D63F88AD-4948-4DC7-8015-3C344BEFBEA6}"/>
              </a:ext>
            </a:extLst>
          </p:cNvPr>
          <p:cNvPicPr>
            <a:picLocks noChangeAspect="1"/>
          </p:cNvPicPr>
          <p:nvPr/>
        </p:nvPicPr>
        <p:blipFill>
          <a:blip r:embed="rId2"/>
          <a:stretch>
            <a:fillRect/>
          </a:stretch>
        </p:blipFill>
        <p:spPr>
          <a:xfrm>
            <a:off x="219107" y="4101945"/>
            <a:ext cx="4237483" cy="1828338"/>
          </a:xfrm>
          <a:prstGeom prst="rect">
            <a:avLst/>
          </a:prstGeom>
        </p:spPr>
      </p:pic>
      <p:pic>
        <p:nvPicPr>
          <p:cNvPr id="12" name="Picture 11">
            <a:extLst>
              <a:ext uri="{FF2B5EF4-FFF2-40B4-BE49-F238E27FC236}">
                <a16:creationId xmlns:a16="http://schemas.microsoft.com/office/drawing/2014/main" id="{5823F9E4-EB23-45D0-AEB7-299E24B4FC35}"/>
              </a:ext>
            </a:extLst>
          </p:cNvPr>
          <p:cNvPicPr>
            <a:picLocks noChangeAspect="1"/>
          </p:cNvPicPr>
          <p:nvPr/>
        </p:nvPicPr>
        <p:blipFill>
          <a:blip r:embed="rId3"/>
          <a:stretch>
            <a:fillRect/>
          </a:stretch>
        </p:blipFill>
        <p:spPr>
          <a:xfrm>
            <a:off x="4937211" y="4080829"/>
            <a:ext cx="4147477" cy="1828337"/>
          </a:xfrm>
          <a:prstGeom prst="rect">
            <a:avLst/>
          </a:prstGeom>
        </p:spPr>
      </p:pic>
      <p:sp>
        <p:nvSpPr>
          <p:cNvPr id="14" name="TextBox 13">
            <a:extLst>
              <a:ext uri="{FF2B5EF4-FFF2-40B4-BE49-F238E27FC236}">
                <a16:creationId xmlns:a16="http://schemas.microsoft.com/office/drawing/2014/main" id="{505F8456-2E38-4844-8F05-CC5903EF5620}"/>
              </a:ext>
            </a:extLst>
          </p:cNvPr>
          <p:cNvSpPr txBox="1"/>
          <p:nvPr/>
        </p:nvSpPr>
        <p:spPr>
          <a:xfrm>
            <a:off x="4937211" y="5857016"/>
            <a:ext cx="4572000" cy="461665"/>
          </a:xfrm>
          <a:prstGeom prst="rect">
            <a:avLst/>
          </a:prstGeom>
          <a:noFill/>
        </p:spPr>
        <p:txBody>
          <a:bodyPr wrap="square" lIns="91440" tIns="45720" rIns="91440" bIns="45720" anchor="t">
            <a:spAutoFit/>
          </a:bodyPr>
          <a:lstStyle/>
          <a:p>
            <a:r>
              <a:rPr lang="en-IN" sz="1200" dirty="0">
                <a:solidFill>
                  <a:srgbClr val="000000"/>
                </a:solidFill>
                <a:latin typeface="Times New Roman"/>
                <a:cs typeface="Times New Roman"/>
              </a:rPr>
              <a:t>Table1.8</a:t>
            </a:r>
            <a:r>
              <a:rPr kumimoji="0" lang="en-IN" sz="1200" b="0" i="0" u="none" strike="noStrike" kern="1200" cap="none" spc="0" normalizeH="0" baseline="0" noProof="0" dirty="0">
                <a:ln>
                  <a:noFill/>
                </a:ln>
                <a:solidFill>
                  <a:srgbClr val="000000"/>
                </a:solidFill>
                <a:effectLst/>
                <a:uLnTx/>
                <a:uFillTx/>
                <a:latin typeface="Times New Roman"/>
                <a:cs typeface="Times New Roman"/>
              </a:rPr>
              <a:t>: Impact of number of hidden layers in the stacked autoencoder on the final overall accuracies</a:t>
            </a:r>
            <a:endParaRPr lang="en-US" sz="1200" dirty="0">
              <a:latin typeface="Times New Roman"/>
              <a:cs typeface="Times New Roman"/>
            </a:endParaRPr>
          </a:p>
        </p:txBody>
      </p:sp>
      <p:sp>
        <p:nvSpPr>
          <p:cNvPr id="15" name="TextBox 14">
            <a:extLst>
              <a:ext uri="{FF2B5EF4-FFF2-40B4-BE49-F238E27FC236}">
                <a16:creationId xmlns:a16="http://schemas.microsoft.com/office/drawing/2014/main" id="{64CC6A55-EB54-42E6-A04A-6A7021244B9F}"/>
              </a:ext>
            </a:extLst>
          </p:cNvPr>
          <p:cNvSpPr txBox="1"/>
          <p:nvPr/>
        </p:nvSpPr>
        <p:spPr>
          <a:xfrm>
            <a:off x="419660" y="5909166"/>
            <a:ext cx="3999391" cy="461665"/>
          </a:xfrm>
          <a:prstGeom prst="rect">
            <a:avLst/>
          </a:prstGeom>
          <a:noFill/>
        </p:spPr>
        <p:txBody>
          <a:bodyPr wrap="square" lIns="91440" tIns="45720" rIns="91440" bIns="45720" anchor="t">
            <a:spAutoFit/>
          </a:bodyPr>
          <a:lstStyle/>
          <a:p>
            <a:r>
              <a:rPr lang="en-IN" sz="1200" dirty="0">
                <a:solidFill>
                  <a:srgbClr val="000000"/>
                </a:solidFill>
                <a:latin typeface="Times New Roman"/>
                <a:cs typeface="Times New Roman"/>
              </a:rPr>
              <a:t>Table1.7:</a:t>
            </a:r>
            <a:r>
              <a:rPr kumimoji="0" lang="en-IN" sz="1200" b="0" i="0" u="none" strike="noStrike" kern="1200" cap="none" spc="0" normalizeH="0" baseline="0" noProof="0" dirty="0">
                <a:ln>
                  <a:noFill/>
                </a:ln>
                <a:solidFill>
                  <a:srgbClr val="000000"/>
                </a:solidFill>
                <a:effectLst/>
                <a:uLnTx/>
                <a:uFillTx/>
                <a:latin typeface="Times New Roman"/>
                <a:cs typeface="Times New Roman"/>
              </a:rPr>
              <a:t> Ablation study of all the component of proposed architecture based on overall accuracy index</a:t>
            </a:r>
            <a:endParaRPr lang="en-US" sz="1200" dirty="0">
              <a:latin typeface="Times New Roman"/>
              <a:cs typeface="Times New Roman"/>
            </a:endParaRPr>
          </a:p>
        </p:txBody>
      </p:sp>
      <p:sp>
        <p:nvSpPr>
          <p:cNvPr id="21" name="Date Placeholder 20">
            <a:extLst>
              <a:ext uri="{FF2B5EF4-FFF2-40B4-BE49-F238E27FC236}">
                <a16:creationId xmlns:a16="http://schemas.microsoft.com/office/drawing/2014/main" id="{3A3C53E8-C4EA-490E-A0C5-CE5B66008D13}"/>
              </a:ext>
            </a:extLst>
          </p:cNvPr>
          <p:cNvSpPr>
            <a:spLocks noGrp="1"/>
          </p:cNvSpPr>
          <p:nvPr>
            <p:ph type="dt" sz="half" idx="10"/>
          </p:nvPr>
        </p:nvSpPr>
        <p:spPr/>
        <p:txBody>
          <a:bodyPr/>
          <a:lstStyle/>
          <a:p>
            <a:fld id="{1775E805-3A52-413C-A9B0-6638145A6569}" type="datetime1">
              <a:rPr lang="en-US" smtClean="0"/>
              <a:t>9/14/2022</a:t>
            </a:fld>
            <a:endParaRPr lang="en-US"/>
          </a:p>
        </p:txBody>
      </p:sp>
      <p:sp>
        <p:nvSpPr>
          <p:cNvPr id="22" name="Footer Placeholder 21">
            <a:extLst>
              <a:ext uri="{FF2B5EF4-FFF2-40B4-BE49-F238E27FC236}">
                <a16:creationId xmlns:a16="http://schemas.microsoft.com/office/drawing/2014/main" id="{3327AEE1-9A45-41F8-A3D4-2B4B5A635E79}"/>
              </a:ext>
            </a:extLst>
          </p:cNvPr>
          <p:cNvSpPr>
            <a:spLocks noGrp="1"/>
          </p:cNvSpPr>
          <p:nvPr>
            <p:ph type="ftr" sz="quarter" idx="11"/>
          </p:nvPr>
        </p:nvSpPr>
        <p:spPr/>
        <p:txBody>
          <a:bodyPr/>
          <a:lstStyle/>
          <a:p>
            <a:r>
              <a:rPr lang="en-US"/>
              <a:t>Defense Seminar</a:t>
            </a:r>
          </a:p>
        </p:txBody>
      </p:sp>
      <p:sp>
        <p:nvSpPr>
          <p:cNvPr id="23" name="Slide Number Placeholder 22">
            <a:extLst>
              <a:ext uri="{FF2B5EF4-FFF2-40B4-BE49-F238E27FC236}">
                <a16:creationId xmlns:a16="http://schemas.microsoft.com/office/drawing/2014/main" id="{2F1AE498-0889-4D6F-BC58-1B9AC0CE8E1A}"/>
              </a:ext>
            </a:extLst>
          </p:cNvPr>
          <p:cNvSpPr>
            <a:spLocks noGrp="1"/>
          </p:cNvSpPr>
          <p:nvPr>
            <p:ph type="sldNum" sz="quarter" idx="12"/>
          </p:nvPr>
        </p:nvSpPr>
        <p:spPr/>
        <p:txBody>
          <a:bodyPr/>
          <a:lstStyle/>
          <a:p>
            <a:fld id="{C1807502-6AEA-4753-AA00-5CD7995082B3}" type="slidenum">
              <a:rPr lang="en-US" smtClean="0"/>
              <a:pPr/>
              <a:t>22</a:t>
            </a:fld>
            <a:endParaRPr lang="en-US"/>
          </a:p>
        </p:txBody>
      </p:sp>
    </p:spTree>
    <p:extLst>
      <p:ext uri="{BB962C8B-B14F-4D97-AF65-F5344CB8AC3E}">
        <p14:creationId xmlns:p14="http://schemas.microsoft.com/office/powerpoint/2010/main" val="404360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7" dur="500"/>
                                        <p:tgtEl>
                                          <p:spTgt spid="9">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0" dur="500"/>
                                        <p:tgtEl>
                                          <p:spTgt spid="9">
                                            <p:txEl>
                                              <p:pRg st="4" end="4"/>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randombar(horizontal)">
                                      <p:cBhvr>
                                        <p:cTn id="13" dur="500"/>
                                        <p:tgtEl>
                                          <p:spTgt spid="9">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8" dur="500"/>
                                        <p:tgtEl>
                                          <p:spTgt spid="9">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6" dur="500"/>
                                        <p:tgtEl>
                                          <p:spTgt spid="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randombar(horizontal)">
                                      <p:cBhvr>
                                        <p:cTn id="31" dur="500"/>
                                        <p:tgtEl>
                                          <p:spTgt spid="9">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par>
                                <p:cTn id="40" presetID="14" presetClass="entr" presetSubtype="1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2"/>
          <p:cNvSpPr txBox="1"/>
          <p:nvPr/>
        </p:nvSpPr>
        <p:spPr>
          <a:xfrm>
            <a:off x="457200" y="1567740"/>
            <a:ext cx="8229240" cy="4525560"/>
          </a:xfrm>
          <a:prstGeom prst="rect">
            <a:avLst/>
          </a:prstGeom>
          <a:noFill/>
          <a:ln>
            <a:noFill/>
          </a:ln>
        </p:spPr>
        <p:txBody>
          <a:bodyPr>
            <a:normAutofit/>
          </a:bodyPr>
          <a:lstStyle/>
          <a:p>
            <a:pPr marL="343080" indent="-342720" algn="just">
              <a:lnSpc>
                <a:spcPct val="100000"/>
              </a:lnSpc>
              <a:spcBef>
                <a:spcPts val="641"/>
              </a:spcBef>
              <a:buClr>
                <a:srgbClr val="000000"/>
              </a:buClr>
              <a:buFont typeface="Arial"/>
              <a:buChar char="•"/>
            </a:pPr>
            <a:r>
              <a:rPr lang="en-IN" sz="2200" b="1" spc="-1" dirty="0">
                <a:solidFill>
                  <a:srgbClr val="000000"/>
                </a:solidFill>
                <a:latin typeface="Times New Roman" panose="02020603050405020304" pitchFamily="18" charset="0"/>
                <a:cs typeface="Times New Roman" panose="02020603050405020304" pitchFamily="18" charset="0"/>
              </a:rPr>
              <a:t>Discussion and conclusion</a:t>
            </a:r>
          </a:p>
          <a:p>
            <a:pPr marL="800280" lvl="1" indent="-342720" algn="just">
              <a:spcBef>
                <a:spcPts val="641"/>
              </a:spcBef>
              <a:buClr>
                <a:srgbClr val="000000"/>
              </a:buClr>
              <a:buFont typeface="Arial"/>
              <a:buChar char="•"/>
            </a:pPr>
            <a:r>
              <a:rPr lang="en-IN" sz="2200" spc="-1" dirty="0">
                <a:solidFill>
                  <a:srgbClr val="00B050"/>
                </a:solidFill>
                <a:latin typeface="Times New Roman" panose="02020603050405020304" pitchFamily="18" charset="0"/>
                <a:cs typeface="Times New Roman" panose="02020603050405020304" pitchFamily="18" charset="0"/>
              </a:rPr>
              <a:t>Cost effective unsupervised scheme for homogeneous DA scenario</a:t>
            </a:r>
          </a:p>
          <a:p>
            <a:pPr marL="800280" lvl="1" indent="-342720" algn="just">
              <a:spcBef>
                <a:spcPts val="641"/>
              </a:spcBef>
              <a:buClr>
                <a:srgbClr val="000000"/>
              </a:buClr>
              <a:buFont typeface="Arial"/>
              <a:buChar char="•"/>
            </a:pPr>
            <a:r>
              <a:rPr lang="en-IN" sz="2200" spc="-1" dirty="0">
                <a:solidFill>
                  <a:srgbClr val="00B050"/>
                </a:solidFill>
                <a:latin typeface="Times New Roman" panose="02020603050405020304" pitchFamily="18" charset="0"/>
                <a:cs typeface="Times New Roman" panose="02020603050405020304" pitchFamily="18" charset="0"/>
              </a:rPr>
              <a:t>Selection technique strategy of the ‘most-confident’ target sample is highly reliable</a:t>
            </a:r>
          </a:p>
          <a:p>
            <a:pPr marL="800280" lvl="1" indent="-342720" algn="just">
              <a:spcBef>
                <a:spcPts val="641"/>
              </a:spcBef>
              <a:buClr>
                <a:srgbClr val="000000"/>
              </a:buClr>
              <a:buFont typeface="Arial"/>
              <a:buChar char="•"/>
            </a:pPr>
            <a:r>
              <a:rPr lang="en-IN" sz="2200" spc="-1" dirty="0">
                <a:solidFill>
                  <a:srgbClr val="00B050"/>
                </a:solidFill>
                <a:latin typeface="Times New Roman" panose="02020603050405020304" pitchFamily="18" charset="0"/>
                <a:cs typeface="Times New Roman" panose="02020603050405020304" pitchFamily="18" charset="0"/>
              </a:rPr>
              <a:t>Stacked autoencoder with two hidden layers delivers better performance</a:t>
            </a:r>
          </a:p>
          <a:p>
            <a:pPr marL="800280" lvl="1" indent="-342720" algn="just">
              <a:spcBef>
                <a:spcPts val="641"/>
              </a:spcBef>
              <a:buClr>
                <a:srgbClr val="000000"/>
              </a:buClr>
              <a:buFont typeface="Arial"/>
              <a:buChar char="•"/>
            </a:pPr>
            <a:r>
              <a:rPr lang="en-IN" sz="2200" spc="-1" dirty="0">
                <a:solidFill>
                  <a:srgbClr val="FF0000"/>
                </a:solidFill>
                <a:latin typeface="Times New Roman" panose="02020603050405020304" pitchFamily="18" charset="0"/>
                <a:cs typeface="Times New Roman" panose="02020603050405020304" pitchFamily="18" charset="0"/>
              </a:rPr>
              <a:t>Unable to handle the heterogeneous DA problem</a:t>
            </a:r>
          </a:p>
          <a:p>
            <a:pPr marL="800280" lvl="1" indent="-342720" algn="just">
              <a:spcBef>
                <a:spcPts val="641"/>
              </a:spcBef>
              <a:buClr>
                <a:srgbClr val="000000"/>
              </a:buClr>
              <a:buFont typeface="Arial"/>
              <a:buChar char="•"/>
            </a:pPr>
            <a:r>
              <a:rPr lang="en-IN" sz="2200" spc="-1" dirty="0">
                <a:solidFill>
                  <a:srgbClr val="FF0000"/>
                </a:solidFill>
                <a:latin typeface="Times New Roman" panose="02020603050405020304" pitchFamily="18" charset="0"/>
                <a:cs typeface="Times New Roman" panose="02020603050405020304" pitchFamily="18" charset="0"/>
              </a:rPr>
              <a:t>Investigation is based on the spectral and spatial characteristics of remote sensing images</a:t>
            </a:r>
          </a:p>
          <a:p>
            <a:pPr algn="just">
              <a:lnSpc>
                <a:spcPct val="100000"/>
              </a:lnSpc>
              <a:spcBef>
                <a:spcPts val="641"/>
              </a:spcBef>
            </a:pPr>
            <a:endParaRPr lang="en-US" b="0" strike="noStrike" spc="-1" dirty="0">
              <a:solidFill>
                <a:srgbClr val="000000"/>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C812A34A-F47A-4A79-9F9C-FD6ADA2A6E19}"/>
              </a:ext>
            </a:extLst>
          </p:cNvPr>
          <p:cNvSpPr txBox="1">
            <a:spLocks/>
          </p:cNvSpPr>
          <p:nvPr/>
        </p:nvSpPr>
        <p:spPr>
          <a:xfrm>
            <a:off x="457200" y="381000"/>
            <a:ext cx="8229600" cy="103663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schemeClr val="accent3">
                    <a:lumMod val="75000"/>
                  </a:schemeClr>
                </a:solidFill>
                <a:latin typeface="Times New Roman" panose="02020603050405020304" pitchFamily="18" charset="0"/>
                <a:cs typeface="Times New Roman" panose="02020603050405020304" pitchFamily="18" charset="0"/>
              </a:rPr>
              <a:t>Development of  scene-level LCC technique under homogeneous DA scenario</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0" name="Date Placeholder 9">
            <a:extLst>
              <a:ext uri="{FF2B5EF4-FFF2-40B4-BE49-F238E27FC236}">
                <a16:creationId xmlns:a16="http://schemas.microsoft.com/office/drawing/2014/main" id="{E8AFB901-0D19-41B3-9269-7DDCBE44E8AB}"/>
              </a:ext>
            </a:extLst>
          </p:cNvPr>
          <p:cNvSpPr>
            <a:spLocks noGrp="1"/>
          </p:cNvSpPr>
          <p:nvPr>
            <p:ph type="dt" sz="half" idx="10"/>
          </p:nvPr>
        </p:nvSpPr>
        <p:spPr/>
        <p:txBody>
          <a:bodyPr/>
          <a:lstStyle/>
          <a:p>
            <a:fld id="{87A97719-2800-45FD-A13B-18BA1427BA11}" type="datetime1">
              <a:rPr lang="en-US" smtClean="0"/>
              <a:t>9/14/2022</a:t>
            </a:fld>
            <a:endParaRPr lang="en-US"/>
          </a:p>
        </p:txBody>
      </p:sp>
      <p:sp>
        <p:nvSpPr>
          <p:cNvPr id="11" name="Footer Placeholder 10">
            <a:extLst>
              <a:ext uri="{FF2B5EF4-FFF2-40B4-BE49-F238E27FC236}">
                <a16:creationId xmlns:a16="http://schemas.microsoft.com/office/drawing/2014/main" id="{7537C085-EC53-44FC-ABBF-385299E09844}"/>
              </a:ext>
            </a:extLst>
          </p:cNvPr>
          <p:cNvSpPr>
            <a:spLocks noGrp="1"/>
          </p:cNvSpPr>
          <p:nvPr>
            <p:ph type="ftr" sz="quarter" idx="11"/>
          </p:nvPr>
        </p:nvSpPr>
        <p:spPr/>
        <p:txBody>
          <a:bodyPr/>
          <a:lstStyle/>
          <a:p>
            <a:r>
              <a:rPr lang="en-US"/>
              <a:t>Defense Seminar</a:t>
            </a:r>
          </a:p>
        </p:txBody>
      </p:sp>
      <p:sp>
        <p:nvSpPr>
          <p:cNvPr id="12" name="Slide Number Placeholder 11">
            <a:extLst>
              <a:ext uri="{FF2B5EF4-FFF2-40B4-BE49-F238E27FC236}">
                <a16:creationId xmlns:a16="http://schemas.microsoft.com/office/drawing/2014/main" id="{3EDBF1D5-73CE-4A95-A1BA-85D39653B854}"/>
              </a:ext>
            </a:extLst>
          </p:cNvPr>
          <p:cNvSpPr>
            <a:spLocks noGrp="1"/>
          </p:cNvSpPr>
          <p:nvPr>
            <p:ph type="sldNum" sz="quarter" idx="12"/>
          </p:nvPr>
        </p:nvSpPr>
        <p:spPr/>
        <p:txBody>
          <a:bodyPr/>
          <a:lstStyle/>
          <a:p>
            <a:fld id="{C1807502-6AEA-4753-AA00-5CD7995082B3}" type="slidenum">
              <a:rPr lang="en-US" smtClean="0"/>
              <a:pPr/>
              <a:t>23</a:t>
            </a:fld>
            <a:endParaRPr lang="en-US"/>
          </a:p>
        </p:txBody>
      </p:sp>
    </p:spTree>
    <p:extLst>
      <p:ext uri="{BB962C8B-B14F-4D97-AF65-F5344CB8AC3E}">
        <p14:creationId xmlns:p14="http://schemas.microsoft.com/office/powerpoint/2010/main" val="1574732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Autofit/>
          </a:bodyPr>
          <a:lstStyle/>
          <a:p>
            <a:r>
              <a:rPr lang="en-IN" sz="2400" dirty="0">
                <a:solidFill>
                  <a:srgbClr val="00B050"/>
                </a:solidFill>
                <a:latin typeface="Times New Roman" panose="02020603050405020304" pitchFamily="18" charset="0"/>
                <a:cs typeface="Times New Roman" panose="02020603050405020304" pitchFamily="18" charset="0"/>
              </a:rPr>
              <a:t>Development of scene-level LCC technique under heterogeneous DA scenario.</a:t>
            </a:r>
          </a:p>
        </p:txBody>
      </p:sp>
      <p:sp>
        <p:nvSpPr>
          <p:cNvPr id="3" name="Content Placeholder 2"/>
          <p:cNvSpPr>
            <a:spLocks noGrp="1"/>
          </p:cNvSpPr>
          <p:nvPr>
            <p:ph idx="1"/>
          </p:nvPr>
        </p:nvSpPr>
        <p:spPr>
          <a:xfrm>
            <a:off x="457200" y="1902782"/>
            <a:ext cx="8229600" cy="4525963"/>
          </a:xfrm>
        </p:spPr>
        <p:txBody>
          <a:bodyPr>
            <a:normAutofit/>
          </a:bodyPr>
          <a:lstStyle/>
          <a:p>
            <a:r>
              <a:rPr lang="en-US" sz="2000" dirty="0">
                <a:latin typeface="Times New Roman" panose="02020603050405020304" pitchFamily="18" charset="0"/>
                <a:cs typeface="Times New Roman" panose="02020603050405020304" pitchFamily="18" charset="0"/>
              </a:rPr>
              <a:t>A solution to the practical problem of heterogeneous DA in scene-level LCC by analyzing aerial images</a:t>
            </a:r>
          </a:p>
          <a:p>
            <a:r>
              <a:rPr lang="en-US" sz="2000" dirty="0">
                <a:latin typeface="Times New Roman" panose="02020603050405020304" pitchFamily="18" charset="0"/>
                <a:cs typeface="Times New Roman" panose="02020603050405020304" pitchFamily="18" charset="0"/>
              </a:rPr>
              <a:t>Use ensemble of pre-trained convolutional neural networks for adaptive classification</a:t>
            </a:r>
          </a:p>
          <a:p>
            <a:r>
              <a:rPr lang="en-US" sz="2000" dirty="0">
                <a:latin typeface="Times New Roman" panose="02020603050405020304" pitchFamily="18" charset="0"/>
                <a:cs typeface="Times New Roman" panose="02020603050405020304" pitchFamily="18" charset="0"/>
              </a:rPr>
              <a:t>Explore a semi-automatic threshold selection technique to identify common classes</a:t>
            </a:r>
          </a:p>
          <a:p>
            <a:r>
              <a:rPr lang="en-US" sz="2000" dirty="0">
                <a:latin typeface="Times New Roman" panose="02020603050405020304" pitchFamily="18" charset="0"/>
                <a:cs typeface="Times New Roman" panose="02020603050405020304" pitchFamily="18" charset="0"/>
              </a:rPr>
              <a:t>Explore a novel bucket based active learning strategy to obtain extra target classes</a:t>
            </a:r>
          </a:p>
          <a:p>
            <a:r>
              <a:rPr lang="en-US" sz="2000" dirty="0">
                <a:latin typeface="Times New Roman" panose="02020603050405020304" pitchFamily="18" charset="0"/>
                <a:cs typeface="Times New Roman" panose="02020603050405020304" pitchFamily="18" charset="0"/>
              </a:rPr>
              <a:t>Conduct experiments on three aerial image datasets to assess the performance</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878" y="5967080"/>
            <a:ext cx="9135122" cy="461665"/>
          </a:xfrm>
          <a:prstGeom prst="rect">
            <a:avLst/>
          </a:prstGeom>
          <a:noFill/>
        </p:spPr>
        <p:txBody>
          <a:bodyPr wrap="square" rtlCol="0">
            <a:spAutoFit/>
          </a:bodyPr>
          <a:lstStyle/>
          <a:p>
            <a:pPr lvl="0"/>
            <a:r>
              <a:rPr lang="en-US" sz="1200" dirty="0">
                <a:solidFill>
                  <a:prstClr val="black"/>
                </a:solidFill>
                <a:latin typeface="Times New Roman" panose="02020603050405020304" pitchFamily="18" charset="0"/>
                <a:cs typeface="Times New Roman" panose="02020603050405020304" pitchFamily="18" charset="0"/>
              </a:rPr>
              <a:t>I. </a:t>
            </a:r>
            <a:r>
              <a:rPr lang="en-US" sz="1200" dirty="0" err="1">
                <a:solidFill>
                  <a:prstClr val="black"/>
                </a:solidFill>
                <a:latin typeface="Times New Roman" panose="02020603050405020304" pitchFamily="18" charset="0"/>
                <a:cs typeface="Times New Roman" panose="02020603050405020304" pitchFamily="18" charset="0"/>
              </a:rPr>
              <a:t>Kalita</a:t>
            </a:r>
            <a:r>
              <a:rPr lang="en-US" sz="1200" dirty="0">
                <a:solidFill>
                  <a:prstClr val="black"/>
                </a:solidFill>
                <a:latin typeface="Times New Roman" panose="02020603050405020304" pitchFamily="18" charset="0"/>
                <a:cs typeface="Times New Roman" panose="02020603050405020304" pitchFamily="18" charset="0"/>
              </a:rPr>
              <a:t> and M. Roy, “Deep Neural Network based Heterogeneous Domain Adaptation using Ensemble Decision in Land-Cover Classification”, in Transactions on Artificial Intelligence, IEEE, Vol. 1(2), 2020, Pages 167-180.</a:t>
            </a:r>
          </a:p>
        </p:txBody>
      </p:sp>
      <p:sp>
        <p:nvSpPr>
          <p:cNvPr id="20" name="Date Placeholder 19">
            <a:extLst>
              <a:ext uri="{FF2B5EF4-FFF2-40B4-BE49-F238E27FC236}">
                <a16:creationId xmlns:a16="http://schemas.microsoft.com/office/drawing/2014/main" id="{2F63586B-0153-4CB4-AF44-7B08D2948C67}"/>
              </a:ext>
            </a:extLst>
          </p:cNvPr>
          <p:cNvSpPr>
            <a:spLocks noGrp="1"/>
          </p:cNvSpPr>
          <p:nvPr>
            <p:ph type="dt" sz="half" idx="10"/>
          </p:nvPr>
        </p:nvSpPr>
        <p:spPr/>
        <p:txBody>
          <a:bodyPr/>
          <a:lstStyle/>
          <a:p>
            <a:fld id="{0FE58814-62FA-4A1D-9382-44C5B0C53589}" type="datetime1">
              <a:rPr lang="en-US" smtClean="0"/>
              <a:t>9/14/2022</a:t>
            </a:fld>
            <a:endParaRPr lang="en-US"/>
          </a:p>
        </p:txBody>
      </p:sp>
      <p:sp>
        <p:nvSpPr>
          <p:cNvPr id="21" name="Footer Placeholder 20">
            <a:extLst>
              <a:ext uri="{FF2B5EF4-FFF2-40B4-BE49-F238E27FC236}">
                <a16:creationId xmlns:a16="http://schemas.microsoft.com/office/drawing/2014/main" id="{A3A389D6-62BD-4B4C-80F8-9AED62CC0C42}"/>
              </a:ext>
            </a:extLst>
          </p:cNvPr>
          <p:cNvSpPr>
            <a:spLocks noGrp="1"/>
          </p:cNvSpPr>
          <p:nvPr>
            <p:ph type="ftr" sz="quarter" idx="11"/>
          </p:nvPr>
        </p:nvSpPr>
        <p:spPr/>
        <p:txBody>
          <a:bodyPr/>
          <a:lstStyle/>
          <a:p>
            <a:r>
              <a:rPr lang="en-US"/>
              <a:t>Defense Seminar</a:t>
            </a:r>
          </a:p>
        </p:txBody>
      </p:sp>
      <p:sp>
        <p:nvSpPr>
          <p:cNvPr id="22" name="Slide Number Placeholder 21">
            <a:extLst>
              <a:ext uri="{FF2B5EF4-FFF2-40B4-BE49-F238E27FC236}">
                <a16:creationId xmlns:a16="http://schemas.microsoft.com/office/drawing/2014/main" id="{B3B13CA4-0FD3-4BA0-BF77-499EFA24E5E7}"/>
              </a:ext>
            </a:extLst>
          </p:cNvPr>
          <p:cNvSpPr>
            <a:spLocks noGrp="1"/>
          </p:cNvSpPr>
          <p:nvPr>
            <p:ph type="sldNum" sz="quarter" idx="12"/>
          </p:nvPr>
        </p:nvSpPr>
        <p:spPr/>
        <p:txBody>
          <a:bodyPr/>
          <a:lstStyle/>
          <a:p>
            <a:fld id="{C1807502-6AEA-4753-AA00-5CD7995082B3}" type="slidenum">
              <a:rPr lang="en-US" smtClean="0"/>
              <a:pPr/>
              <a:t>24</a:t>
            </a:fld>
            <a:endParaRPr lang="en-US"/>
          </a:p>
        </p:txBody>
      </p:sp>
    </p:spTree>
    <p:extLst>
      <p:ext uri="{BB962C8B-B14F-4D97-AF65-F5344CB8AC3E}">
        <p14:creationId xmlns:p14="http://schemas.microsoft.com/office/powerpoint/2010/main" val="3669102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3822AC-C6CA-4601-8CC0-EC3CD2B187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5711"/>
            <a:ext cx="9144000" cy="3793089"/>
          </a:xfrm>
          <a:prstGeom prst="rect">
            <a:avLst/>
          </a:prstGeom>
        </p:spPr>
      </p:pic>
      <p:sp>
        <p:nvSpPr>
          <p:cNvPr id="13" name="TextBox 12">
            <a:extLst>
              <a:ext uri="{FF2B5EF4-FFF2-40B4-BE49-F238E27FC236}">
                <a16:creationId xmlns:a16="http://schemas.microsoft.com/office/drawing/2014/main" id="{0EFD3425-829F-42BD-84D7-6C73D9857A17}"/>
              </a:ext>
            </a:extLst>
          </p:cNvPr>
          <p:cNvSpPr txBox="1"/>
          <p:nvPr/>
        </p:nvSpPr>
        <p:spPr>
          <a:xfrm>
            <a:off x="0" y="1371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Step 1: Predication of primary class label and maximum probability score of each target samples</a:t>
            </a:r>
          </a:p>
        </p:txBody>
      </p:sp>
      <p:sp>
        <p:nvSpPr>
          <p:cNvPr id="3" name="TextBox 2">
            <a:extLst>
              <a:ext uri="{FF2B5EF4-FFF2-40B4-BE49-F238E27FC236}">
                <a16:creationId xmlns:a16="http://schemas.microsoft.com/office/drawing/2014/main" id="{C7EF4072-F666-4D48-82C8-A566462AFB74}"/>
              </a:ext>
            </a:extLst>
          </p:cNvPr>
          <p:cNvSpPr txBox="1"/>
          <p:nvPr/>
        </p:nvSpPr>
        <p:spPr>
          <a:xfrm>
            <a:off x="304800" y="5512746"/>
            <a:ext cx="8839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Figure2.1: Graphical representation of the three modules (i.e., </a:t>
            </a:r>
            <a:r>
              <a:rPr kumimoji="0" lang="en-IN" sz="12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Module </a:t>
            </a: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 </a:t>
            </a:r>
            <a:r>
              <a:rPr kumimoji="0" lang="en-IN" sz="12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Module </a:t>
            </a: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 and </a:t>
            </a:r>
            <a:r>
              <a:rPr kumimoji="0" lang="en-IN" sz="12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Module </a:t>
            </a: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3) used in the proposed methodology</a:t>
            </a:r>
            <a: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b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4E8AAFC2-D6C2-4DF7-83A0-4149FC852015}"/>
              </a:ext>
            </a:extLst>
          </p:cNvPr>
          <p:cNvSpPr txBox="1">
            <a:spLocks/>
          </p:cNvSpPr>
          <p:nvPr/>
        </p:nvSpPr>
        <p:spPr>
          <a:xfrm>
            <a:off x="457200" y="381000"/>
            <a:ext cx="8229600" cy="10366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400">
                <a:solidFill>
                  <a:srgbClr val="00B050"/>
                </a:solidFill>
                <a:latin typeface="Times New Roman" panose="02020603050405020304" pitchFamily="18" charset="0"/>
                <a:cs typeface="Times New Roman" panose="02020603050405020304" pitchFamily="18" charset="0"/>
              </a:rPr>
              <a:t>Development of scene-level LCC technique under heterogeneous DA scenario.</a:t>
            </a:r>
            <a:endParaRPr lang="en-IN" sz="2400" dirty="0">
              <a:solidFill>
                <a:srgbClr val="00B050"/>
              </a:solidFill>
              <a:latin typeface="Times New Roman" panose="02020603050405020304" pitchFamily="18" charset="0"/>
              <a:cs typeface="Times New Roman" panose="02020603050405020304" pitchFamily="18" charset="0"/>
            </a:endParaRPr>
          </a:p>
        </p:txBody>
      </p:sp>
      <p:sp>
        <p:nvSpPr>
          <p:cNvPr id="18" name="Date Placeholder 17">
            <a:extLst>
              <a:ext uri="{FF2B5EF4-FFF2-40B4-BE49-F238E27FC236}">
                <a16:creationId xmlns:a16="http://schemas.microsoft.com/office/drawing/2014/main" id="{B428CB01-6945-4479-B8D0-7E1FEF6AB41E}"/>
              </a:ext>
            </a:extLst>
          </p:cNvPr>
          <p:cNvSpPr>
            <a:spLocks noGrp="1"/>
          </p:cNvSpPr>
          <p:nvPr>
            <p:ph type="dt" sz="half" idx="10"/>
          </p:nvPr>
        </p:nvSpPr>
        <p:spPr/>
        <p:txBody>
          <a:bodyPr/>
          <a:lstStyle/>
          <a:p>
            <a:fld id="{6F570083-BF18-47CD-91D9-E22B55476B0E}" type="datetime1">
              <a:rPr lang="en-US" smtClean="0"/>
              <a:t>9/14/2022</a:t>
            </a:fld>
            <a:endParaRPr lang="en-US"/>
          </a:p>
        </p:txBody>
      </p:sp>
      <p:sp>
        <p:nvSpPr>
          <p:cNvPr id="19" name="Footer Placeholder 18">
            <a:extLst>
              <a:ext uri="{FF2B5EF4-FFF2-40B4-BE49-F238E27FC236}">
                <a16:creationId xmlns:a16="http://schemas.microsoft.com/office/drawing/2014/main" id="{E4E14ED2-9561-4F29-BA8E-0C54D89F104E}"/>
              </a:ext>
            </a:extLst>
          </p:cNvPr>
          <p:cNvSpPr>
            <a:spLocks noGrp="1"/>
          </p:cNvSpPr>
          <p:nvPr>
            <p:ph type="ftr" sz="quarter" idx="11"/>
          </p:nvPr>
        </p:nvSpPr>
        <p:spPr/>
        <p:txBody>
          <a:bodyPr/>
          <a:lstStyle/>
          <a:p>
            <a:r>
              <a:rPr lang="en-US"/>
              <a:t>Defense Seminar</a:t>
            </a:r>
          </a:p>
        </p:txBody>
      </p:sp>
      <p:sp>
        <p:nvSpPr>
          <p:cNvPr id="20" name="Slide Number Placeholder 19">
            <a:extLst>
              <a:ext uri="{FF2B5EF4-FFF2-40B4-BE49-F238E27FC236}">
                <a16:creationId xmlns:a16="http://schemas.microsoft.com/office/drawing/2014/main" id="{6CECCB46-E0C0-493C-A47C-3F2D2EE27F11}"/>
              </a:ext>
            </a:extLst>
          </p:cNvPr>
          <p:cNvSpPr>
            <a:spLocks noGrp="1"/>
          </p:cNvSpPr>
          <p:nvPr>
            <p:ph type="sldNum" sz="quarter" idx="12"/>
          </p:nvPr>
        </p:nvSpPr>
        <p:spPr/>
        <p:txBody>
          <a:bodyPr/>
          <a:lstStyle/>
          <a:p>
            <a:fld id="{C1807502-6AEA-4753-AA00-5CD7995082B3}" type="slidenum">
              <a:rPr lang="en-US" smtClean="0"/>
              <a:pPr/>
              <a:t>25</a:t>
            </a:fld>
            <a:endParaRPr lang="en-US"/>
          </a:p>
        </p:txBody>
      </p:sp>
    </p:spTree>
    <p:extLst>
      <p:ext uri="{BB962C8B-B14F-4D97-AF65-F5344CB8AC3E}">
        <p14:creationId xmlns:p14="http://schemas.microsoft.com/office/powerpoint/2010/main" val="2213871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FD3425-829F-42BD-84D7-6C73D9857A17}"/>
              </a:ext>
            </a:extLst>
          </p:cNvPr>
          <p:cNvSpPr txBox="1"/>
          <p:nvPr/>
        </p:nvSpPr>
        <p:spPr>
          <a:xfrm>
            <a:off x="0" y="1371600"/>
            <a:ext cx="914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Step 2: Implementation of all the algorithms and final predictions</a:t>
            </a:r>
          </a:p>
        </p:txBody>
      </p:sp>
      <p:pic>
        <p:nvPicPr>
          <p:cNvPr id="19" name="Picture 18">
            <a:extLst>
              <a:ext uri="{FF2B5EF4-FFF2-40B4-BE49-F238E27FC236}">
                <a16:creationId xmlns:a16="http://schemas.microsoft.com/office/drawing/2014/main" id="{6257EE81-350B-4E27-9B95-5C7D34DA7C91}"/>
              </a:ext>
            </a:extLst>
          </p:cNvPr>
          <p:cNvPicPr>
            <a:picLocks noChangeAspect="1"/>
          </p:cNvPicPr>
          <p:nvPr/>
        </p:nvPicPr>
        <p:blipFill>
          <a:blip r:embed="rId2"/>
          <a:stretch>
            <a:fillRect/>
          </a:stretch>
        </p:blipFill>
        <p:spPr>
          <a:xfrm>
            <a:off x="76198" y="1774634"/>
            <a:ext cx="5878671" cy="1953990"/>
          </a:xfrm>
          <a:prstGeom prst="rect">
            <a:avLst/>
          </a:prstGeom>
        </p:spPr>
      </p:pic>
      <p:pic>
        <p:nvPicPr>
          <p:cNvPr id="21" name="Picture 20">
            <a:extLst>
              <a:ext uri="{FF2B5EF4-FFF2-40B4-BE49-F238E27FC236}">
                <a16:creationId xmlns:a16="http://schemas.microsoft.com/office/drawing/2014/main" id="{081A1F19-A0E9-49C4-B7C1-15DF2B0EBA5B}"/>
              </a:ext>
            </a:extLst>
          </p:cNvPr>
          <p:cNvPicPr>
            <a:picLocks noChangeAspect="1"/>
          </p:cNvPicPr>
          <p:nvPr/>
        </p:nvPicPr>
        <p:blipFill>
          <a:blip r:embed="rId3"/>
          <a:stretch>
            <a:fillRect/>
          </a:stretch>
        </p:blipFill>
        <p:spPr>
          <a:xfrm>
            <a:off x="76199" y="3971278"/>
            <a:ext cx="5562601" cy="1605179"/>
          </a:xfrm>
          <a:prstGeom prst="rect">
            <a:avLst/>
          </a:prstGeom>
        </p:spPr>
      </p:pic>
      <p:sp>
        <p:nvSpPr>
          <p:cNvPr id="11" name="Title 1">
            <a:extLst>
              <a:ext uri="{FF2B5EF4-FFF2-40B4-BE49-F238E27FC236}">
                <a16:creationId xmlns:a16="http://schemas.microsoft.com/office/drawing/2014/main" id="{D8CB641E-D6B9-4DF0-827E-F95A3A64C56A}"/>
              </a:ext>
            </a:extLst>
          </p:cNvPr>
          <p:cNvSpPr>
            <a:spLocks noGrp="1"/>
          </p:cNvSpPr>
          <p:nvPr>
            <p:ph type="title"/>
          </p:nvPr>
        </p:nvSpPr>
        <p:spPr>
          <a:xfrm>
            <a:off x="457200" y="381000"/>
            <a:ext cx="8229600" cy="1036638"/>
          </a:xfrm>
        </p:spPr>
        <p:txBody>
          <a:bodyPr>
            <a:noAutofit/>
          </a:bodyPr>
          <a:lstStyle/>
          <a:p>
            <a:r>
              <a:rPr lang="en-IN" sz="2400" dirty="0">
                <a:solidFill>
                  <a:srgbClr val="00B050"/>
                </a:solidFill>
                <a:latin typeface="Times New Roman" panose="02020603050405020304" pitchFamily="18" charset="0"/>
                <a:cs typeface="Times New Roman" panose="02020603050405020304" pitchFamily="18" charset="0"/>
              </a:rPr>
              <a:t>Development of scene-level LCC technique under heterogeneous DA scenario.</a:t>
            </a:r>
          </a:p>
        </p:txBody>
      </p:sp>
      <p:sp>
        <p:nvSpPr>
          <p:cNvPr id="16" name="Date Placeholder 15">
            <a:extLst>
              <a:ext uri="{FF2B5EF4-FFF2-40B4-BE49-F238E27FC236}">
                <a16:creationId xmlns:a16="http://schemas.microsoft.com/office/drawing/2014/main" id="{70A3E4BA-FEF5-4431-B8EA-742B6FAD876F}"/>
              </a:ext>
            </a:extLst>
          </p:cNvPr>
          <p:cNvSpPr>
            <a:spLocks noGrp="1"/>
          </p:cNvSpPr>
          <p:nvPr>
            <p:ph type="dt" sz="half" idx="10"/>
          </p:nvPr>
        </p:nvSpPr>
        <p:spPr/>
        <p:txBody>
          <a:bodyPr/>
          <a:lstStyle/>
          <a:p>
            <a:fld id="{EF201440-D504-4C65-854E-5610D6E93C02}" type="datetime1">
              <a:rPr lang="en-US" smtClean="0"/>
              <a:t>9/14/2022</a:t>
            </a:fld>
            <a:endParaRPr lang="en-US"/>
          </a:p>
        </p:txBody>
      </p:sp>
      <p:sp>
        <p:nvSpPr>
          <p:cNvPr id="17" name="Footer Placeholder 16">
            <a:extLst>
              <a:ext uri="{FF2B5EF4-FFF2-40B4-BE49-F238E27FC236}">
                <a16:creationId xmlns:a16="http://schemas.microsoft.com/office/drawing/2014/main" id="{7EE9AE97-8550-4602-8790-7F66C0AACD89}"/>
              </a:ext>
            </a:extLst>
          </p:cNvPr>
          <p:cNvSpPr>
            <a:spLocks noGrp="1"/>
          </p:cNvSpPr>
          <p:nvPr>
            <p:ph type="ftr" sz="quarter" idx="11"/>
          </p:nvPr>
        </p:nvSpPr>
        <p:spPr/>
        <p:txBody>
          <a:bodyPr/>
          <a:lstStyle/>
          <a:p>
            <a:r>
              <a:rPr lang="en-US"/>
              <a:t>Defense Seminar</a:t>
            </a:r>
          </a:p>
        </p:txBody>
      </p:sp>
      <p:sp>
        <p:nvSpPr>
          <p:cNvPr id="18" name="Slide Number Placeholder 17">
            <a:extLst>
              <a:ext uri="{FF2B5EF4-FFF2-40B4-BE49-F238E27FC236}">
                <a16:creationId xmlns:a16="http://schemas.microsoft.com/office/drawing/2014/main" id="{328BCFF2-53F9-4590-B401-0FFAAE4899F1}"/>
              </a:ext>
            </a:extLst>
          </p:cNvPr>
          <p:cNvSpPr>
            <a:spLocks noGrp="1"/>
          </p:cNvSpPr>
          <p:nvPr>
            <p:ph type="sldNum" sz="quarter" idx="12"/>
          </p:nvPr>
        </p:nvSpPr>
        <p:spPr/>
        <p:txBody>
          <a:bodyPr/>
          <a:lstStyle/>
          <a:p>
            <a:fld id="{C1807502-6AEA-4753-AA00-5CD7995082B3}" type="slidenum">
              <a:rPr lang="en-US" smtClean="0"/>
              <a:pPr/>
              <a:t>26</a:t>
            </a:fld>
            <a:endParaRPr lang="en-US"/>
          </a:p>
        </p:txBody>
      </p:sp>
    </p:spTree>
    <p:extLst>
      <p:ext uri="{BB962C8B-B14F-4D97-AF65-F5344CB8AC3E}">
        <p14:creationId xmlns:p14="http://schemas.microsoft.com/office/powerpoint/2010/main" val="102005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FD3425-829F-42BD-84D7-6C73D9857A17}"/>
              </a:ext>
            </a:extLst>
          </p:cNvPr>
          <p:cNvSpPr txBox="1"/>
          <p:nvPr/>
        </p:nvSpPr>
        <p:spPr>
          <a:xfrm>
            <a:off x="0" y="1371600"/>
            <a:ext cx="914400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Step 2: Implementation of all the algorithms and final predictions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600" dirty="0">
              <a:solidFill>
                <a:prstClr val="black"/>
              </a:solidFill>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Identify the </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hlinkClick r:id="rId2" action="ppaction://hlinkpres?slideindex=30&amp;slidetitle=PowerPoint Presentation"/>
              </a:rPr>
              <a:t>common source classes</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hlinkClick r:id="rId3" action="ppaction://hlinkpres?slideindex=30&amp;slidetitle=PowerPoint Presentation"/>
              </a:rPr>
              <a:t>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by applying </a:t>
            </a: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semi-automatic threshold selection strategy on the set CS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IN" sz="1600" dirty="0">
                <a:solidFill>
                  <a:prstClr val="black"/>
                </a:solidFill>
                <a:latin typeface="Times New Roman" panose="02020603050405020304" pitchFamily="18" charset="0"/>
                <a:cs typeface="Times New Roman" panose="02020603050405020304" pitchFamily="18" charset="0"/>
              </a:rPr>
              <a:t>Identify the </a:t>
            </a:r>
            <a:r>
              <a:rPr lang="en-IN" sz="1600" b="1" dirty="0">
                <a:solidFill>
                  <a:prstClr val="black"/>
                </a:solidFill>
                <a:latin typeface="Times New Roman" panose="02020603050405020304" pitchFamily="18" charset="0"/>
                <a:cs typeface="Times New Roman" panose="02020603050405020304" pitchFamily="18" charset="0"/>
                <a:hlinkClick r:id="rId4" action="ppaction://hlinkpres?slideindex=31&amp;slidetitle=PowerPoint Presentation"/>
              </a:rPr>
              <a:t>confusing target samples</a:t>
            </a:r>
            <a:r>
              <a:rPr lang="en-IN" sz="1600" dirty="0">
                <a:solidFill>
                  <a:prstClr val="black"/>
                </a:solidFill>
                <a:latin typeface="Times New Roman" panose="02020603050405020304" pitchFamily="18" charset="0"/>
                <a:cs typeface="Times New Roman" panose="02020603050405020304" pitchFamily="18" charset="0"/>
              </a:rPr>
              <a:t> by applying a semi-automatic threshold selection strategy on the set CF</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Execute a bucket-based active learning strategy on the set of ‘most-confusing’ target sample and identify the </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hlinkClick r:id="rId5" action="ppaction://hlinkpres?slideindex=32&amp;slidetitle=PowerPoint Presentation"/>
              </a:rPr>
              <a:t>extra target classes</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600" dirty="0">
              <a:solidFill>
                <a:prstClr val="black"/>
              </a:solidFill>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IN" sz="1600" dirty="0">
                <a:solidFill>
                  <a:prstClr val="black"/>
                </a:solidFill>
                <a:latin typeface="Times New Roman" panose="02020603050405020304" pitchFamily="18" charset="0"/>
                <a:cs typeface="Times New Roman" panose="02020603050405020304" pitchFamily="18" charset="0"/>
              </a:rPr>
              <a:t>Merge the set of source samples in common classes and actively </a:t>
            </a:r>
            <a:r>
              <a:rPr lang="en-IN" sz="1600" dirty="0" err="1">
                <a:solidFill>
                  <a:prstClr val="black"/>
                </a:solidFill>
                <a:latin typeface="Times New Roman" panose="02020603050405020304" pitchFamily="18" charset="0"/>
                <a:cs typeface="Times New Roman" panose="02020603050405020304" pitchFamily="18" charset="0"/>
              </a:rPr>
              <a:t>labeled</a:t>
            </a:r>
            <a:r>
              <a:rPr lang="en-IN" sz="1600" dirty="0">
                <a:solidFill>
                  <a:prstClr val="black"/>
                </a:solidFill>
                <a:latin typeface="Times New Roman" panose="02020603050405020304" pitchFamily="18" charset="0"/>
                <a:cs typeface="Times New Roman" panose="02020603050405020304" pitchFamily="18" charset="0"/>
              </a:rPr>
              <a:t> target samples to generate the final training set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IN" sz="1600" dirty="0">
              <a:solidFill>
                <a:prstClr val="black"/>
              </a:solidFill>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IN" sz="1600" dirty="0">
                <a:solidFill>
                  <a:prstClr val="black"/>
                </a:solidFill>
                <a:latin typeface="Times New Roman" panose="02020603050405020304" pitchFamily="18" charset="0"/>
                <a:cs typeface="Times New Roman" panose="02020603050405020304" pitchFamily="18" charset="0"/>
              </a:rPr>
              <a:t>Incorporate the data augmentation strategy on the samples of </a:t>
            </a:r>
            <a:r>
              <a:rPr lang="en-IN" sz="1600" b="1" dirty="0">
                <a:solidFill>
                  <a:prstClr val="black"/>
                </a:solidFill>
                <a:latin typeface="Times New Roman" panose="02020603050405020304" pitchFamily="18" charset="0"/>
                <a:cs typeface="Times New Roman" panose="02020603050405020304" pitchFamily="18" charset="0"/>
              </a:rPr>
              <a:t>extra target classes </a:t>
            </a:r>
            <a:r>
              <a:rPr lang="en-IN" sz="1600" dirty="0">
                <a:solidFill>
                  <a:prstClr val="black"/>
                </a:solidFill>
                <a:latin typeface="Times New Roman" panose="02020603050405020304" pitchFamily="18" charset="0"/>
                <a:cs typeface="Times New Roman" panose="02020603050405020304" pitchFamily="18" charset="0"/>
              </a:rPr>
              <a:t>in the final training set to create the balanced final training set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IN" sz="1600" dirty="0">
              <a:solidFill>
                <a:prstClr val="black"/>
              </a:solidFill>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IN" sz="1600" dirty="0">
                <a:solidFill>
                  <a:prstClr val="black"/>
                </a:solidFill>
                <a:latin typeface="Times New Roman" panose="02020603050405020304" pitchFamily="18" charset="0"/>
                <a:cs typeface="Times New Roman" panose="02020603050405020304" pitchFamily="18" charset="0"/>
              </a:rPr>
              <a:t>Fine-tune the pre-trained ‘</a:t>
            </a:r>
            <a:r>
              <a:rPr lang="en-IN" sz="1600" dirty="0" err="1">
                <a:solidFill>
                  <a:prstClr val="black"/>
                </a:solidFill>
                <a:latin typeface="Times New Roman" panose="02020603050405020304" pitchFamily="18" charset="0"/>
                <a:cs typeface="Times New Roman" panose="02020603050405020304" pitchFamily="18" charset="0"/>
              </a:rPr>
              <a:t>GoogLeNet</a:t>
            </a:r>
            <a:r>
              <a:rPr lang="en-IN" sz="1600" dirty="0">
                <a:solidFill>
                  <a:prstClr val="black"/>
                </a:solidFill>
                <a:latin typeface="Times New Roman" panose="02020603050405020304" pitchFamily="18" charset="0"/>
                <a:cs typeface="Times New Roman" panose="02020603050405020304" pitchFamily="18" charset="0"/>
              </a:rPr>
              <a:t>’ using the balanced </a:t>
            </a:r>
            <a:r>
              <a:rPr lang="en-IN" sz="1600" dirty="0">
                <a:solidFill>
                  <a:prstClr val="black"/>
                </a:solidFill>
                <a:latin typeface="Times New Roman" panose="02020603050405020304" pitchFamily="18" charset="0"/>
                <a:cs typeface="Times New Roman" panose="02020603050405020304" pitchFamily="18" charset="0"/>
                <a:hlinkClick r:id="rId6" action="ppaction://hlinkpres?slideindex=33&amp;slidetitle=PowerPoint Presentation"/>
              </a:rPr>
              <a:t>final training set</a:t>
            </a:r>
            <a:r>
              <a:rPr lang="en-IN" sz="1600" dirty="0">
                <a:solidFill>
                  <a:prstClr val="black"/>
                </a:solidFill>
                <a:latin typeface="Times New Roman" panose="02020603050405020304" pitchFamily="18" charset="0"/>
                <a:cs typeface="Times New Roman" panose="02020603050405020304" pitchFamily="18" charset="0"/>
                <a:hlinkClick r:id="rId7" action="ppaction://hlinkpres?slideindex=33&amp;slidetitle=PowerPoint Presentation"/>
              </a:rPr>
              <a:t> </a:t>
            </a:r>
            <a:r>
              <a:rPr lang="en-IN" sz="1600" dirty="0">
                <a:solidFill>
                  <a:prstClr val="black"/>
                </a:solidFill>
                <a:latin typeface="Times New Roman" panose="02020603050405020304" pitchFamily="18" charset="0"/>
                <a:cs typeface="Times New Roman" panose="02020603050405020304" pitchFamily="18" charset="0"/>
              </a:rPr>
              <a:t>and predict the class label of the </a:t>
            </a:r>
            <a:r>
              <a:rPr lang="en-IN" sz="1600" dirty="0" err="1">
                <a:solidFill>
                  <a:prstClr val="black"/>
                </a:solidFill>
                <a:latin typeface="Times New Roman" panose="02020603050405020304" pitchFamily="18" charset="0"/>
                <a:cs typeface="Times New Roman" panose="02020603050405020304" pitchFamily="18" charset="0"/>
              </a:rPr>
              <a:t>unlabeled</a:t>
            </a:r>
            <a:r>
              <a:rPr lang="en-IN" sz="1600" dirty="0">
                <a:solidFill>
                  <a:prstClr val="black"/>
                </a:solidFill>
                <a:latin typeface="Times New Roman" panose="02020603050405020304" pitchFamily="18" charset="0"/>
                <a:cs typeface="Times New Roman" panose="02020603050405020304" pitchFamily="18" charset="0"/>
              </a:rPr>
              <a:t> target sample using the trained model</a:t>
            </a:r>
            <a:endParaRPr lang="en-US" sz="1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B386DF-5C19-4824-A5B0-22849168C5ED}"/>
              </a:ext>
            </a:extLst>
          </p:cNvPr>
          <p:cNvSpPr>
            <a:spLocks noGrp="1"/>
          </p:cNvSpPr>
          <p:nvPr>
            <p:ph type="title"/>
          </p:nvPr>
        </p:nvSpPr>
        <p:spPr>
          <a:xfrm>
            <a:off x="457200" y="381000"/>
            <a:ext cx="8229600" cy="1036638"/>
          </a:xfrm>
        </p:spPr>
        <p:txBody>
          <a:bodyPr>
            <a:noAutofit/>
          </a:bodyPr>
          <a:lstStyle/>
          <a:p>
            <a:r>
              <a:rPr lang="en-IN" sz="2400" dirty="0">
                <a:solidFill>
                  <a:srgbClr val="00B050"/>
                </a:solidFill>
                <a:latin typeface="Times New Roman" panose="02020603050405020304" pitchFamily="18" charset="0"/>
                <a:cs typeface="Times New Roman" panose="02020603050405020304" pitchFamily="18" charset="0"/>
              </a:rPr>
              <a:t>Development of scene-level LCC technique under heterogeneous DA scenario.</a:t>
            </a:r>
          </a:p>
        </p:txBody>
      </p:sp>
      <p:sp>
        <p:nvSpPr>
          <p:cNvPr id="16" name="Date Placeholder 15">
            <a:extLst>
              <a:ext uri="{FF2B5EF4-FFF2-40B4-BE49-F238E27FC236}">
                <a16:creationId xmlns:a16="http://schemas.microsoft.com/office/drawing/2014/main" id="{46D28C80-36F3-40C5-ADA5-E30D046334BB}"/>
              </a:ext>
            </a:extLst>
          </p:cNvPr>
          <p:cNvSpPr>
            <a:spLocks noGrp="1"/>
          </p:cNvSpPr>
          <p:nvPr>
            <p:ph type="dt" sz="half" idx="10"/>
          </p:nvPr>
        </p:nvSpPr>
        <p:spPr/>
        <p:txBody>
          <a:bodyPr/>
          <a:lstStyle/>
          <a:p>
            <a:fld id="{5425F83B-99C3-4CE7-82A9-63F9EC8FB567}" type="datetime1">
              <a:rPr lang="en-US" smtClean="0"/>
              <a:t>9/14/2022</a:t>
            </a:fld>
            <a:endParaRPr lang="en-US"/>
          </a:p>
        </p:txBody>
      </p:sp>
      <p:sp>
        <p:nvSpPr>
          <p:cNvPr id="17" name="Footer Placeholder 16">
            <a:extLst>
              <a:ext uri="{FF2B5EF4-FFF2-40B4-BE49-F238E27FC236}">
                <a16:creationId xmlns:a16="http://schemas.microsoft.com/office/drawing/2014/main" id="{3263F8A6-C53B-427C-BCC7-A131BAEF805F}"/>
              </a:ext>
            </a:extLst>
          </p:cNvPr>
          <p:cNvSpPr>
            <a:spLocks noGrp="1"/>
          </p:cNvSpPr>
          <p:nvPr>
            <p:ph type="ftr" sz="quarter" idx="11"/>
          </p:nvPr>
        </p:nvSpPr>
        <p:spPr/>
        <p:txBody>
          <a:bodyPr/>
          <a:lstStyle/>
          <a:p>
            <a:r>
              <a:rPr lang="en-US"/>
              <a:t>Defense Seminar</a:t>
            </a:r>
          </a:p>
        </p:txBody>
      </p:sp>
      <p:sp>
        <p:nvSpPr>
          <p:cNvPr id="18" name="Slide Number Placeholder 17">
            <a:extLst>
              <a:ext uri="{FF2B5EF4-FFF2-40B4-BE49-F238E27FC236}">
                <a16:creationId xmlns:a16="http://schemas.microsoft.com/office/drawing/2014/main" id="{84B60CD1-94D6-4E89-BE10-D55302D56FAC}"/>
              </a:ext>
            </a:extLst>
          </p:cNvPr>
          <p:cNvSpPr>
            <a:spLocks noGrp="1"/>
          </p:cNvSpPr>
          <p:nvPr>
            <p:ph type="sldNum" sz="quarter" idx="12"/>
          </p:nvPr>
        </p:nvSpPr>
        <p:spPr/>
        <p:txBody>
          <a:bodyPr/>
          <a:lstStyle/>
          <a:p>
            <a:fld id="{C1807502-6AEA-4753-AA00-5CD7995082B3}" type="slidenum">
              <a:rPr lang="en-US" smtClean="0"/>
              <a:pPr/>
              <a:t>27</a:t>
            </a:fld>
            <a:endParaRPr lang="en-US"/>
          </a:p>
        </p:txBody>
      </p:sp>
      <p:sp>
        <p:nvSpPr>
          <p:cNvPr id="4" name="Oval 3">
            <a:extLst>
              <a:ext uri="{FF2B5EF4-FFF2-40B4-BE49-F238E27FC236}">
                <a16:creationId xmlns:a16="http://schemas.microsoft.com/office/drawing/2014/main" id="{A31B0C1E-D410-9E9A-B306-891BE92275C8}"/>
              </a:ext>
            </a:extLst>
          </p:cNvPr>
          <p:cNvSpPr/>
          <p:nvPr/>
        </p:nvSpPr>
        <p:spPr>
          <a:xfrm>
            <a:off x="4267200" y="2278683"/>
            <a:ext cx="410818" cy="3651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Oval 5">
            <a:extLst>
              <a:ext uri="{FF2B5EF4-FFF2-40B4-BE49-F238E27FC236}">
                <a16:creationId xmlns:a16="http://schemas.microsoft.com/office/drawing/2014/main" id="{56B6F7B7-F90E-2B07-F9CA-13FB58DC91BF}"/>
              </a:ext>
            </a:extLst>
          </p:cNvPr>
          <p:cNvSpPr/>
          <p:nvPr/>
        </p:nvSpPr>
        <p:spPr>
          <a:xfrm>
            <a:off x="4789831" y="2288276"/>
            <a:ext cx="410818" cy="3651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Oval 7">
            <a:extLst>
              <a:ext uri="{FF2B5EF4-FFF2-40B4-BE49-F238E27FC236}">
                <a16:creationId xmlns:a16="http://schemas.microsoft.com/office/drawing/2014/main" id="{4F5623F9-C6B7-AA56-CC79-2AA5BB87E860}"/>
              </a:ext>
            </a:extLst>
          </p:cNvPr>
          <p:cNvSpPr/>
          <p:nvPr/>
        </p:nvSpPr>
        <p:spPr>
          <a:xfrm>
            <a:off x="5868226" y="2288276"/>
            <a:ext cx="410818" cy="365125"/>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4B8447B-EAB3-291B-B82E-7F416747DFD9}"/>
              </a:ext>
            </a:extLst>
          </p:cNvPr>
          <p:cNvSpPr/>
          <p:nvPr/>
        </p:nvSpPr>
        <p:spPr>
          <a:xfrm>
            <a:off x="6423991" y="2278683"/>
            <a:ext cx="410818" cy="36512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939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4"/>
                                        </p:tgtEl>
                                        <p:attrNameLst>
                                          <p:attrName>ppt_x</p:attrName>
                                        </p:attrNameLst>
                                      </p:cBhvr>
                                      <p:tavLst>
                                        <p:tav tm="0">
                                          <p:val>
                                            <p:strVal val="ppt_x"/>
                                          </p:val>
                                        </p:tav>
                                        <p:tav tm="100000">
                                          <p:val>
                                            <p:strVal val="ppt_x"/>
                                          </p:val>
                                        </p:tav>
                                      </p:tavLst>
                                    </p:anim>
                                    <p:anim calcmode="lin" valueType="num">
                                      <p:cBhvr additive="base">
                                        <p:cTn id="26" dur="500"/>
                                        <p:tgtEl>
                                          <p:spTgt spid="4"/>
                                        </p:tgtEl>
                                        <p:attrNameLst>
                                          <p:attrName>ppt_y</p:attrName>
                                        </p:attrNameLst>
                                      </p:cBhvr>
                                      <p:tavLst>
                                        <p:tav tm="0">
                                          <p:val>
                                            <p:strVal val="ppt_y"/>
                                          </p:val>
                                        </p:tav>
                                        <p:tav tm="100000">
                                          <p:val>
                                            <p:strVal val="1+ppt_h/2"/>
                                          </p:val>
                                        </p:tav>
                                      </p:tavLst>
                                    </p:anim>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6"/>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36" dur="500"/>
                                        <p:tgtEl>
                                          <p:spTgt spid="1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41" dur="500"/>
                                        <p:tgtEl>
                                          <p:spTgt spid="1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4" presetClass="emph" presetSubtype="0" fill="hold" grpId="1" nodeType="clickEffect">
                                  <p:stCondLst>
                                    <p:cond delay="0"/>
                                  </p:stCondLst>
                                  <p:childTnLst>
                                    <p:animClr clrSpc="hsl" dir="cw">
                                      <p:cBhvr override="childStyle">
                                        <p:cTn id="45" dur="500" fill="hold"/>
                                        <p:tgtEl>
                                          <p:spTgt spid="10"/>
                                        </p:tgtEl>
                                        <p:attrNameLst>
                                          <p:attrName>style.color</p:attrName>
                                        </p:attrNameLst>
                                      </p:cBhvr>
                                      <p:by>
                                        <p:hsl h="0" s="-12549" l="-25098"/>
                                      </p:by>
                                    </p:animClr>
                                    <p:animClr clrSpc="hsl" dir="cw">
                                      <p:cBhvr>
                                        <p:cTn id="46" dur="500" fill="hold"/>
                                        <p:tgtEl>
                                          <p:spTgt spid="10"/>
                                        </p:tgtEl>
                                        <p:attrNameLst>
                                          <p:attrName>fillcolor</p:attrName>
                                        </p:attrNameLst>
                                      </p:cBhvr>
                                      <p:by>
                                        <p:hsl h="0" s="-12549" l="-25098"/>
                                      </p:by>
                                    </p:animClr>
                                    <p:animClr clrSpc="hsl" dir="cw">
                                      <p:cBhvr>
                                        <p:cTn id="47" dur="500" fill="hold"/>
                                        <p:tgtEl>
                                          <p:spTgt spid="10"/>
                                        </p:tgtEl>
                                        <p:attrNameLst>
                                          <p:attrName>stroke.color</p:attrName>
                                        </p:attrNameLst>
                                      </p:cBhvr>
                                      <p:by>
                                        <p:hsl h="0" s="-12549" l="-25098"/>
                                      </p:by>
                                    </p:animClr>
                                    <p:set>
                                      <p:cBhvr>
                                        <p:cTn id="48" dur="500" fill="hold"/>
                                        <p:tgtEl>
                                          <p:spTgt spid="10"/>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2" nodeType="clickEffect">
                                  <p:stCondLst>
                                    <p:cond delay="0"/>
                                  </p:stCondLst>
                                  <p:childTnLst>
                                    <p:set>
                                      <p:cBhvr>
                                        <p:cTn id="52" dur="1" fill="hold">
                                          <p:stCondLst>
                                            <p:cond delay="0"/>
                                          </p:stCondLst>
                                        </p:cTn>
                                        <p:tgtEl>
                                          <p:spTgt spid="6"/>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8"/>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13">
                                            <p:txEl>
                                              <p:pRg st="8" end="8"/>
                                            </p:txEl>
                                          </p:spTgt>
                                        </p:tgtEl>
                                        <p:attrNameLst>
                                          <p:attrName>style.visibility</p:attrName>
                                        </p:attrNameLst>
                                      </p:cBhvr>
                                      <p:to>
                                        <p:strVal val="visible"/>
                                      </p:to>
                                    </p:set>
                                    <p:animEffect transition="in" filter="randombar(horizontal)">
                                      <p:cBhvr>
                                        <p:cTn id="61" dur="500"/>
                                        <p:tgtEl>
                                          <p:spTgt spid="1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3">
                                            <p:txEl>
                                              <p:pRg st="10" end="10"/>
                                            </p:txEl>
                                          </p:spTgt>
                                        </p:tgtEl>
                                        <p:attrNameLst>
                                          <p:attrName>style.visibility</p:attrName>
                                        </p:attrNameLst>
                                      </p:cBhvr>
                                      <p:to>
                                        <p:strVal val="visible"/>
                                      </p:to>
                                    </p:set>
                                    <p:animEffect transition="in" filter="randombar(horizontal)">
                                      <p:cBhvr>
                                        <p:cTn id="66" dur="500"/>
                                        <p:tgtEl>
                                          <p:spTgt spid="13">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13">
                                            <p:txEl>
                                              <p:pRg st="12" end="12"/>
                                            </p:txEl>
                                          </p:spTgt>
                                        </p:tgtEl>
                                        <p:attrNameLst>
                                          <p:attrName>style.visibility</p:attrName>
                                        </p:attrNameLst>
                                      </p:cBhvr>
                                      <p:to>
                                        <p:strVal val="visible"/>
                                      </p:to>
                                    </p:set>
                                    <p:animEffect transition="in" filter="randombar(horizontal)">
                                      <p:cBhvr>
                                        <p:cTn id="71" dur="500"/>
                                        <p:tgtEl>
                                          <p:spTgt spid="1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6" grpId="2" animBg="1"/>
      <p:bldP spid="8" grpId="0" animBg="1"/>
      <p:bldP spid="8" grpId="2" animBg="1"/>
      <p:bldP spid="10" grpId="0" animBg="1"/>
      <p:bldP spid="10" grpId="1" animBg="1"/>
      <p:bldP spid="10"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FD3425-829F-42BD-84D7-6C73D9857A17}"/>
              </a:ext>
            </a:extLst>
          </p:cNvPr>
          <p:cNvSpPr txBox="1"/>
          <p:nvPr/>
        </p:nvSpPr>
        <p:spPr>
          <a:xfrm>
            <a:off x="0" y="1371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Dataset description</a:t>
            </a:r>
          </a:p>
        </p:txBody>
      </p:sp>
      <p:pic>
        <p:nvPicPr>
          <p:cNvPr id="11" name="Picture 3">
            <a:extLst>
              <a:ext uri="{FF2B5EF4-FFF2-40B4-BE49-F238E27FC236}">
                <a16:creationId xmlns:a16="http://schemas.microsoft.com/office/drawing/2014/main" id="{FF188B91-1BD9-4FF2-8690-7DA669CDF8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03" y="1833670"/>
            <a:ext cx="4010058" cy="1795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461153FB-158D-4928-98EE-5793B906386E}"/>
              </a:ext>
            </a:extLst>
          </p:cNvPr>
          <p:cNvSpPr txBox="1"/>
          <p:nvPr/>
        </p:nvSpPr>
        <p:spPr>
          <a:xfrm>
            <a:off x="0" y="3629393"/>
            <a:ext cx="6781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Table2.1: Number of common, extra and missing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class present in six Source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target scenarios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4EE2636A-A551-42B3-8AE6-A920115C183D}"/>
              </a:ext>
            </a:extLst>
          </p:cNvPr>
          <p:cNvSpPr>
            <a:spLocks noGrp="1"/>
          </p:cNvSpPr>
          <p:nvPr>
            <p:ph type="title"/>
          </p:nvPr>
        </p:nvSpPr>
        <p:spPr>
          <a:xfrm>
            <a:off x="457200" y="381000"/>
            <a:ext cx="8229600" cy="1036638"/>
          </a:xfrm>
        </p:spPr>
        <p:txBody>
          <a:bodyPr>
            <a:noAutofit/>
          </a:bodyPr>
          <a:lstStyle/>
          <a:p>
            <a:r>
              <a:rPr lang="en-IN" sz="2400" dirty="0">
                <a:solidFill>
                  <a:srgbClr val="00B050"/>
                </a:solidFill>
                <a:latin typeface="Times New Roman" panose="02020603050405020304" pitchFamily="18" charset="0"/>
                <a:cs typeface="Times New Roman" panose="02020603050405020304" pitchFamily="18" charset="0"/>
              </a:rPr>
              <a:t>Development of scene-level LCC technique under heterogeneous DA scenario.</a:t>
            </a:r>
          </a:p>
        </p:txBody>
      </p:sp>
      <p:pic>
        <p:nvPicPr>
          <p:cNvPr id="15" name="Picture 2">
            <a:extLst>
              <a:ext uri="{FF2B5EF4-FFF2-40B4-BE49-F238E27FC236}">
                <a16:creationId xmlns:a16="http://schemas.microsoft.com/office/drawing/2014/main" id="{71DE9A83-2534-489D-9C5D-41BD5B7DA3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160" y="1267831"/>
            <a:ext cx="4483842" cy="5209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1A368F28-7811-4E12-B468-15359C27BF2B}"/>
              </a:ext>
            </a:extLst>
          </p:cNvPr>
          <p:cNvSpPr txBox="1"/>
          <p:nvPr/>
        </p:nvSpPr>
        <p:spPr>
          <a:xfrm>
            <a:off x="5215201" y="6369481"/>
            <a:ext cx="373380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Table 2.2: Description of the datasets</a:t>
            </a:r>
          </a:p>
        </p:txBody>
      </p:sp>
      <p:sp>
        <p:nvSpPr>
          <p:cNvPr id="20" name="Date Placeholder 19">
            <a:extLst>
              <a:ext uri="{FF2B5EF4-FFF2-40B4-BE49-F238E27FC236}">
                <a16:creationId xmlns:a16="http://schemas.microsoft.com/office/drawing/2014/main" id="{37B2CB8B-DAF3-4D0E-967E-C8A240B1F892}"/>
              </a:ext>
            </a:extLst>
          </p:cNvPr>
          <p:cNvSpPr>
            <a:spLocks noGrp="1"/>
          </p:cNvSpPr>
          <p:nvPr>
            <p:ph type="dt" sz="half" idx="10"/>
          </p:nvPr>
        </p:nvSpPr>
        <p:spPr/>
        <p:txBody>
          <a:bodyPr/>
          <a:lstStyle/>
          <a:p>
            <a:fld id="{F2E1AD4A-0FE2-41B0-9C13-6E6E25A8E385}" type="datetime1">
              <a:rPr lang="en-US" smtClean="0"/>
              <a:t>9/14/2022</a:t>
            </a:fld>
            <a:endParaRPr lang="en-US"/>
          </a:p>
        </p:txBody>
      </p:sp>
      <p:sp>
        <p:nvSpPr>
          <p:cNvPr id="21" name="Footer Placeholder 20">
            <a:extLst>
              <a:ext uri="{FF2B5EF4-FFF2-40B4-BE49-F238E27FC236}">
                <a16:creationId xmlns:a16="http://schemas.microsoft.com/office/drawing/2014/main" id="{4215842A-CF81-4EF9-BA9A-A8B894CF0F3E}"/>
              </a:ext>
            </a:extLst>
          </p:cNvPr>
          <p:cNvSpPr>
            <a:spLocks noGrp="1"/>
          </p:cNvSpPr>
          <p:nvPr>
            <p:ph type="ftr" sz="quarter" idx="11"/>
          </p:nvPr>
        </p:nvSpPr>
        <p:spPr/>
        <p:txBody>
          <a:bodyPr/>
          <a:lstStyle/>
          <a:p>
            <a:r>
              <a:rPr lang="en-US"/>
              <a:t>Defense Seminar</a:t>
            </a:r>
          </a:p>
        </p:txBody>
      </p:sp>
      <p:sp>
        <p:nvSpPr>
          <p:cNvPr id="22" name="Slide Number Placeholder 21">
            <a:extLst>
              <a:ext uri="{FF2B5EF4-FFF2-40B4-BE49-F238E27FC236}">
                <a16:creationId xmlns:a16="http://schemas.microsoft.com/office/drawing/2014/main" id="{E2BEA54C-324D-4550-8C8B-D23609A1BBF7}"/>
              </a:ext>
            </a:extLst>
          </p:cNvPr>
          <p:cNvSpPr>
            <a:spLocks noGrp="1"/>
          </p:cNvSpPr>
          <p:nvPr>
            <p:ph type="sldNum" sz="quarter" idx="12"/>
          </p:nvPr>
        </p:nvSpPr>
        <p:spPr/>
        <p:txBody>
          <a:bodyPr/>
          <a:lstStyle/>
          <a:p>
            <a:fld id="{C1807502-6AEA-4753-AA00-5CD7995082B3}" type="slidenum">
              <a:rPr lang="en-US" smtClean="0"/>
              <a:pPr/>
              <a:t>28</a:t>
            </a:fld>
            <a:endParaRPr lang="en-US"/>
          </a:p>
        </p:txBody>
      </p:sp>
    </p:spTree>
    <p:extLst>
      <p:ext uri="{BB962C8B-B14F-4D97-AF65-F5344CB8AC3E}">
        <p14:creationId xmlns:p14="http://schemas.microsoft.com/office/powerpoint/2010/main" val="292646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FD3425-829F-42BD-84D7-6C73D9857A17}"/>
              </a:ext>
            </a:extLst>
          </p:cNvPr>
          <p:cNvSpPr txBox="1"/>
          <p:nvPr/>
        </p:nvSpPr>
        <p:spPr>
          <a:xfrm>
            <a:off x="0" y="1371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Result and analysis: (a) Class-wise accuracy</a:t>
            </a:r>
          </a:p>
        </p:txBody>
      </p:sp>
      <p:sp>
        <p:nvSpPr>
          <p:cNvPr id="9" name="TextBox 8">
            <a:extLst>
              <a:ext uri="{FF2B5EF4-FFF2-40B4-BE49-F238E27FC236}">
                <a16:creationId xmlns:a16="http://schemas.microsoft.com/office/drawing/2014/main" id="{9E209F80-3737-40AA-ACC6-A5D8FE8D8542}"/>
              </a:ext>
            </a:extLst>
          </p:cNvPr>
          <p:cNvSpPr txBox="1"/>
          <p:nvPr/>
        </p:nvSpPr>
        <p:spPr>
          <a:xfrm>
            <a:off x="5367058" y="1826238"/>
            <a:ext cx="3296804"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Scenario1: AID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UCM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Scenario2: ASCD  UCM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Blue color represents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the extra class present in UCM dataset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Scenario1: 6 identified out of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Scenario2: 9 identified out of 10</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0841ED1-EB9E-47F7-B114-502DE037BE27}"/>
              </a:ext>
            </a:extLst>
          </p:cNvPr>
          <p:cNvPicPr>
            <a:picLocks noChangeAspect="1"/>
          </p:cNvPicPr>
          <p:nvPr/>
        </p:nvPicPr>
        <p:blipFill>
          <a:blip r:embed="rId2"/>
          <a:stretch>
            <a:fillRect/>
          </a:stretch>
        </p:blipFill>
        <p:spPr>
          <a:xfrm>
            <a:off x="381000" y="1752600"/>
            <a:ext cx="4288654" cy="4538088"/>
          </a:xfrm>
          <a:prstGeom prst="rect">
            <a:avLst/>
          </a:prstGeom>
        </p:spPr>
      </p:pic>
      <p:sp>
        <p:nvSpPr>
          <p:cNvPr id="11" name="Title 1">
            <a:extLst>
              <a:ext uri="{FF2B5EF4-FFF2-40B4-BE49-F238E27FC236}">
                <a16:creationId xmlns:a16="http://schemas.microsoft.com/office/drawing/2014/main" id="{14112C82-7B00-4DCA-AE0C-22521D245728}"/>
              </a:ext>
            </a:extLst>
          </p:cNvPr>
          <p:cNvSpPr>
            <a:spLocks noGrp="1"/>
          </p:cNvSpPr>
          <p:nvPr>
            <p:ph type="title"/>
          </p:nvPr>
        </p:nvSpPr>
        <p:spPr>
          <a:xfrm>
            <a:off x="457200" y="381000"/>
            <a:ext cx="8229600" cy="1036638"/>
          </a:xfrm>
        </p:spPr>
        <p:txBody>
          <a:bodyPr>
            <a:noAutofit/>
          </a:bodyPr>
          <a:lstStyle/>
          <a:p>
            <a:r>
              <a:rPr lang="en-IN" sz="2400" dirty="0">
                <a:solidFill>
                  <a:srgbClr val="00B050"/>
                </a:solidFill>
                <a:latin typeface="Times New Roman" panose="02020603050405020304" pitchFamily="18" charset="0"/>
                <a:cs typeface="Times New Roman" panose="02020603050405020304" pitchFamily="18" charset="0"/>
              </a:rPr>
              <a:t>Development of scene-level LCC technique under heterogeneous DA scenario.</a:t>
            </a:r>
          </a:p>
        </p:txBody>
      </p:sp>
      <p:sp>
        <p:nvSpPr>
          <p:cNvPr id="14" name="TextBox 13">
            <a:extLst>
              <a:ext uri="{FF2B5EF4-FFF2-40B4-BE49-F238E27FC236}">
                <a16:creationId xmlns:a16="http://schemas.microsoft.com/office/drawing/2014/main" id="{3B5B7B62-CEC4-4CA0-8A05-29BD14130906}"/>
              </a:ext>
            </a:extLst>
          </p:cNvPr>
          <p:cNvSpPr txBox="1"/>
          <p:nvPr/>
        </p:nvSpPr>
        <p:spPr>
          <a:xfrm>
            <a:off x="4572001" y="5077978"/>
            <a:ext cx="4288654" cy="830997"/>
          </a:xfrm>
          <a:prstGeom prst="rect">
            <a:avLst/>
          </a:prstGeom>
          <a:noFill/>
        </p:spPr>
        <p:txBody>
          <a:bodyPr wrap="square">
            <a:spAutoFit/>
          </a:bodyPr>
          <a:lstStyle/>
          <a:p>
            <a:r>
              <a:rPr lang="en-IN" sz="1200" b="0" i="0" dirty="0">
                <a:solidFill>
                  <a:srgbClr val="000000"/>
                </a:solidFill>
                <a:effectLst/>
                <a:latin typeface="Times New Roman" panose="02020603050405020304" pitchFamily="18" charset="0"/>
                <a:cs typeface="Times New Roman" panose="02020603050405020304" pitchFamily="18" charset="0"/>
              </a:rPr>
              <a:t>Table 2.3: Results of </a:t>
            </a:r>
            <a:r>
              <a:rPr lang="en-IN" sz="1200" b="0" i="0" dirty="0" err="1">
                <a:solidFill>
                  <a:srgbClr val="000000"/>
                </a:solidFill>
                <a:effectLst/>
                <a:latin typeface="Times New Roman" panose="02020603050405020304" pitchFamily="18" charset="0"/>
                <a:cs typeface="Times New Roman" panose="02020603050405020304" pitchFamily="18" charset="0"/>
              </a:rPr>
              <a:t>classwise</a:t>
            </a:r>
            <a:r>
              <a:rPr lang="en-IN" sz="1200" b="0" i="0" dirty="0">
                <a:solidFill>
                  <a:srgbClr val="000000"/>
                </a:solidFill>
                <a:effectLst/>
                <a:latin typeface="Times New Roman" panose="02020603050405020304" pitchFamily="18" charset="0"/>
                <a:cs typeface="Times New Roman" panose="02020603050405020304" pitchFamily="18" charset="0"/>
              </a:rPr>
              <a:t> accuracy (in percentage) for UCM target dataset using AID and ASCD source datasets </a:t>
            </a:r>
            <a:r>
              <a:rPr lang="en-IN" sz="1200" dirty="0">
                <a:latin typeface="Times New Roman" panose="02020603050405020304" pitchFamily="18" charset="0"/>
                <a:cs typeface="Times New Roman" panose="02020603050405020304" pitchFamily="18" charset="0"/>
              </a:rPr>
              <a:t>(accuracies of extra target classes </a:t>
            </a:r>
            <a:r>
              <a:rPr lang="en-IN" sz="1200" dirty="0" err="1">
                <a:latin typeface="Times New Roman" panose="02020603050405020304" pitchFamily="18" charset="0"/>
                <a:cs typeface="Times New Roman" panose="02020603050405020304" pitchFamily="18" charset="0"/>
              </a:rPr>
              <a:t>w.r.t.</a:t>
            </a:r>
            <a:r>
              <a:rPr lang="en-IN" sz="1200" dirty="0">
                <a:latin typeface="Times New Roman" panose="02020603050405020304" pitchFamily="18" charset="0"/>
                <a:cs typeface="Times New Roman" panose="02020603050405020304" pitchFamily="18" charset="0"/>
              </a:rPr>
              <a:t> the source domain are highlighted in blue </a:t>
            </a:r>
            <a:r>
              <a:rPr lang="en-IN" sz="1200" dirty="0" err="1">
                <a:latin typeface="Times New Roman" panose="02020603050405020304" pitchFamily="18" charset="0"/>
                <a:cs typeface="Times New Roman" panose="02020603050405020304" pitchFamily="18" charset="0"/>
              </a:rPr>
              <a:t>color</a:t>
            </a:r>
            <a:r>
              <a:rPr lang="en-IN"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
        <p:nvSpPr>
          <p:cNvPr id="20" name="Date Placeholder 19">
            <a:extLst>
              <a:ext uri="{FF2B5EF4-FFF2-40B4-BE49-F238E27FC236}">
                <a16:creationId xmlns:a16="http://schemas.microsoft.com/office/drawing/2014/main" id="{CBC0A65D-721D-4FCF-92C7-CAD26ACDB19F}"/>
              </a:ext>
            </a:extLst>
          </p:cNvPr>
          <p:cNvSpPr>
            <a:spLocks noGrp="1"/>
          </p:cNvSpPr>
          <p:nvPr>
            <p:ph type="dt" sz="half" idx="10"/>
          </p:nvPr>
        </p:nvSpPr>
        <p:spPr/>
        <p:txBody>
          <a:bodyPr/>
          <a:lstStyle/>
          <a:p>
            <a:fld id="{229520ED-C7D3-4134-8E2C-3373F342F139}" type="datetime1">
              <a:rPr lang="en-US" smtClean="0"/>
              <a:t>9/14/2022</a:t>
            </a:fld>
            <a:endParaRPr lang="en-US"/>
          </a:p>
        </p:txBody>
      </p:sp>
      <p:sp>
        <p:nvSpPr>
          <p:cNvPr id="21" name="Footer Placeholder 20">
            <a:extLst>
              <a:ext uri="{FF2B5EF4-FFF2-40B4-BE49-F238E27FC236}">
                <a16:creationId xmlns:a16="http://schemas.microsoft.com/office/drawing/2014/main" id="{6A78EFA6-F9A9-4D1A-A943-FD20473F7BA1}"/>
              </a:ext>
            </a:extLst>
          </p:cNvPr>
          <p:cNvSpPr>
            <a:spLocks noGrp="1"/>
          </p:cNvSpPr>
          <p:nvPr>
            <p:ph type="ftr" sz="quarter" idx="11"/>
          </p:nvPr>
        </p:nvSpPr>
        <p:spPr/>
        <p:txBody>
          <a:bodyPr/>
          <a:lstStyle/>
          <a:p>
            <a:r>
              <a:rPr lang="en-US"/>
              <a:t>Defense Seminar</a:t>
            </a:r>
          </a:p>
        </p:txBody>
      </p:sp>
      <p:sp>
        <p:nvSpPr>
          <p:cNvPr id="22" name="Slide Number Placeholder 21">
            <a:extLst>
              <a:ext uri="{FF2B5EF4-FFF2-40B4-BE49-F238E27FC236}">
                <a16:creationId xmlns:a16="http://schemas.microsoft.com/office/drawing/2014/main" id="{2676EDD0-7D2E-4F15-8887-C5F7B0679E71}"/>
              </a:ext>
            </a:extLst>
          </p:cNvPr>
          <p:cNvSpPr>
            <a:spLocks noGrp="1"/>
          </p:cNvSpPr>
          <p:nvPr>
            <p:ph type="sldNum" sz="quarter" idx="12"/>
          </p:nvPr>
        </p:nvSpPr>
        <p:spPr/>
        <p:txBody>
          <a:bodyPr/>
          <a:lstStyle/>
          <a:p>
            <a:fld id="{C1807502-6AEA-4753-AA00-5CD7995082B3}" type="slidenum">
              <a:rPr lang="en-US" smtClean="0"/>
              <a:pPr/>
              <a:t>29</a:t>
            </a:fld>
            <a:endParaRPr lang="en-US"/>
          </a:p>
        </p:txBody>
      </p:sp>
    </p:spTree>
    <p:extLst>
      <p:ext uri="{BB962C8B-B14F-4D97-AF65-F5344CB8AC3E}">
        <p14:creationId xmlns:p14="http://schemas.microsoft.com/office/powerpoint/2010/main" val="413015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457200" y="274680"/>
            <a:ext cx="8229240" cy="791640"/>
          </a:xfrm>
          <a:prstGeom prst="rect">
            <a:avLst/>
          </a:prstGeom>
          <a:noFill/>
          <a:ln>
            <a:noFill/>
          </a:ln>
        </p:spPr>
        <p:txBody>
          <a:bodyPr anchor="ctr">
            <a:normAutofit/>
          </a:bodyPr>
          <a:lstStyle/>
          <a:p>
            <a:pPr algn="ctr">
              <a:lnSpc>
                <a:spcPct val="100000"/>
              </a:lnSpc>
            </a:pPr>
            <a:r>
              <a:rPr lang="en-US" sz="4000" b="0" strike="noStrike" spc="-1" dirty="0">
                <a:solidFill>
                  <a:srgbClr val="000000"/>
                </a:solidFill>
                <a:latin typeface="Times New Roman" panose="02020603050405020304" pitchFamily="18" charset="0"/>
                <a:cs typeface="Times New Roman" panose="02020603050405020304" pitchFamily="18" charset="0"/>
              </a:rPr>
              <a:t>Land-cover Classification (LCC)</a:t>
            </a:r>
          </a:p>
        </p:txBody>
      </p:sp>
      <p:sp>
        <p:nvSpPr>
          <p:cNvPr id="185" name="TextShape 2"/>
          <p:cNvSpPr txBox="1"/>
          <p:nvPr/>
        </p:nvSpPr>
        <p:spPr>
          <a:xfrm>
            <a:off x="457200" y="1189080"/>
            <a:ext cx="8229240" cy="4525560"/>
          </a:xfrm>
          <a:prstGeom prst="rect">
            <a:avLst/>
          </a:prstGeom>
          <a:noFill/>
          <a:ln>
            <a:noFill/>
          </a:ln>
        </p:spPr>
        <p:txBody>
          <a:bodyPr>
            <a:normAutofit/>
          </a:bodyPr>
          <a:lstStyle/>
          <a:p>
            <a:pPr marL="343080" indent="-342720" algn="just">
              <a:lnSpc>
                <a:spcPct val="100000"/>
              </a:lnSpc>
              <a:spcBef>
                <a:spcPts val="400"/>
              </a:spcBef>
              <a:buClr>
                <a:srgbClr val="000000"/>
              </a:buClr>
              <a:buFont typeface="Wingdings" charset="2"/>
              <a:buChar char=""/>
            </a:pPr>
            <a:r>
              <a:rPr lang="en-US" sz="2000" b="1" strike="noStrike" spc="-1" dirty="0">
                <a:solidFill>
                  <a:srgbClr val="000000"/>
                </a:solidFill>
                <a:latin typeface="Times New Roman" panose="02020603050405020304" pitchFamily="18" charset="0"/>
                <a:cs typeface="Times New Roman" panose="02020603050405020304" pitchFamily="18" charset="0"/>
              </a:rPr>
              <a:t>Land cover</a:t>
            </a:r>
            <a:r>
              <a:rPr lang="en-US" sz="2000" b="0" strike="noStrike" spc="-1" dirty="0">
                <a:solidFill>
                  <a:srgbClr val="000000"/>
                </a:solidFill>
                <a:latin typeface="Times New Roman" panose="02020603050405020304" pitchFamily="18" charset="0"/>
                <a:cs typeface="Times New Roman" panose="02020603050405020304" pitchFamily="18" charset="0"/>
              </a:rPr>
              <a:t>: The observed physical cover on the earth surface</a:t>
            </a:r>
          </a:p>
          <a:p>
            <a:pPr marL="343080" indent="-342720" algn="just">
              <a:lnSpc>
                <a:spcPct val="100000"/>
              </a:lnSpc>
              <a:spcBef>
                <a:spcPts val="400"/>
              </a:spcBef>
              <a:buClr>
                <a:srgbClr val="000000"/>
              </a:buClr>
              <a:buFont typeface="Wingdings" charset="2"/>
              <a:buChar char=""/>
            </a:pPr>
            <a:r>
              <a:rPr lang="en-US" sz="2000" b="1" strike="noStrike" spc="-1" dirty="0">
                <a:solidFill>
                  <a:srgbClr val="000000"/>
                </a:solidFill>
                <a:latin typeface="Times New Roman" panose="02020603050405020304" pitchFamily="18" charset="0"/>
                <a:cs typeface="Times New Roman" panose="02020603050405020304" pitchFamily="18" charset="0"/>
              </a:rPr>
              <a:t>Land cover classification</a:t>
            </a:r>
            <a:r>
              <a:rPr lang="en-US" sz="2000" b="0" strike="noStrike" spc="-1" dirty="0">
                <a:solidFill>
                  <a:srgbClr val="000000"/>
                </a:solidFill>
                <a:latin typeface="Times New Roman" panose="02020603050405020304" pitchFamily="18" charset="0"/>
                <a:cs typeface="Times New Roman" panose="02020603050405020304" pitchFamily="18" charset="0"/>
              </a:rPr>
              <a:t>: </a:t>
            </a:r>
            <a:r>
              <a:rPr lang="en-IN" sz="2000" b="0" strike="noStrike" spc="-1" dirty="0">
                <a:solidFill>
                  <a:srgbClr val="000000"/>
                </a:solidFill>
                <a:latin typeface="Times New Roman" panose="02020603050405020304" pitchFamily="18" charset="0"/>
                <a:cs typeface="Times New Roman" panose="02020603050405020304" pitchFamily="18" charset="0"/>
              </a:rPr>
              <a:t>Identifying different land cover classes using remote sensing images and producing land cover maps for monitoring Earth and eco-systems</a:t>
            </a:r>
            <a:endParaRPr lang="en-US"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186" name="CustomShape 3"/>
          <p:cNvSpPr/>
          <p:nvPr/>
        </p:nvSpPr>
        <p:spPr>
          <a:xfrm>
            <a:off x="152280" y="6019920"/>
            <a:ext cx="876276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IN" sz="1000" b="0" strike="noStrike" spc="-1">
                <a:solidFill>
                  <a:srgbClr val="000000"/>
                </a:solidFill>
                <a:latin typeface="Times New Roman" panose="02020603050405020304" pitchFamily="18" charset="0"/>
                <a:cs typeface="Times New Roman" panose="02020603050405020304" pitchFamily="18" charset="0"/>
              </a:rPr>
              <a:t>T. Postadjian, A. Le Bris, C. Mallet, and H. Sahbi. Superpixel Partitioning of Very High Resolution Satellite Images for Large-Scale Classification Perspectives with Deep Convolutional Neural Networks. </a:t>
            </a:r>
            <a:r>
              <a:rPr lang="en-IN" sz="1000" b="0" i="1" strike="noStrike" spc="-1">
                <a:solidFill>
                  <a:srgbClr val="000000"/>
                </a:solidFill>
                <a:latin typeface="Times New Roman" panose="02020603050405020304" pitchFamily="18" charset="0"/>
                <a:cs typeface="Times New Roman" panose="02020603050405020304" pitchFamily="18" charset="0"/>
              </a:rPr>
              <a:t>IGARSS 2018 - 2018 IEEE International Geoscience and Remote Sensing Symposium</a:t>
            </a:r>
            <a:r>
              <a:rPr lang="en-IN" sz="1000" b="0" strike="noStrike" spc="-1">
                <a:solidFill>
                  <a:srgbClr val="000000"/>
                </a:solidFill>
                <a:latin typeface="Times New Roman" panose="02020603050405020304" pitchFamily="18" charset="0"/>
                <a:cs typeface="Times New Roman" panose="02020603050405020304" pitchFamily="18" charset="0"/>
              </a:rPr>
              <a:t>, (ii):1328–1331, 2018.</a:t>
            </a:r>
            <a:endParaRPr lang="en-IN" sz="1000" b="0" strike="noStrike" spc="-1">
              <a:latin typeface="Times New Roman" panose="02020603050405020304" pitchFamily="18" charset="0"/>
              <a:cs typeface="Times New Roman" panose="02020603050405020304" pitchFamily="18" charset="0"/>
            </a:endParaRPr>
          </a:p>
        </p:txBody>
      </p:sp>
      <p:pic>
        <p:nvPicPr>
          <p:cNvPr id="190" name="Picture 2"/>
          <p:cNvPicPr/>
          <p:nvPr/>
        </p:nvPicPr>
        <p:blipFill>
          <a:blip r:embed="rId3"/>
          <a:stretch/>
        </p:blipFill>
        <p:spPr>
          <a:xfrm>
            <a:off x="1185840" y="2581200"/>
            <a:ext cx="6771960" cy="3438000"/>
          </a:xfrm>
          <a:prstGeom prst="rect">
            <a:avLst/>
          </a:prstGeom>
          <a:ln>
            <a:noFill/>
          </a:ln>
        </p:spPr>
      </p:pic>
      <p:sp>
        <p:nvSpPr>
          <p:cNvPr id="12" name="Date Placeholder 21">
            <a:extLst>
              <a:ext uri="{FF2B5EF4-FFF2-40B4-BE49-F238E27FC236}">
                <a16:creationId xmlns:a16="http://schemas.microsoft.com/office/drawing/2014/main" id="{A0D35C03-03BC-495C-8ABF-95A54D7F8269}"/>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4" name="Slide Number Placeholder 23">
            <a:extLst>
              <a:ext uri="{FF2B5EF4-FFF2-40B4-BE49-F238E27FC236}">
                <a16:creationId xmlns:a16="http://schemas.microsoft.com/office/drawing/2014/main" id="{8975271E-13BC-43DD-B51D-6AACC3BBDDED}"/>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7883F8D4-280F-4F84-6C49-9A1F89E678BA}"/>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additive="repl">
                                        <p:cTn id="7" dur="500"/>
                                        <p:tgtEl>
                                          <p:spTgt spid="190"/>
                                        </p:tgtEl>
                                      </p:cBhvr>
                                    </p:animEffect>
                                  </p:childTnLst>
                                </p:cTn>
                              </p:par>
                              <p:par>
                                <p:cTn id="8" presetID="10" presetClass="entr" fill="hold" nodeType="withEffect">
                                  <p:stCondLst>
                                    <p:cond delay="0"/>
                                  </p:stCondLst>
                                  <p:childTnLst>
                                    <p:set>
                                      <p:cBhvr>
                                        <p:cTn id="9" dur="1" fill="hold">
                                          <p:stCondLst>
                                            <p:cond delay="0"/>
                                          </p:stCondLst>
                                        </p:cTn>
                                        <p:tgtEl>
                                          <p:spTgt spid="186"/>
                                        </p:tgtEl>
                                        <p:attrNameLst>
                                          <p:attrName>style.visibility</p:attrName>
                                        </p:attrNameLst>
                                      </p:cBhvr>
                                      <p:to>
                                        <p:strVal val="visible"/>
                                      </p:to>
                                    </p:set>
                                    <p:animEffect transition="in" filter="fade">
                                      <p:cBhvr additive="repl">
                                        <p:cTn id="10"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FD3425-829F-42BD-84D7-6C73D9857A17}"/>
              </a:ext>
            </a:extLst>
          </p:cNvPr>
          <p:cNvSpPr txBox="1"/>
          <p:nvPr/>
        </p:nvSpPr>
        <p:spPr>
          <a:xfrm>
            <a:off x="0" y="1371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Result and analysis: (a) Class-wise accuracy</a:t>
            </a:r>
          </a:p>
        </p:txBody>
      </p:sp>
      <p:sp>
        <p:nvSpPr>
          <p:cNvPr id="11" name="TextBox 10">
            <a:extLst>
              <a:ext uri="{FF2B5EF4-FFF2-40B4-BE49-F238E27FC236}">
                <a16:creationId xmlns:a16="http://schemas.microsoft.com/office/drawing/2014/main" id="{1CDADEC3-6F12-48F4-ACC1-217CEEA232E4}"/>
              </a:ext>
            </a:extLst>
          </p:cNvPr>
          <p:cNvSpPr txBox="1"/>
          <p:nvPr/>
        </p:nvSpPr>
        <p:spPr>
          <a:xfrm>
            <a:off x="4947658" y="1676400"/>
            <a:ext cx="3545541"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Scenario3: UCM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Scenario4: ASCD  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Blue color represents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the extra class present in AID dataset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Scenario3: All 16 identified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Scenario4: 18 identified out of 19</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2" name="Picture 2">
            <a:extLst>
              <a:ext uri="{FF2B5EF4-FFF2-40B4-BE49-F238E27FC236}">
                <a16:creationId xmlns:a16="http://schemas.microsoft.com/office/drawing/2014/main" id="{A9E065DE-B5F9-41A2-BC9F-751C0BC06C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89506"/>
            <a:ext cx="3581400" cy="4976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a:extLst>
              <a:ext uri="{FF2B5EF4-FFF2-40B4-BE49-F238E27FC236}">
                <a16:creationId xmlns:a16="http://schemas.microsoft.com/office/drawing/2014/main" id="{A80330E8-6F08-4709-BD30-F3B841254A9C}"/>
              </a:ext>
            </a:extLst>
          </p:cNvPr>
          <p:cNvSpPr>
            <a:spLocks noGrp="1"/>
          </p:cNvSpPr>
          <p:nvPr>
            <p:ph type="title"/>
          </p:nvPr>
        </p:nvSpPr>
        <p:spPr>
          <a:xfrm>
            <a:off x="457200" y="381000"/>
            <a:ext cx="8229600" cy="1036638"/>
          </a:xfrm>
        </p:spPr>
        <p:txBody>
          <a:bodyPr>
            <a:noAutofit/>
          </a:bodyPr>
          <a:lstStyle/>
          <a:p>
            <a:r>
              <a:rPr lang="en-IN" sz="2400" dirty="0">
                <a:solidFill>
                  <a:srgbClr val="00B050"/>
                </a:solidFill>
                <a:latin typeface="Times New Roman" panose="02020603050405020304" pitchFamily="18" charset="0"/>
                <a:cs typeface="Times New Roman" panose="02020603050405020304" pitchFamily="18" charset="0"/>
              </a:rPr>
              <a:t>Development of scene-level LCC technique under heterogeneous DA scenario.</a:t>
            </a:r>
          </a:p>
        </p:txBody>
      </p:sp>
      <p:sp>
        <p:nvSpPr>
          <p:cNvPr id="15" name="TextBox 14">
            <a:extLst>
              <a:ext uri="{FF2B5EF4-FFF2-40B4-BE49-F238E27FC236}">
                <a16:creationId xmlns:a16="http://schemas.microsoft.com/office/drawing/2014/main" id="{A0E2C734-657B-4FD8-948F-6D51D0FE0BA0}"/>
              </a:ext>
            </a:extLst>
          </p:cNvPr>
          <p:cNvSpPr txBox="1"/>
          <p:nvPr/>
        </p:nvSpPr>
        <p:spPr>
          <a:xfrm>
            <a:off x="3693111" y="5486400"/>
            <a:ext cx="4288654" cy="830997"/>
          </a:xfrm>
          <a:prstGeom prst="rect">
            <a:avLst/>
          </a:prstGeom>
          <a:noFill/>
        </p:spPr>
        <p:txBody>
          <a:bodyPr wrap="square">
            <a:spAutoFit/>
          </a:bodyPr>
          <a:lstStyle/>
          <a:p>
            <a:r>
              <a:rPr lang="en-IN" sz="1200" b="0" i="0" dirty="0">
                <a:solidFill>
                  <a:srgbClr val="000000"/>
                </a:solidFill>
                <a:effectLst/>
                <a:latin typeface="Times New Roman" panose="02020603050405020304" pitchFamily="18" charset="0"/>
                <a:cs typeface="Times New Roman" panose="02020603050405020304" pitchFamily="18" charset="0"/>
              </a:rPr>
              <a:t>Table 2.4: Results of </a:t>
            </a:r>
            <a:r>
              <a:rPr lang="en-IN" sz="1200" b="0" i="0" dirty="0" err="1">
                <a:solidFill>
                  <a:srgbClr val="000000"/>
                </a:solidFill>
                <a:effectLst/>
                <a:latin typeface="Times New Roman" panose="02020603050405020304" pitchFamily="18" charset="0"/>
                <a:cs typeface="Times New Roman" panose="02020603050405020304" pitchFamily="18" charset="0"/>
              </a:rPr>
              <a:t>classwise</a:t>
            </a:r>
            <a:r>
              <a:rPr lang="en-IN" sz="1200" b="0" i="0" dirty="0">
                <a:solidFill>
                  <a:srgbClr val="000000"/>
                </a:solidFill>
                <a:effectLst/>
                <a:latin typeface="Times New Roman" panose="02020603050405020304" pitchFamily="18" charset="0"/>
                <a:cs typeface="Times New Roman" panose="02020603050405020304" pitchFamily="18" charset="0"/>
              </a:rPr>
              <a:t> accuracy (in percentage) for AID target dataset using UCM and ASCD source datasets </a:t>
            </a:r>
            <a:r>
              <a:rPr lang="en-IN" sz="1200" dirty="0">
                <a:latin typeface="Times New Roman" panose="02020603050405020304" pitchFamily="18" charset="0"/>
                <a:cs typeface="Times New Roman" panose="02020603050405020304" pitchFamily="18" charset="0"/>
              </a:rPr>
              <a:t> (accuracies of extra target classes </a:t>
            </a:r>
            <a:r>
              <a:rPr lang="en-IN" sz="1200" dirty="0" err="1">
                <a:latin typeface="Times New Roman" panose="02020603050405020304" pitchFamily="18" charset="0"/>
                <a:cs typeface="Times New Roman" panose="02020603050405020304" pitchFamily="18" charset="0"/>
              </a:rPr>
              <a:t>w.r.t.</a:t>
            </a:r>
            <a:r>
              <a:rPr lang="en-IN" sz="1200" dirty="0">
                <a:latin typeface="Times New Roman" panose="02020603050405020304" pitchFamily="18" charset="0"/>
                <a:cs typeface="Times New Roman" panose="02020603050405020304" pitchFamily="18" charset="0"/>
              </a:rPr>
              <a:t> the source domain are highlighted in blue </a:t>
            </a:r>
            <a:r>
              <a:rPr lang="en-IN" sz="1200" dirty="0" err="1">
                <a:latin typeface="Times New Roman" panose="02020603050405020304" pitchFamily="18" charset="0"/>
                <a:cs typeface="Times New Roman" panose="02020603050405020304" pitchFamily="18" charset="0"/>
              </a:rPr>
              <a:t>color</a:t>
            </a:r>
            <a:r>
              <a:rPr lang="en-IN"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
        <p:nvSpPr>
          <p:cNvPr id="19" name="Date Placeholder 18">
            <a:extLst>
              <a:ext uri="{FF2B5EF4-FFF2-40B4-BE49-F238E27FC236}">
                <a16:creationId xmlns:a16="http://schemas.microsoft.com/office/drawing/2014/main" id="{06CDD398-817B-47C5-93D0-7A5065344957}"/>
              </a:ext>
            </a:extLst>
          </p:cNvPr>
          <p:cNvSpPr>
            <a:spLocks noGrp="1"/>
          </p:cNvSpPr>
          <p:nvPr>
            <p:ph type="dt" sz="half" idx="10"/>
          </p:nvPr>
        </p:nvSpPr>
        <p:spPr>
          <a:xfrm>
            <a:off x="457200" y="6489520"/>
            <a:ext cx="2133600" cy="365125"/>
          </a:xfrm>
        </p:spPr>
        <p:txBody>
          <a:bodyPr/>
          <a:lstStyle/>
          <a:p>
            <a:fld id="{CE8B912F-B0A7-4A2E-9C5E-8BAA2A8A8BEA}" type="datetime1">
              <a:rPr lang="en-US" smtClean="0"/>
              <a:t>9/14/2022</a:t>
            </a:fld>
            <a:endParaRPr lang="en-US" dirty="0"/>
          </a:p>
        </p:txBody>
      </p:sp>
      <p:sp>
        <p:nvSpPr>
          <p:cNvPr id="20" name="Footer Placeholder 19">
            <a:extLst>
              <a:ext uri="{FF2B5EF4-FFF2-40B4-BE49-F238E27FC236}">
                <a16:creationId xmlns:a16="http://schemas.microsoft.com/office/drawing/2014/main" id="{96F16195-432B-41A0-9EA6-E6E109DB7F55}"/>
              </a:ext>
            </a:extLst>
          </p:cNvPr>
          <p:cNvSpPr>
            <a:spLocks noGrp="1"/>
          </p:cNvSpPr>
          <p:nvPr>
            <p:ph type="ftr" sz="quarter" idx="11"/>
          </p:nvPr>
        </p:nvSpPr>
        <p:spPr>
          <a:xfrm>
            <a:off x="3124200" y="6489520"/>
            <a:ext cx="2895600" cy="365125"/>
          </a:xfrm>
        </p:spPr>
        <p:txBody>
          <a:bodyPr/>
          <a:lstStyle/>
          <a:p>
            <a:r>
              <a:rPr lang="en-US"/>
              <a:t>Defense Seminar</a:t>
            </a:r>
          </a:p>
        </p:txBody>
      </p:sp>
      <p:sp>
        <p:nvSpPr>
          <p:cNvPr id="21" name="Slide Number Placeholder 20">
            <a:extLst>
              <a:ext uri="{FF2B5EF4-FFF2-40B4-BE49-F238E27FC236}">
                <a16:creationId xmlns:a16="http://schemas.microsoft.com/office/drawing/2014/main" id="{B8184D75-5CFE-464D-8FFF-15AE15BB647E}"/>
              </a:ext>
            </a:extLst>
          </p:cNvPr>
          <p:cNvSpPr>
            <a:spLocks noGrp="1"/>
          </p:cNvSpPr>
          <p:nvPr>
            <p:ph type="sldNum" sz="quarter" idx="12"/>
          </p:nvPr>
        </p:nvSpPr>
        <p:spPr>
          <a:xfrm>
            <a:off x="6553200" y="6489520"/>
            <a:ext cx="2133600" cy="365125"/>
          </a:xfrm>
        </p:spPr>
        <p:txBody>
          <a:bodyPr/>
          <a:lstStyle/>
          <a:p>
            <a:fld id="{C1807502-6AEA-4753-AA00-5CD7995082B3}" type="slidenum">
              <a:rPr lang="en-US" smtClean="0"/>
              <a:pPr/>
              <a:t>30</a:t>
            </a:fld>
            <a:endParaRPr lang="en-US"/>
          </a:p>
        </p:txBody>
      </p:sp>
    </p:spTree>
    <p:extLst>
      <p:ext uri="{BB962C8B-B14F-4D97-AF65-F5344CB8AC3E}">
        <p14:creationId xmlns:p14="http://schemas.microsoft.com/office/powerpoint/2010/main" val="2576869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FD3425-829F-42BD-84D7-6C73D9857A17}"/>
              </a:ext>
            </a:extLst>
          </p:cNvPr>
          <p:cNvSpPr txBox="1"/>
          <p:nvPr/>
        </p:nvSpPr>
        <p:spPr>
          <a:xfrm>
            <a:off x="0" y="1371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Result and analysis: (a) Class-wise accuracy</a:t>
            </a:r>
          </a:p>
        </p:txBody>
      </p:sp>
      <p:sp>
        <p:nvSpPr>
          <p:cNvPr id="11" name="TextBox 10">
            <a:extLst>
              <a:ext uri="{FF2B5EF4-FFF2-40B4-BE49-F238E27FC236}">
                <a16:creationId xmlns:a16="http://schemas.microsoft.com/office/drawing/2014/main" id="{F8A812F3-4225-4391-A93F-BA703867BB5A}"/>
              </a:ext>
            </a:extLst>
          </p:cNvPr>
          <p:cNvSpPr txBox="1"/>
          <p:nvPr/>
        </p:nvSpPr>
        <p:spPr>
          <a:xfrm>
            <a:off x="5257800" y="2202560"/>
            <a:ext cx="3823932" cy="23083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Scenario5: UCM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ASCD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Scenario6: AID  ASCD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Blue color represents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the extra class present in ASCD dataset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Scenario5: 2 identified out of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Scenario6: All 16 identified</a:t>
            </a:r>
          </a:p>
        </p:txBody>
      </p:sp>
      <p:pic>
        <p:nvPicPr>
          <p:cNvPr id="12" name="Picture 2">
            <a:extLst>
              <a:ext uri="{FF2B5EF4-FFF2-40B4-BE49-F238E27FC236}">
                <a16:creationId xmlns:a16="http://schemas.microsoft.com/office/drawing/2014/main" id="{BFD0F8F8-2544-4996-996E-2A8947D382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1927288"/>
            <a:ext cx="4801340" cy="447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a:extLst>
              <a:ext uri="{FF2B5EF4-FFF2-40B4-BE49-F238E27FC236}">
                <a16:creationId xmlns:a16="http://schemas.microsoft.com/office/drawing/2014/main" id="{FDC94C17-350B-4E41-92F6-5C3AE23FB211}"/>
              </a:ext>
            </a:extLst>
          </p:cNvPr>
          <p:cNvSpPr>
            <a:spLocks noGrp="1"/>
          </p:cNvSpPr>
          <p:nvPr>
            <p:ph type="title"/>
          </p:nvPr>
        </p:nvSpPr>
        <p:spPr>
          <a:xfrm>
            <a:off x="457200" y="381000"/>
            <a:ext cx="8229600" cy="1036638"/>
          </a:xfrm>
        </p:spPr>
        <p:txBody>
          <a:bodyPr>
            <a:noAutofit/>
          </a:bodyPr>
          <a:lstStyle/>
          <a:p>
            <a:r>
              <a:rPr lang="en-IN" sz="2400" dirty="0">
                <a:solidFill>
                  <a:srgbClr val="00B050"/>
                </a:solidFill>
                <a:latin typeface="Times New Roman" panose="02020603050405020304" pitchFamily="18" charset="0"/>
                <a:cs typeface="Times New Roman" panose="02020603050405020304" pitchFamily="18" charset="0"/>
              </a:rPr>
              <a:t>Development of scene-level LCC technique under heterogeneous DA scenario.</a:t>
            </a:r>
          </a:p>
        </p:txBody>
      </p:sp>
      <p:sp>
        <p:nvSpPr>
          <p:cNvPr id="15" name="TextBox 14">
            <a:extLst>
              <a:ext uri="{FF2B5EF4-FFF2-40B4-BE49-F238E27FC236}">
                <a16:creationId xmlns:a16="http://schemas.microsoft.com/office/drawing/2014/main" id="{E79CAFD9-4A84-46E7-A879-DC86935DAA45}"/>
              </a:ext>
            </a:extLst>
          </p:cNvPr>
          <p:cNvSpPr txBox="1"/>
          <p:nvPr/>
        </p:nvSpPr>
        <p:spPr>
          <a:xfrm>
            <a:off x="4793078" y="5299969"/>
            <a:ext cx="4288654" cy="830997"/>
          </a:xfrm>
          <a:prstGeom prst="rect">
            <a:avLst/>
          </a:prstGeom>
          <a:noFill/>
        </p:spPr>
        <p:txBody>
          <a:bodyPr wrap="square">
            <a:spAutoFit/>
          </a:bodyPr>
          <a:lstStyle/>
          <a:p>
            <a:r>
              <a:rPr lang="en-IN" sz="1200" b="0" i="0" dirty="0">
                <a:solidFill>
                  <a:srgbClr val="000000"/>
                </a:solidFill>
                <a:effectLst/>
                <a:latin typeface="Times New Roman" panose="02020603050405020304" pitchFamily="18" charset="0"/>
                <a:cs typeface="Times New Roman" panose="02020603050405020304" pitchFamily="18" charset="0"/>
              </a:rPr>
              <a:t>Table 2.5: Results of </a:t>
            </a:r>
            <a:r>
              <a:rPr lang="en-IN" sz="1200" b="0" i="0" dirty="0" err="1">
                <a:solidFill>
                  <a:srgbClr val="000000"/>
                </a:solidFill>
                <a:effectLst/>
                <a:latin typeface="Times New Roman" panose="02020603050405020304" pitchFamily="18" charset="0"/>
                <a:cs typeface="Times New Roman" panose="02020603050405020304" pitchFamily="18" charset="0"/>
              </a:rPr>
              <a:t>classwise</a:t>
            </a:r>
            <a:r>
              <a:rPr lang="en-IN" sz="1200" b="0" i="0" dirty="0">
                <a:solidFill>
                  <a:srgbClr val="000000"/>
                </a:solidFill>
                <a:effectLst/>
                <a:latin typeface="Times New Roman" panose="02020603050405020304" pitchFamily="18" charset="0"/>
                <a:cs typeface="Times New Roman" panose="02020603050405020304" pitchFamily="18" charset="0"/>
              </a:rPr>
              <a:t> accuracy (in percentage) for ASCD target dataset using UCM and AID source datasets </a:t>
            </a:r>
            <a:r>
              <a:rPr lang="en-IN" sz="1200" dirty="0">
                <a:latin typeface="Times New Roman" panose="02020603050405020304" pitchFamily="18" charset="0"/>
                <a:cs typeface="Times New Roman" panose="02020603050405020304" pitchFamily="18" charset="0"/>
              </a:rPr>
              <a:t> (accuracies of extra target classes </a:t>
            </a:r>
            <a:r>
              <a:rPr lang="en-IN" sz="1200" dirty="0" err="1">
                <a:latin typeface="Times New Roman" panose="02020603050405020304" pitchFamily="18" charset="0"/>
                <a:cs typeface="Times New Roman" panose="02020603050405020304" pitchFamily="18" charset="0"/>
              </a:rPr>
              <a:t>w.r.t.</a:t>
            </a:r>
            <a:r>
              <a:rPr lang="en-IN" sz="1200" dirty="0">
                <a:latin typeface="Times New Roman" panose="02020603050405020304" pitchFamily="18" charset="0"/>
                <a:cs typeface="Times New Roman" panose="02020603050405020304" pitchFamily="18" charset="0"/>
              </a:rPr>
              <a:t> the source domain are highlighted in blue </a:t>
            </a:r>
            <a:r>
              <a:rPr lang="en-IN" sz="1200" dirty="0" err="1">
                <a:latin typeface="Times New Roman" panose="02020603050405020304" pitchFamily="18" charset="0"/>
                <a:cs typeface="Times New Roman" panose="02020603050405020304" pitchFamily="18" charset="0"/>
              </a:rPr>
              <a:t>color</a:t>
            </a:r>
            <a:r>
              <a:rPr lang="en-IN"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
        <p:nvSpPr>
          <p:cNvPr id="19" name="Date Placeholder 18">
            <a:extLst>
              <a:ext uri="{FF2B5EF4-FFF2-40B4-BE49-F238E27FC236}">
                <a16:creationId xmlns:a16="http://schemas.microsoft.com/office/drawing/2014/main" id="{08FEBCB3-899F-4059-BE0A-D4DD35CE3260}"/>
              </a:ext>
            </a:extLst>
          </p:cNvPr>
          <p:cNvSpPr>
            <a:spLocks noGrp="1"/>
          </p:cNvSpPr>
          <p:nvPr>
            <p:ph type="dt" sz="half" idx="10"/>
          </p:nvPr>
        </p:nvSpPr>
        <p:spPr/>
        <p:txBody>
          <a:bodyPr/>
          <a:lstStyle/>
          <a:p>
            <a:fld id="{12EBBC35-CCCA-4F30-9679-D53DC768AC32}" type="datetime1">
              <a:rPr lang="en-US" smtClean="0"/>
              <a:t>9/14/2022</a:t>
            </a:fld>
            <a:endParaRPr lang="en-US"/>
          </a:p>
        </p:txBody>
      </p:sp>
      <p:sp>
        <p:nvSpPr>
          <p:cNvPr id="20" name="Footer Placeholder 19">
            <a:extLst>
              <a:ext uri="{FF2B5EF4-FFF2-40B4-BE49-F238E27FC236}">
                <a16:creationId xmlns:a16="http://schemas.microsoft.com/office/drawing/2014/main" id="{7F35C11C-C38F-44BC-9386-1B534F0C9268}"/>
              </a:ext>
            </a:extLst>
          </p:cNvPr>
          <p:cNvSpPr>
            <a:spLocks noGrp="1"/>
          </p:cNvSpPr>
          <p:nvPr>
            <p:ph type="ftr" sz="quarter" idx="11"/>
          </p:nvPr>
        </p:nvSpPr>
        <p:spPr/>
        <p:txBody>
          <a:bodyPr/>
          <a:lstStyle/>
          <a:p>
            <a:r>
              <a:rPr lang="en-US"/>
              <a:t>Defense Seminar</a:t>
            </a:r>
          </a:p>
        </p:txBody>
      </p:sp>
      <p:sp>
        <p:nvSpPr>
          <p:cNvPr id="21" name="Slide Number Placeholder 20">
            <a:extLst>
              <a:ext uri="{FF2B5EF4-FFF2-40B4-BE49-F238E27FC236}">
                <a16:creationId xmlns:a16="http://schemas.microsoft.com/office/drawing/2014/main" id="{CC757672-B05E-497E-8A90-747E6F041E24}"/>
              </a:ext>
            </a:extLst>
          </p:cNvPr>
          <p:cNvSpPr>
            <a:spLocks noGrp="1"/>
          </p:cNvSpPr>
          <p:nvPr>
            <p:ph type="sldNum" sz="quarter" idx="12"/>
          </p:nvPr>
        </p:nvSpPr>
        <p:spPr/>
        <p:txBody>
          <a:bodyPr/>
          <a:lstStyle/>
          <a:p>
            <a:fld id="{C1807502-6AEA-4753-AA00-5CD7995082B3}" type="slidenum">
              <a:rPr lang="en-US" smtClean="0"/>
              <a:pPr/>
              <a:t>31</a:t>
            </a:fld>
            <a:endParaRPr lang="en-US"/>
          </a:p>
        </p:txBody>
      </p:sp>
    </p:spTree>
    <p:extLst>
      <p:ext uri="{BB962C8B-B14F-4D97-AF65-F5344CB8AC3E}">
        <p14:creationId xmlns:p14="http://schemas.microsoft.com/office/powerpoint/2010/main" val="1385123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FD3425-829F-42BD-84D7-6C73D9857A17}"/>
              </a:ext>
            </a:extLst>
          </p:cNvPr>
          <p:cNvSpPr txBox="1"/>
          <p:nvPr/>
        </p:nvSpPr>
        <p:spPr>
          <a:xfrm>
            <a:off x="0" y="1371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Result and analysis: (b) Comparative analysis </a:t>
            </a:r>
          </a:p>
        </p:txBody>
      </p:sp>
      <p:sp>
        <p:nvSpPr>
          <p:cNvPr id="9" name="TextBox 8">
            <a:extLst>
              <a:ext uri="{FF2B5EF4-FFF2-40B4-BE49-F238E27FC236}">
                <a16:creationId xmlns:a16="http://schemas.microsoft.com/office/drawing/2014/main" id="{FB8ABA3C-43F4-4326-8CC7-B984CD1284B7}"/>
              </a:ext>
            </a:extLst>
          </p:cNvPr>
          <p:cNvSpPr txBox="1"/>
          <p:nvPr/>
        </p:nvSpPr>
        <p:spPr>
          <a:xfrm>
            <a:off x="6594265" y="2514600"/>
            <a:ext cx="205147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Table2.6 and Figure2.2: </a:t>
            </a:r>
            <a: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Comparison of the results in terms of average accuracy in percentage (over all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classes) using AID (AI), UCM (U), and ASCD (S) obtained using the technique without adaptation (A), the AANN method [</a:t>
            </a:r>
            <a:r>
              <a:rPr lang="en-IN" sz="1200" dirty="0">
                <a:solidFill>
                  <a:prstClr val="black"/>
                </a:solidFill>
                <a:latin typeface="Times New Roman" panose="02020603050405020304" pitchFamily="18" charset="0"/>
                <a:cs typeface="Times New Roman" panose="02020603050405020304" pitchFamily="18" charset="0"/>
              </a:rPr>
              <a:t>12</a:t>
            </a:r>
            <a: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 and the proposed approach (C)</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CB8AC7FF-3F32-4157-98B7-8EFFD9761BF6}"/>
              </a:ext>
            </a:extLst>
          </p:cNvPr>
          <p:cNvPicPr>
            <a:picLocks noChangeAspect="1"/>
          </p:cNvPicPr>
          <p:nvPr/>
        </p:nvPicPr>
        <p:blipFill>
          <a:blip r:embed="rId2"/>
          <a:stretch>
            <a:fillRect/>
          </a:stretch>
        </p:blipFill>
        <p:spPr>
          <a:xfrm>
            <a:off x="148381" y="1828800"/>
            <a:ext cx="6486949" cy="1240532"/>
          </a:xfrm>
          <a:prstGeom prst="rect">
            <a:avLst/>
          </a:prstGeom>
        </p:spPr>
      </p:pic>
      <p:pic>
        <p:nvPicPr>
          <p:cNvPr id="7" name="Picture 6">
            <a:extLst>
              <a:ext uri="{FF2B5EF4-FFF2-40B4-BE49-F238E27FC236}">
                <a16:creationId xmlns:a16="http://schemas.microsoft.com/office/drawing/2014/main" id="{B1AC1F54-C55A-4B3F-ACBA-2BB52BCEC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12653"/>
            <a:ext cx="6096000" cy="3156839"/>
          </a:xfrm>
          <a:prstGeom prst="rect">
            <a:avLst/>
          </a:prstGeom>
        </p:spPr>
      </p:pic>
      <p:sp>
        <p:nvSpPr>
          <p:cNvPr id="12" name="Title 1">
            <a:extLst>
              <a:ext uri="{FF2B5EF4-FFF2-40B4-BE49-F238E27FC236}">
                <a16:creationId xmlns:a16="http://schemas.microsoft.com/office/drawing/2014/main" id="{BCE3787F-65C7-4B22-A921-32A447D65009}"/>
              </a:ext>
            </a:extLst>
          </p:cNvPr>
          <p:cNvSpPr>
            <a:spLocks noGrp="1"/>
          </p:cNvSpPr>
          <p:nvPr>
            <p:ph type="title"/>
          </p:nvPr>
        </p:nvSpPr>
        <p:spPr>
          <a:xfrm>
            <a:off x="457200" y="381000"/>
            <a:ext cx="8229600" cy="1036638"/>
          </a:xfrm>
        </p:spPr>
        <p:txBody>
          <a:bodyPr>
            <a:noAutofit/>
          </a:bodyPr>
          <a:lstStyle/>
          <a:p>
            <a:r>
              <a:rPr lang="en-IN" sz="2400" dirty="0">
                <a:solidFill>
                  <a:srgbClr val="00B050"/>
                </a:solidFill>
                <a:latin typeface="Times New Roman" panose="02020603050405020304" pitchFamily="18" charset="0"/>
                <a:cs typeface="Times New Roman" panose="02020603050405020304" pitchFamily="18" charset="0"/>
              </a:rPr>
              <a:t>Development of scene-level LCC technique under heterogeneous DA scenario.</a:t>
            </a:r>
          </a:p>
        </p:txBody>
      </p:sp>
      <p:sp>
        <p:nvSpPr>
          <p:cNvPr id="19" name="Date Placeholder 18">
            <a:extLst>
              <a:ext uri="{FF2B5EF4-FFF2-40B4-BE49-F238E27FC236}">
                <a16:creationId xmlns:a16="http://schemas.microsoft.com/office/drawing/2014/main" id="{86519689-42FB-447B-9F8C-4618193F34E7}"/>
              </a:ext>
            </a:extLst>
          </p:cNvPr>
          <p:cNvSpPr>
            <a:spLocks noGrp="1"/>
          </p:cNvSpPr>
          <p:nvPr>
            <p:ph type="dt" sz="half" idx="10"/>
          </p:nvPr>
        </p:nvSpPr>
        <p:spPr/>
        <p:txBody>
          <a:bodyPr/>
          <a:lstStyle/>
          <a:p>
            <a:fld id="{2646332E-E8E0-4C9C-AEB2-9DD4928DECB5}" type="datetime1">
              <a:rPr lang="en-US" smtClean="0"/>
              <a:t>9/14/2022</a:t>
            </a:fld>
            <a:endParaRPr lang="en-US"/>
          </a:p>
        </p:txBody>
      </p:sp>
      <p:sp>
        <p:nvSpPr>
          <p:cNvPr id="20" name="Footer Placeholder 19">
            <a:extLst>
              <a:ext uri="{FF2B5EF4-FFF2-40B4-BE49-F238E27FC236}">
                <a16:creationId xmlns:a16="http://schemas.microsoft.com/office/drawing/2014/main" id="{3033D23B-0457-499A-8818-4650664330CA}"/>
              </a:ext>
            </a:extLst>
          </p:cNvPr>
          <p:cNvSpPr>
            <a:spLocks noGrp="1"/>
          </p:cNvSpPr>
          <p:nvPr>
            <p:ph type="ftr" sz="quarter" idx="11"/>
          </p:nvPr>
        </p:nvSpPr>
        <p:spPr/>
        <p:txBody>
          <a:bodyPr/>
          <a:lstStyle/>
          <a:p>
            <a:r>
              <a:rPr lang="en-US"/>
              <a:t>Defense Seminar</a:t>
            </a:r>
          </a:p>
        </p:txBody>
      </p:sp>
      <p:sp>
        <p:nvSpPr>
          <p:cNvPr id="21" name="Slide Number Placeholder 20">
            <a:extLst>
              <a:ext uri="{FF2B5EF4-FFF2-40B4-BE49-F238E27FC236}">
                <a16:creationId xmlns:a16="http://schemas.microsoft.com/office/drawing/2014/main" id="{7572E287-C204-4F96-8996-180E97F84F5D}"/>
              </a:ext>
            </a:extLst>
          </p:cNvPr>
          <p:cNvSpPr>
            <a:spLocks noGrp="1"/>
          </p:cNvSpPr>
          <p:nvPr>
            <p:ph type="sldNum" sz="quarter" idx="12"/>
          </p:nvPr>
        </p:nvSpPr>
        <p:spPr/>
        <p:txBody>
          <a:bodyPr/>
          <a:lstStyle/>
          <a:p>
            <a:fld id="{C1807502-6AEA-4753-AA00-5CD7995082B3}" type="slidenum">
              <a:rPr lang="en-US" smtClean="0"/>
              <a:pPr/>
              <a:t>32</a:t>
            </a:fld>
            <a:endParaRPr lang="en-US"/>
          </a:p>
        </p:txBody>
      </p:sp>
    </p:spTree>
    <p:extLst>
      <p:ext uri="{BB962C8B-B14F-4D97-AF65-F5344CB8AC3E}">
        <p14:creationId xmlns:p14="http://schemas.microsoft.com/office/powerpoint/2010/main" val="131939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FD3425-829F-42BD-84D7-6C73D9857A17}"/>
              </a:ext>
            </a:extLst>
          </p:cNvPr>
          <p:cNvSpPr txBox="1"/>
          <p:nvPr/>
        </p:nvSpPr>
        <p:spPr>
          <a:xfrm>
            <a:off x="0" y="1371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Result and analysis: (b) Comparative analysis (Open-set DA)</a:t>
            </a:r>
          </a:p>
        </p:txBody>
      </p:sp>
      <p:pic>
        <p:nvPicPr>
          <p:cNvPr id="8" name="Picture 7">
            <a:extLst>
              <a:ext uri="{FF2B5EF4-FFF2-40B4-BE49-F238E27FC236}">
                <a16:creationId xmlns:a16="http://schemas.microsoft.com/office/drawing/2014/main" id="{040CDF60-0F56-4B1F-9179-D73D52A6AD4E}"/>
              </a:ext>
            </a:extLst>
          </p:cNvPr>
          <p:cNvPicPr>
            <a:picLocks noChangeAspect="1"/>
          </p:cNvPicPr>
          <p:nvPr/>
        </p:nvPicPr>
        <p:blipFill>
          <a:blip r:embed="rId2"/>
          <a:stretch>
            <a:fillRect/>
          </a:stretch>
        </p:blipFill>
        <p:spPr>
          <a:xfrm>
            <a:off x="0" y="1752601"/>
            <a:ext cx="9144000" cy="1626050"/>
          </a:xfrm>
          <a:prstGeom prst="rect">
            <a:avLst/>
          </a:prstGeom>
        </p:spPr>
      </p:pic>
      <p:pic>
        <p:nvPicPr>
          <p:cNvPr id="12" name="Picture 11">
            <a:extLst>
              <a:ext uri="{FF2B5EF4-FFF2-40B4-BE49-F238E27FC236}">
                <a16:creationId xmlns:a16="http://schemas.microsoft.com/office/drawing/2014/main" id="{A2F200B3-911D-470E-8164-E65E6C26B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3" y="3334198"/>
            <a:ext cx="4220057" cy="2609402"/>
          </a:xfrm>
          <a:prstGeom prst="rect">
            <a:avLst/>
          </a:prstGeom>
        </p:spPr>
      </p:pic>
      <p:pic>
        <p:nvPicPr>
          <p:cNvPr id="15" name="Picture 14">
            <a:extLst>
              <a:ext uri="{FF2B5EF4-FFF2-40B4-BE49-F238E27FC236}">
                <a16:creationId xmlns:a16="http://schemas.microsoft.com/office/drawing/2014/main" id="{2B177571-E7CC-4908-A2E5-FFD6B7F688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343" y="3340512"/>
            <a:ext cx="4582782" cy="2603088"/>
          </a:xfrm>
          <a:prstGeom prst="rect">
            <a:avLst/>
          </a:prstGeom>
        </p:spPr>
      </p:pic>
      <p:sp>
        <p:nvSpPr>
          <p:cNvPr id="16" name="TextBox 15">
            <a:extLst>
              <a:ext uri="{FF2B5EF4-FFF2-40B4-BE49-F238E27FC236}">
                <a16:creationId xmlns:a16="http://schemas.microsoft.com/office/drawing/2014/main" id="{1C414AC3-0B68-4032-B6B4-75A1081C56C1}"/>
              </a:ext>
            </a:extLst>
          </p:cNvPr>
          <p:cNvSpPr txBox="1"/>
          <p:nvPr/>
        </p:nvSpPr>
        <p:spPr>
          <a:xfrm>
            <a:off x="47143" y="5767368"/>
            <a:ext cx="89444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Table2.8 and Figure2.3: Comparison of the results in terms of average accuracy in percentage (AA) over all classes and average accuracy for unknown target samples in percentage (UA) considering AID (AI), UCM (U) and ASCD (S) obtained using the techniques in Busto </a:t>
            </a:r>
            <a:r>
              <a:rPr kumimoji="0" lang="en-IN" sz="12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et al. </a:t>
            </a: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lang="en-IN" sz="1200" dirty="0">
                <a:solidFill>
                  <a:srgbClr val="000000"/>
                </a:solidFill>
                <a:latin typeface="Times New Roman" panose="02020603050405020304" pitchFamily="18" charset="0"/>
                <a:cs typeface="Times New Roman" panose="02020603050405020304" pitchFamily="18" charset="0"/>
              </a:rPr>
              <a:t>13</a:t>
            </a: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 Saito </a:t>
            </a:r>
            <a:r>
              <a:rPr kumimoji="0" lang="en-IN" sz="12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et al. </a:t>
            </a: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lang="en-IN" sz="1200" dirty="0">
                <a:solidFill>
                  <a:srgbClr val="000000"/>
                </a:solidFill>
                <a:latin typeface="Times New Roman" panose="02020603050405020304" pitchFamily="18" charset="0"/>
                <a:cs typeface="Times New Roman" panose="02020603050405020304" pitchFamily="18" charset="0"/>
              </a:rPr>
              <a:t>14</a:t>
            </a: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(E), Liu </a:t>
            </a:r>
            <a:r>
              <a:rPr kumimoji="0" lang="en-IN" sz="12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et al. </a:t>
            </a: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lang="en-IN" sz="1200" dirty="0">
                <a:solidFill>
                  <a:srgbClr val="000000"/>
                </a:solidFill>
                <a:latin typeface="Times New Roman" panose="02020603050405020304" pitchFamily="18" charset="0"/>
                <a:cs typeface="Times New Roman" panose="02020603050405020304" pitchFamily="18" charset="0"/>
              </a:rPr>
              <a:t>15</a:t>
            </a: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(F), and the proposed approach (C)</a:t>
            </a:r>
            <a: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b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EE07DC1A-4261-4E90-A999-08C052E4B101}"/>
              </a:ext>
            </a:extLst>
          </p:cNvPr>
          <p:cNvSpPr>
            <a:spLocks noGrp="1"/>
          </p:cNvSpPr>
          <p:nvPr>
            <p:ph type="title"/>
          </p:nvPr>
        </p:nvSpPr>
        <p:spPr>
          <a:xfrm>
            <a:off x="457200" y="381000"/>
            <a:ext cx="8229600" cy="1036638"/>
          </a:xfrm>
        </p:spPr>
        <p:txBody>
          <a:bodyPr>
            <a:noAutofit/>
          </a:bodyPr>
          <a:lstStyle/>
          <a:p>
            <a:r>
              <a:rPr lang="en-IN" sz="2400" dirty="0">
                <a:solidFill>
                  <a:srgbClr val="00B050"/>
                </a:solidFill>
                <a:latin typeface="Times New Roman" panose="02020603050405020304" pitchFamily="18" charset="0"/>
                <a:cs typeface="Times New Roman" panose="02020603050405020304" pitchFamily="18" charset="0"/>
              </a:rPr>
              <a:t>Development of scene-level LCC technique under heterogeneous DA scenario.</a:t>
            </a:r>
          </a:p>
        </p:txBody>
      </p:sp>
      <p:sp>
        <p:nvSpPr>
          <p:cNvPr id="20" name="Date Placeholder 19">
            <a:extLst>
              <a:ext uri="{FF2B5EF4-FFF2-40B4-BE49-F238E27FC236}">
                <a16:creationId xmlns:a16="http://schemas.microsoft.com/office/drawing/2014/main" id="{8F0D1A10-8C68-4342-8596-82420FFE5E9C}"/>
              </a:ext>
            </a:extLst>
          </p:cNvPr>
          <p:cNvSpPr>
            <a:spLocks noGrp="1"/>
          </p:cNvSpPr>
          <p:nvPr>
            <p:ph type="dt" sz="half" idx="10"/>
          </p:nvPr>
        </p:nvSpPr>
        <p:spPr/>
        <p:txBody>
          <a:bodyPr/>
          <a:lstStyle/>
          <a:p>
            <a:fld id="{3C9506F2-6FA5-4591-82A0-3534E704D371}" type="datetime1">
              <a:rPr lang="en-US" smtClean="0"/>
              <a:t>9/14/2022</a:t>
            </a:fld>
            <a:endParaRPr lang="en-US"/>
          </a:p>
        </p:txBody>
      </p:sp>
      <p:sp>
        <p:nvSpPr>
          <p:cNvPr id="21" name="Footer Placeholder 20">
            <a:extLst>
              <a:ext uri="{FF2B5EF4-FFF2-40B4-BE49-F238E27FC236}">
                <a16:creationId xmlns:a16="http://schemas.microsoft.com/office/drawing/2014/main" id="{9061C925-69C8-4228-B588-68528FF42C88}"/>
              </a:ext>
            </a:extLst>
          </p:cNvPr>
          <p:cNvSpPr>
            <a:spLocks noGrp="1"/>
          </p:cNvSpPr>
          <p:nvPr>
            <p:ph type="ftr" sz="quarter" idx="11"/>
          </p:nvPr>
        </p:nvSpPr>
        <p:spPr/>
        <p:txBody>
          <a:bodyPr/>
          <a:lstStyle/>
          <a:p>
            <a:r>
              <a:rPr lang="en-US"/>
              <a:t>Defense Seminar</a:t>
            </a:r>
          </a:p>
        </p:txBody>
      </p:sp>
      <p:sp>
        <p:nvSpPr>
          <p:cNvPr id="22" name="Slide Number Placeholder 21">
            <a:extLst>
              <a:ext uri="{FF2B5EF4-FFF2-40B4-BE49-F238E27FC236}">
                <a16:creationId xmlns:a16="http://schemas.microsoft.com/office/drawing/2014/main" id="{86B4DAD7-3C39-4800-9D45-A7AE789D751A}"/>
              </a:ext>
            </a:extLst>
          </p:cNvPr>
          <p:cNvSpPr>
            <a:spLocks noGrp="1"/>
          </p:cNvSpPr>
          <p:nvPr>
            <p:ph type="sldNum" sz="quarter" idx="12"/>
          </p:nvPr>
        </p:nvSpPr>
        <p:spPr/>
        <p:txBody>
          <a:bodyPr/>
          <a:lstStyle/>
          <a:p>
            <a:fld id="{C1807502-6AEA-4753-AA00-5CD7995082B3}" type="slidenum">
              <a:rPr lang="en-US" smtClean="0"/>
              <a:pPr/>
              <a:t>33</a:t>
            </a:fld>
            <a:endParaRPr lang="en-US"/>
          </a:p>
        </p:txBody>
      </p:sp>
    </p:spTree>
    <p:extLst>
      <p:ext uri="{BB962C8B-B14F-4D97-AF65-F5344CB8AC3E}">
        <p14:creationId xmlns:p14="http://schemas.microsoft.com/office/powerpoint/2010/main" val="191629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FD3425-829F-42BD-84D7-6C73D9857A17}"/>
              </a:ext>
            </a:extLst>
          </p:cNvPr>
          <p:cNvSpPr txBox="1"/>
          <p:nvPr/>
        </p:nvSpPr>
        <p:spPr>
          <a:xfrm>
            <a:off x="0" y="1371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Result and analysis: (b) Sensitivity analysis in terms of different pretrained networks</a:t>
            </a:r>
          </a:p>
        </p:txBody>
      </p:sp>
      <p:sp>
        <p:nvSpPr>
          <p:cNvPr id="16" name="TextBox 15">
            <a:extLst>
              <a:ext uri="{FF2B5EF4-FFF2-40B4-BE49-F238E27FC236}">
                <a16:creationId xmlns:a16="http://schemas.microsoft.com/office/drawing/2014/main" id="{1C414AC3-0B68-4032-B6B4-75A1081C56C1}"/>
              </a:ext>
            </a:extLst>
          </p:cNvPr>
          <p:cNvSpPr txBox="1"/>
          <p:nvPr/>
        </p:nvSpPr>
        <p:spPr>
          <a:xfrm>
            <a:off x="47143" y="5767368"/>
            <a:ext cx="89444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Table2.9 and Figure2.4: Sensitivity analysis for the proposed approach in terms of average accuracy (AA) in percentage over all target classes using AID (AI), UCM (U), and ASCD (S) with respect to the three pairs of pretrained models: </a:t>
            </a:r>
            <a:r>
              <a:rPr kumimoji="0" lang="en-IN" sz="1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GoogLeNet</a:t>
            </a: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with </a:t>
            </a:r>
            <a:r>
              <a:rPr kumimoji="0" lang="en-IN" sz="1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AlexNet</a:t>
            </a: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(GA), </a:t>
            </a:r>
            <a:r>
              <a:rPr kumimoji="0" lang="en-IN" sz="1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GoogLeNet</a:t>
            </a: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with ResNet50 (GR), and </a:t>
            </a:r>
            <a:r>
              <a:rPr kumimoji="0" lang="en-IN" sz="1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AlexNet</a:t>
            </a:r>
            <a:r>
              <a:rPr kumimoji="0" lang="en-IN"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with ResNet50 (AR)</a:t>
            </a:r>
            <a:b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0FED697-B807-4562-AB61-140D80A67A0E}"/>
              </a:ext>
            </a:extLst>
          </p:cNvPr>
          <p:cNvPicPr>
            <a:picLocks noChangeAspect="1"/>
          </p:cNvPicPr>
          <p:nvPr/>
        </p:nvPicPr>
        <p:blipFill>
          <a:blip r:embed="rId2"/>
          <a:stretch>
            <a:fillRect/>
          </a:stretch>
        </p:blipFill>
        <p:spPr>
          <a:xfrm>
            <a:off x="676514" y="1752600"/>
            <a:ext cx="7248286" cy="1307068"/>
          </a:xfrm>
          <a:prstGeom prst="rect">
            <a:avLst/>
          </a:prstGeom>
        </p:spPr>
      </p:pic>
      <p:pic>
        <p:nvPicPr>
          <p:cNvPr id="10" name="Picture 9">
            <a:extLst>
              <a:ext uri="{FF2B5EF4-FFF2-40B4-BE49-F238E27FC236}">
                <a16:creationId xmlns:a16="http://schemas.microsoft.com/office/drawing/2014/main" id="{3F475559-77C1-4083-8913-3182A1742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672" y="3106244"/>
            <a:ext cx="5988728" cy="2684955"/>
          </a:xfrm>
          <a:prstGeom prst="rect">
            <a:avLst/>
          </a:prstGeom>
        </p:spPr>
      </p:pic>
      <p:sp>
        <p:nvSpPr>
          <p:cNvPr id="12" name="Title 1">
            <a:extLst>
              <a:ext uri="{FF2B5EF4-FFF2-40B4-BE49-F238E27FC236}">
                <a16:creationId xmlns:a16="http://schemas.microsoft.com/office/drawing/2014/main" id="{86088457-3EC8-4F25-9576-13E6E03DD7A7}"/>
              </a:ext>
            </a:extLst>
          </p:cNvPr>
          <p:cNvSpPr>
            <a:spLocks noGrp="1"/>
          </p:cNvSpPr>
          <p:nvPr>
            <p:ph type="title"/>
          </p:nvPr>
        </p:nvSpPr>
        <p:spPr>
          <a:xfrm>
            <a:off x="457200" y="381000"/>
            <a:ext cx="8229600" cy="1036638"/>
          </a:xfrm>
        </p:spPr>
        <p:txBody>
          <a:bodyPr>
            <a:noAutofit/>
          </a:bodyPr>
          <a:lstStyle/>
          <a:p>
            <a:r>
              <a:rPr lang="en-IN" sz="2400" dirty="0">
                <a:solidFill>
                  <a:srgbClr val="00B050"/>
                </a:solidFill>
                <a:latin typeface="Times New Roman" panose="02020603050405020304" pitchFamily="18" charset="0"/>
                <a:cs typeface="Times New Roman" panose="02020603050405020304" pitchFamily="18" charset="0"/>
              </a:rPr>
              <a:t>Development of scene-level LCC technique under heterogeneous DA scenario.</a:t>
            </a:r>
          </a:p>
        </p:txBody>
      </p:sp>
      <p:sp>
        <p:nvSpPr>
          <p:cNvPr id="19" name="Date Placeholder 18">
            <a:extLst>
              <a:ext uri="{FF2B5EF4-FFF2-40B4-BE49-F238E27FC236}">
                <a16:creationId xmlns:a16="http://schemas.microsoft.com/office/drawing/2014/main" id="{E8E0BB83-DC36-4996-8455-FCD689119D3F}"/>
              </a:ext>
            </a:extLst>
          </p:cNvPr>
          <p:cNvSpPr>
            <a:spLocks noGrp="1"/>
          </p:cNvSpPr>
          <p:nvPr>
            <p:ph type="dt" sz="half" idx="10"/>
          </p:nvPr>
        </p:nvSpPr>
        <p:spPr/>
        <p:txBody>
          <a:bodyPr/>
          <a:lstStyle/>
          <a:p>
            <a:fld id="{22E35040-47AE-4078-81B9-23623821570D}" type="datetime1">
              <a:rPr lang="en-US" smtClean="0"/>
              <a:t>9/14/2022</a:t>
            </a:fld>
            <a:endParaRPr lang="en-US"/>
          </a:p>
        </p:txBody>
      </p:sp>
      <p:sp>
        <p:nvSpPr>
          <p:cNvPr id="20" name="Footer Placeholder 19">
            <a:extLst>
              <a:ext uri="{FF2B5EF4-FFF2-40B4-BE49-F238E27FC236}">
                <a16:creationId xmlns:a16="http://schemas.microsoft.com/office/drawing/2014/main" id="{A670339D-0C37-4248-A835-68600B62A7DE}"/>
              </a:ext>
            </a:extLst>
          </p:cNvPr>
          <p:cNvSpPr>
            <a:spLocks noGrp="1"/>
          </p:cNvSpPr>
          <p:nvPr>
            <p:ph type="ftr" sz="quarter" idx="11"/>
          </p:nvPr>
        </p:nvSpPr>
        <p:spPr/>
        <p:txBody>
          <a:bodyPr/>
          <a:lstStyle/>
          <a:p>
            <a:r>
              <a:rPr lang="en-US"/>
              <a:t>Defense Seminar</a:t>
            </a:r>
          </a:p>
        </p:txBody>
      </p:sp>
      <p:sp>
        <p:nvSpPr>
          <p:cNvPr id="21" name="Slide Number Placeholder 20">
            <a:extLst>
              <a:ext uri="{FF2B5EF4-FFF2-40B4-BE49-F238E27FC236}">
                <a16:creationId xmlns:a16="http://schemas.microsoft.com/office/drawing/2014/main" id="{1A03A5E9-3812-45EF-A7A9-641EF23D5A01}"/>
              </a:ext>
            </a:extLst>
          </p:cNvPr>
          <p:cNvSpPr>
            <a:spLocks noGrp="1"/>
          </p:cNvSpPr>
          <p:nvPr>
            <p:ph type="sldNum" sz="quarter" idx="12"/>
          </p:nvPr>
        </p:nvSpPr>
        <p:spPr/>
        <p:txBody>
          <a:bodyPr/>
          <a:lstStyle/>
          <a:p>
            <a:fld id="{C1807502-6AEA-4753-AA00-5CD7995082B3}" type="slidenum">
              <a:rPr lang="en-US" smtClean="0"/>
              <a:pPr/>
              <a:t>34</a:t>
            </a:fld>
            <a:endParaRPr lang="en-US"/>
          </a:p>
        </p:txBody>
      </p:sp>
    </p:spTree>
    <p:extLst>
      <p:ext uri="{BB962C8B-B14F-4D97-AF65-F5344CB8AC3E}">
        <p14:creationId xmlns:p14="http://schemas.microsoft.com/office/powerpoint/2010/main" val="1790385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2"/>
          <p:cNvSpPr txBox="1"/>
          <p:nvPr/>
        </p:nvSpPr>
        <p:spPr>
          <a:xfrm>
            <a:off x="457200" y="1567740"/>
            <a:ext cx="8229240" cy="4525560"/>
          </a:xfrm>
          <a:prstGeom prst="rect">
            <a:avLst/>
          </a:prstGeom>
          <a:noFill/>
          <a:ln>
            <a:noFill/>
          </a:ln>
        </p:spPr>
        <p:txBody>
          <a:bodyPr>
            <a:normAutofit/>
          </a:bodyPr>
          <a:lstStyle/>
          <a:p>
            <a:pPr marL="343080" indent="-342720" algn="just">
              <a:lnSpc>
                <a:spcPct val="100000"/>
              </a:lnSpc>
              <a:spcBef>
                <a:spcPts val="641"/>
              </a:spcBef>
              <a:buClr>
                <a:srgbClr val="000000"/>
              </a:buClr>
              <a:buFont typeface="Arial"/>
              <a:buChar char="•"/>
            </a:pPr>
            <a:r>
              <a:rPr lang="en-IN" sz="2200" b="1" spc="-1" dirty="0">
                <a:solidFill>
                  <a:srgbClr val="000000"/>
                </a:solidFill>
                <a:latin typeface="Times New Roman" panose="02020603050405020304" pitchFamily="18" charset="0"/>
                <a:cs typeface="Times New Roman" panose="02020603050405020304" pitchFamily="18" charset="0"/>
              </a:rPr>
              <a:t>Discussion and conclusion</a:t>
            </a:r>
          </a:p>
          <a:p>
            <a:pPr marL="800280" lvl="1" indent="-342720" algn="just">
              <a:spcBef>
                <a:spcPts val="641"/>
              </a:spcBef>
              <a:buClr>
                <a:srgbClr val="000000"/>
              </a:buClr>
              <a:buFont typeface="Arial"/>
              <a:buChar char="•"/>
            </a:pPr>
            <a:r>
              <a:rPr lang="en-IN" sz="2200" spc="-1" dirty="0">
                <a:solidFill>
                  <a:srgbClr val="00B050"/>
                </a:solidFill>
                <a:latin typeface="Times New Roman" panose="02020603050405020304" pitchFamily="18" charset="0"/>
                <a:cs typeface="Times New Roman" panose="02020603050405020304" pitchFamily="18" charset="0"/>
              </a:rPr>
              <a:t>A heterogeneous domain adaptation technique for automatic land cover classification has been investigated</a:t>
            </a:r>
          </a:p>
          <a:p>
            <a:pPr marL="800280" lvl="1" indent="-342720" algn="just">
              <a:spcBef>
                <a:spcPts val="641"/>
              </a:spcBef>
              <a:buClr>
                <a:srgbClr val="000000"/>
              </a:buClr>
              <a:buFont typeface="Arial"/>
              <a:buChar char="•"/>
            </a:pPr>
            <a:r>
              <a:rPr lang="en-IN" sz="2200" spc="-1" dirty="0">
                <a:solidFill>
                  <a:srgbClr val="00B050"/>
                </a:solidFill>
                <a:latin typeface="Times New Roman" panose="02020603050405020304" pitchFamily="18" charset="0"/>
                <a:cs typeface="Times New Roman" panose="02020603050405020304" pitchFamily="18" charset="0"/>
              </a:rPr>
              <a:t>A significant improvement has been seen especially considering the heterogeneous DA scenario</a:t>
            </a:r>
          </a:p>
          <a:p>
            <a:pPr marL="800280" lvl="1" indent="-342720" algn="just">
              <a:spcBef>
                <a:spcPts val="641"/>
              </a:spcBef>
              <a:buClr>
                <a:srgbClr val="000000"/>
              </a:buClr>
              <a:buFont typeface="Arial"/>
              <a:buChar char="•"/>
            </a:pPr>
            <a:r>
              <a:rPr lang="en-IN" sz="2200" spc="-1" dirty="0">
                <a:solidFill>
                  <a:srgbClr val="FF0000"/>
                </a:solidFill>
                <a:latin typeface="Times New Roman" panose="02020603050405020304" pitchFamily="18" charset="0"/>
                <a:cs typeface="Times New Roman" panose="02020603050405020304" pitchFamily="18" charset="0"/>
              </a:rPr>
              <a:t>The investigated techniques try to mimic only the visual interpretation ability of human beings on observation of a single image (spectral and spatial characteristics)</a:t>
            </a:r>
          </a:p>
          <a:p>
            <a:pPr marL="800280" lvl="1" indent="-342720" algn="just">
              <a:spcBef>
                <a:spcPts val="641"/>
              </a:spcBef>
              <a:buClr>
                <a:srgbClr val="000000"/>
              </a:buClr>
              <a:buFont typeface="Arial"/>
              <a:buChar char="•"/>
            </a:pPr>
            <a:r>
              <a:rPr lang="en-IN" sz="2200" spc="-1" dirty="0">
                <a:solidFill>
                  <a:srgbClr val="FF0000"/>
                </a:solidFill>
                <a:latin typeface="Times New Roman" panose="02020603050405020304" pitchFamily="18" charset="0"/>
                <a:cs typeface="Times New Roman" panose="02020603050405020304" pitchFamily="18" charset="0"/>
              </a:rPr>
              <a:t>It is necessary to create more detailed and adaptive LCC approaches that take into account the temporal characteristics of remotely sensed images</a:t>
            </a:r>
          </a:p>
          <a:p>
            <a:pPr algn="just">
              <a:lnSpc>
                <a:spcPct val="100000"/>
              </a:lnSpc>
              <a:spcBef>
                <a:spcPts val="641"/>
              </a:spcBef>
            </a:pPr>
            <a:endParaRPr lang="en-US" b="0" strike="noStrike" spc="-1" dirty="0">
              <a:solidFill>
                <a:srgbClr val="000000"/>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1728AED8-4824-4D82-A800-26D357828F0E}"/>
              </a:ext>
            </a:extLst>
          </p:cNvPr>
          <p:cNvSpPr txBox="1">
            <a:spLocks/>
          </p:cNvSpPr>
          <p:nvPr/>
        </p:nvSpPr>
        <p:spPr>
          <a:xfrm>
            <a:off x="457200" y="381000"/>
            <a:ext cx="8229600" cy="10366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400">
                <a:solidFill>
                  <a:srgbClr val="00B050"/>
                </a:solidFill>
                <a:latin typeface="Times New Roman" panose="02020603050405020304" pitchFamily="18" charset="0"/>
                <a:cs typeface="Times New Roman" panose="02020603050405020304" pitchFamily="18" charset="0"/>
              </a:rPr>
              <a:t>Development of scene-level LCC technique under heterogeneous DA scenario.</a:t>
            </a:r>
            <a:endParaRPr lang="en-IN" sz="2400" dirty="0">
              <a:solidFill>
                <a:srgbClr val="00B050"/>
              </a:solidFill>
              <a:latin typeface="Times New Roman" panose="02020603050405020304" pitchFamily="18" charset="0"/>
              <a:cs typeface="Times New Roman" panose="02020603050405020304" pitchFamily="18" charset="0"/>
            </a:endParaRPr>
          </a:p>
        </p:txBody>
      </p:sp>
      <p:sp>
        <p:nvSpPr>
          <p:cNvPr id="9" name="Date Placeholder 8">
            <a:extLst>
              <a:ext uri="{FF2B5EF4-FFF2-40B4-BE49-F238E27FC236}">
                <a16:creationId xmlns:a16="http://schemas.microsoft.com/office/drawing/2014/main" id="{085525B5-CD07-48DE-AF99-F9D4514F4344}"/>
              </a:ext>
            </a:extLst>
          </p:cNvPr>
          <p:cNvSpPr>
            <a:spLocks noGrp="1"/>
          </p:cNvSpPr>
          <p:nvPr>
            <p:ph type="dt" sz="half" idx="10"/>
          </p:nvPr>
        </p:nvSpPr>
        <p:spPr/>
        <p:txBody>
          <a:bodyPr/>
          <a:lstStyle/>
          <a:p>
            <a:fld id="{C51D5491-A704-4185-901D-02A7FDA37EAC}" type="datetime1">
              <a:rPr lang="en-US" smtClean="0"/>
              <a:t>9/14/2022</a:t>
            </a:fld>
            <a:endParaRPr lang="en-US"/>
          </a:p>
        </p:txBody>
      </p:sp>
      <p:sp>
        <p:nvSpPr>
          <p:cNvPr id="10" name="Footer Placeholder 9">
            <a:extLst>
              <a:ext uri="{FF2B5EF4-FFF2-40B4-BE49-F238E27FC236}">
                <a16:creationId xmlns:a16="http://schemas.microsoft.com/office/drawing/2014/main" id="{8519F5AC-6398-4DAA-810C-D6A35F2EBD13}"/>
              </a:ext>
            </a:extLst>
          </p:cNvPr>
          <p:cNvSpPr>
            <a:spLocks noGrp="1"/>
          </p:cNvSpPr>
          <p:nvPr>
            <p:ph type="ftr" sz="quarter" idx="11"/>
          </p:nvPr>
        </p:nvSpPr>
        <p:spPr/>
        <p:txBody>
          <a:bodyPr/>
          <a:lstStyle/>
          <a:p>
            <a:r>
              <a:rPr lang="en-US"/>
              <a:t>Defense Seminar</a:t>
            </a:r>
          </a:p>
        </p:txBody>
      </p:sp>
      <p:sp>
        <p:nvSpPr>
          <p:cNvPr id="11" name="Slide Number Placeholder 10">
            <a:extLst>
              <a:ext uri="{FF2B5EF4-FFF2-40B4-BE49-F238E27FC236}">
                <a16:creationId xmlns:a16="http://schemas.microsoft.com/office/drawing/2014/main" id="{DE56B52A-B5C8-49A1-B811-12D41207FF18}"/>
              </a:ext>
            </a:extLst>
          </p:cNvPr>
          <p:cNvSpPr>
            <a:spLocks noGrp="1"/>
          </p:cNvSpPr>
          <p:nvPr>
            <p:ph type="sldNum" sz="quarter" idx="12"/>
          </p:nvPr>
        </p:nvSpPr>
        <p:spPr/>
        <p:txBody>
          <a:bodyPr/>
          <a:lstStyle/>
          <a:p>
            <a:fld id="{C1807502-6AEA-4753-AA00-5CD7995082B3}" type="slidenum">
              <a:rPr lang="en-US" smtClean="0"/>
              <a:pPr/>
              <a:t>35</a:t>
            </a:fld>
            <a:endParaRPr lang="en-US"/>
          </a:p>
        </p:txBody>
      </p:sp>
    </p:spTree>
    <p:extLst>
      <p:ext uri="{BB962C8B-B14F-4D97-AF65-F5344CB8AC3E}">
        <p14:creationId xmlns:p14="http://schemas.microsoft.com/office/powerpoint/2010/main" val="1058156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7200" y="380880"/>
            <a:ext cx="8229240" cy="1036440"/>
          </a:xfrm>
          <a:prstGeom prst="rect">
            <a:avLst/>
          </a:prstGeom>
          <a:noFill/>
          <a:ln>
            <a:noFill/>
          </a:ln>
        </p:spPr>
        <p:txBody>
          <a:bodyPr anchor="ctr"/>
          <a:lstStyle/>
          <a:p>
            <a:pPr algn="ctr">
              <a:lnSpc>
                <a:spcPct val="100000"/>
              </a:lnSpc>
            </a:pPr>
            <a:r>
              <a:rPr lang="en-IN" sz="2400" b="0" strike="noStrike" spc="-1" dirty="0">
                <a:solidFill>
                  <a:srgbClr val="77933C"/>
                </a:solidFill>
                <a:latin typeface="Times New Roman" panose="02020603050405020304" pitchFamily="18" charset="0"/>
                <a:cs typeface="Times New Roman" panose="02020603050405020304" pitchFamily="18" charset="0"/>
              </a:rPr>
              <a:t>Designing of scene-level LCC techniques using multi-temporal VHR images under DA scenario</a:t>
            </a:r>
          </a:p>
        </p:txBody>
      </p:sp>
      <p:sp>
        <p:nvSpPr>
          <p:cNvPr id="369" name="TextShape 2"/>
          <p:cNvSpPr txBox="1"/>
          <p:nvPr/>
        </p:nvSpPr>
        <p:spPr>
          <a:xfrm>
            <a:off x="457200" y="1798560"/>
            <a:ext cx="8229240" cy="4525560"/>
          </a:xfrm>
          <a:prstGeom prst="rect">
            <a:avLst/>
          </a:prstGeom>
          <a:noFill/>
          <a:ln>
            <a:noFill/>
          </a:ln>
        </p:spPr>
        <p:txBody>
          <a:bodyPr>
            <a:normAutofit/>
          </a:bodyPr>
          <a:lstStyle/>
          <a:p>
            <a:pPr marL="343080" indent="-342720" algn="just">
              <a:lnSpc>
                <a:spcPct val="100000"/>
              </a:lnSpc>
              <a:spcBef>
                <a:spcPts val="641"/>
              </a:spcBef>
              <a:buClr>
                <a:srgbClr val="000000"/>
              </a:buClr>
              <a:buFont typeface="Arial"/>
              <a:buChar char="•"/>
            </a:pPr>
            <a:r>
              <a:rPr lang="en-IN" spc="-1" dirty="0">
                <a:solidFill>
                  <a:srgbClr val="000000"/>
                </a:solidFill>
                <a:latin typeface="Times New Roman" panose="02020603050405020304" pitchFamily="18" charset="0"/>
                <a:cs typeface="Times New Roman" panose="02020603050405020304" pitchFamily="18" charset="0"/>
              </a:rPr>
              <a:t>Investigate a new end-to-end firm land cover annotation mechanism for geographical areas using multi-temporal images through hybrid integration of attention, CNN, and RNN deep learning technologies</a:t>
            </a:r>
          </a:p>
          <a:p>
            <a:pPr marL="343080" indent="-342720" algn="just">
              <a:lnSpc>
                <a:spcPct val="100000"/>
              </a:lnSpc>
              <a:spcBef>
                <a:spcPts val="641"/>
              </a:spcBef>
              <a:buClr>
                <a:srgbClr val="000000"/>
              </a:buClr>
              <a:buFont typeface="Arial"/>
              <a:buChar char="•"/>
            </a:pPr>
            <a:endParaRPr lang="en-IN" spc="-1" dirty="0">
              <a:solidFill>
                <a:srgbClr val="000000"/>
              </a:solidFill>
              <a:latin typeface="Times New Roman" panose="02020603050405020304" pitchFamily="18" charset="0"/>
              <a:cs typeface="Times New Roman" panose="02020603050405020304" pitchFamily="18" charset="0"/>
            </a:endParaRPr>
          </a:p>
          <a:p>
            <a:pPr marL="343080" indent="-342720" algn="just">
              <a:lnSpc>
                <a:spcPct val="100000"/>
              </a:lnSpc>
              <a:spcBef>
                <a:spcPts val="641"/>
              </a:spcBef>
              <a:buClr>
                <a:srgbClr val="000000"/>
              </a:buClr>
              <a:buFont typeface="Arial"/>
              <a:buChar char="•"/>
            </a:pPr>
            <a:r>
              <a:rPr lang="en-IN" spc="-1" dirty="0">
                <a:solidFill>
                  <a:srgbClr val="000000"/>
                </a:solidFill>
                <a:latin typeface="Times New Roman" panose="02020603050405020304" pitchFamily="18" charset="0"/>
                <a:cs typeface="Times New Roman" panose="02020603050405020304" pitchFamily="18" charset="0"/>
              </a:rPr>
              <a:t>Design domain adaptation technique for multi-temporal LCC using a novel domain neutralizer network to reduce the cross-domain distribution difference of the features extracted from the source-target time-series image</a:t>
            </a:r>
          </a:p>
          <a:p>
            <a:pPr marL="343080" indent="-342720" algn="just">
              <a:lnSpc>
                <a:spcPct val="100000"/>
              </a:lnSpc>
              <a:spcBef>
                <a:spcPts val="641"/>
              </a:spcBef>
              <a:buClr>
                <a:srgbClr val="000000"/>
              </a:buClr>
              <a:buFont typeface="Arial"/>
              <a:buChar char="•"/>
            </a:pPr>
            <a:endParaRPr lang="en-IN" spc="-1" dirty="0">
              <a:solidFill>
                <a:srgbClr val="000000"/>
              </a:solidFill>
              <a:latin typeface="Times New Roman" panose="02020603050405020304" pitchFamily="18" charset="0"/>
              <a:cs typeface="Times New Roman" panose="02020603050405020304" pitchFamily="18" charset="0"/>
            </a:endParaRPr>
          </a:p>
          <a:p>
            <a:pPr marL="343080" indent="-342720" algn="just">
              <a:lnSpc>
                <a:spcPct val="100000"/>
              </a:lnSpc>
              <a:spcBef>
                <a:spcPts val="641"/>
              </a:spcBef>
              <a:buClr>
                <a:srgbClr val="000000"/>
              </a:buClr>
              <a:buFont typeface="Arial"/>
              <a:buChar char="•"/>
            </a:pPr>
            <a:r>
              <a:rPr lang="en-IN" spc="-1" dirty="0">
                <a:solidFill>
                  <a:srgbClr val="000000"/>
                </a:solidFill>
                <a:latin typeface="Times New Roman" panose="02020603050405020304" pitchFamily="18" charset="0"/>
                <a:cs typeface="Times New Roman" panose="02020603050405020304" pitchFamily="18" charset="0"/>
              </a:rPr>
              <a:t>Dataset preparation: A solution to the data scarcity in multi-temporal LCC by providing two new easily accessible multi-temporal datasets captured over the Indian sub-continent using Google Earth freely available images</a:t>
            </a:r>
          </a:p>
          <a:p>
            <a:pPr algn="just">
              <a:lnSpc>
                <a:spcPct val="100000"/>
              </a:lnSpc>
              <a:spcBef>
                <a:spcPts val="641"/>
              </a:spcBef>
            </a:pPr>
            <a:endParaRPr lang="en-US" b="0" strike="noStrike" spc="-1" dirty="0">
              <a:solidFill>
                <a:srgbClr val="000000"/>
              </a:solidFill>
              <a:latin typeface="Times New Roman" panose="02020603050405020304" pitchFamily="18" charset="0"/>
              <a:cs typeface="Times New Roman" panose="02020603050405020304" pitchFamily="18" charset="0"/>
            </a:endParaRPr>
          </a:p>
        </p:txBody>
      </p:sp>
      <p:sp>
        <p:nvSpPr>
          <p:cNvPr id="8" name="Date Placeholder 21">
            <a:extLst>
              <a:ext uri="{FF2B5EF4-FFF2-40B4-BE49-F238E27FC236}">
                <a16:creationId xmlns:a16="http://schemas.microsoft.com/office/drawing/2014/main" id="{F48A4C86-0140-4947-9A79-93FBBDDE4032}"/>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94ABAE3B-E754-4DAD-8388-5548FEE43550}"/>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36</a:t>
            </a:fld>
            <a:endParaRPr lang="en-US">
              <a:solidFill>
                <a:prstClr val="black">
                  <a:tint val="75000"/>
                </a:prstClr>
              </a:solidFill>
              <a:latin typeface="Calibri"/>
            </a:endParaRPr>
          </a:p>
        </p:txBody>
      </p:sp>
      <p:sp>
        <p:nvSpPr>
          <p:cNvPr id="11" name="CustomShape 6">
            <a:extLst>
              <a:ext uri="{FF2B5EF4-FFF2-40B4-BE49-F238E27FC236}">
                <a16:creationId xmlns:a16="http://schemas.microsoft.com/office/drawing/2014/main" id="{6E70ADC6-EE60-4664-8025-C60D23624DBC}"/>
              </a:ext>
            </a:extLst>
          </p:cNvPr>
          <p:cNvSpPr/>
          <p:nvPr/>
        </p:nvSpPr>
        <p:spPr>
          <a:xfrm>
            <a:off x="152280" y="5678280"/>
            <a:ext cx="883872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r>
              <a:rPr lang="en-US" sz="1200" b="1" i="0" dirty="0">
                <a:solidFill>
                  <a:srgbClr val="000000"/>
                </a:solidFill>
                <a:effectLst/>
                <a:latin typeface="Times New Roman" panose="02020603050405020304" pitchFamily="18" charset="0"/>
                <a:cs typeface="Times New Roman" panose="02020603050405020304" pitchFamily="18" charset="0"/>
              </a:rPr>
              <a:t>I. Kalita</a:t>
            </a:r>
            <a:r>
              <a:rPr lang="en-US" sz="1200" b="0" i="0" dirty="0">
                <a:solidFill>
                  <a:srgbClr val="000000"/>
                </a:solidFill>
                <a:effectLst/>
                <a:latin typeface="Times New Roman" panose="02020603050405020304" pitchFamily="18" charset="0"/>
                <a:cs typeface="Times New Roman" panose="02020603050405020304" pitchFamily="18" charset="0"/>
              </a:rPr>
              <a:t>, S. Chakraborty , T. Reddy, and M.</a:t>
            </a:r>
            <a:r>
              <a:rPr lang="en-US" sz="1200" dirty="0">
                <a:solidFill>
                  <a:srgbClr val="000000"/>
                </a:solidFill>
                <a:latin typeface="Times New Roman" panose="02020603050405020304" pitchFamily="18" charset="0"/>
                <a:cs typeface="Times New Roman" panose="02020603050405020304" pitchFamily="18" charset="0"/>
              </a:rPr>
              <a:t> </a:t>
            </a:r>
            <a:r>
              <a:rPr lang="en-US" sz="1200" b="0" i="0" dirty="0">
                <a:solidFill>
                  <a:srgbClr val="000000"/>
                </a:solidFill>
                <a:effectLst/>
                <a:latin typeface="Times New Roman" panose="02020603050405020304" pitchFamily="18" charset="0"/>
                <a:cs typeface="Times New Roman" panose="02020603050405020304" pitchFamily="18" charset="0"/>
              </a:rPr>
              <a:t>Roy, “A deep learning-based technique for firm annotation and domain adaptation in land cover classification using time-series aerial images”, in </a:t>
            </a:r>
            <a:r>
              <a:rPr lang="en-US" sz="1200" b="0" i="1" dirty="0">
                <a:solidFill>
                  <a:srgbClr val="000000"/>
                </a:solidFill>
                <a:effectLst/>
                <a:latin typeface="Times New Roman" panose="02020603050405020304" pitchFamily="18" charset="0"/>
                <a:cs typeface="Times New Roman" panose="02020603050405020304" pitchFamily="18" charset="0"/>
              </a:rPr>
              <a:t>Transactions on Neural Networks and Learning Systems, IEEE</a:t>
            </a:r>
            <a:r>
              <a:rPr lang="en-US" sz="1200" b="0" i="0" dirty="0">
                <a:solidFill>
                  <a:srgbClr val="000000"/>
                </a:solidFill>
                <a:effectLst/>
                <a:latin typeface="Times New Roman" panose="02020603050405020304" pitchFamily="18" charset="0"/>
                <a:cs typeface="Times New Roman" panose="02020603050405020304" pitchFamily="18" charset="0"/>
              </a:rPr>
              <a:t>. (Under review)</a:t>
            </a:r>
            <a:r>
              <a:rPr lang="en-US" sz="1200" dirty="0">
                <a:latin typeface="Times New Roman" panose="02020603050405020304" pitchFamily="18" charset="0"/>
                <a:cs typeface="Times New Roman" panose="02020603050405020304" pitchFamily="18" charset="0"/>
              </a:rPr>
              <a:t> </a:t>
            </a:r>
            <a:br>
              <a:rPr lang="en-US" sz="1200" dirty="0">
                <a:latin typeface="Times New Roman" panose="02020603050405020304" pitchFamily="18" charset="0"/>
                <a:cs typeface="Times New Roman" panose="02020603050405020304" pitchFamily="18" charset="0"/>
              </a:rPr>
            </a:br>
            <a:endParaRPr lang="en-IN" sz="1200" b="0" strike="noStrike" spc="-1" dirty="0">
              <a:latin typeface="Times New Roman" panose="02020603050405020304" pitchFamily="18" charset="0"/>
              <a:cs typeface="Times New Roman" panose="02020603050405020304" pitchFamily="18" charset="0"/>
            </a:endParaRPr>
          </a:p>
        </p:txBody>
      </p:sp>
      <p:sp>
        <p:nvSpPr>
          <p:cNvPr id="3" name="Footer Placeholder 22">
            <a:extLst>
              <a:ext uri="{FF2B5EF4-FFF2-40B4-BE49-F238E27FC236}">
                <a16:creationId xmlns:a16="http://schemas.microsoft.com/office/drawing/2014/main" id="{125A9E2F-EB94-D0AD-302B-BC43F64D6493}"/>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Picture 10"/>
          <p:cNvPicPr/>
          <p:nvPr/>
        </p:nvPicPr>
        <p:blipFill>
          <a:blip r:embed="rId2"/>
          <a:stretch/>
        </p:blipFill>
        <p:spPr>
          <a:xfrm>
            <a:off x="552600" y="1215360"/>
            <a:ext cx="8038800" cy="5255280"/>
          </a:xfrm>
          <a:prstGeom prst="rect">
            <a:avLst/>
          </a:prstGeom>
          <a:ln>
            <a:noFill/>
          </a:ln>
        </p:spPr>
      </p:pic>
      <p:sp>
        <p:nvSpPr>
          <p:cNvPr id="435" name="CustomShape 5"/>
          <p:cNvSpPr/>
          <p:nvPr/>
        </p:nvSpPr>
        <p:spPr>
          <a:xfrm>
            <a:off x="3672720" y="5987160"/>
            <a:ext cx="17982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Figure 3.1: Final architecture</a:t>
            </a:r>
            <a:endParaRPr lang="en-IN" sz="1200" b="0" strike="noStrike" spc="-1" dirty="0">
              <a:latin typeface="Times New Roman" panose="02020603050405020304" pitchFamily="18" charset="0"/>
              <a:cs typeface="Times New Roman" panose="02020603050405020304" pitchFamily="18" charset="0"/>
            </a:endParaRPr>
          </a:p>
        </p:txBody>
      </p:sp>
      <p:sp>
        <p:nvSpPr>
          <p:cNvPr id="8" name="TextShape 1">
            <a:extLst>
              <a:ext uri="{FF2B5EF4-FFF2-40B4-BE49-F238E27FC236}">
                <a16:creationId xmlns:a16="http://schemas.microsoft.com/office/drawing/2014/main" id="{F3CFFF4C-AD6F-4418-93B2-FA50996393F3}"/>
              </a:ext>
            </a:extLst>
          </p:cNvPr>
          <p:cNvSpPr txBox="1"/>
          <p:nvPr/>
        </p:nvSpPr>
        <p:spPr>
          <a:xfrm>
            <a:off x="457200" y="380880"/>
            <a:ext cx="8229240" cy="1036440"/>
          </a:xfrm>
          <a:prstGeom prst="rect">
            <a:avLst/>
          </a:prstGeom>
          <a:noFill/>
          <a:ln>
            <a:noFill/>
          </a:ln>
        </p:spPr>
        <p:txBody>
          <a:bodyPr anchor="ctr"/>
          <a:lstStyle/>
          <a:p>
            <a:pPr algn="ctr"/>
            <a:r>
              <a:rPr lang="en-IN" sz="2400" b="0" strike="noStrike" spc="-1" dirty="0">
                <a:solidFill>
                  <a:srgbClr val="77933C"/>
                </a:solidFill>
                <a:latin typeface="Times New Roman" panose="02020603050405020304" pitchFamily="18" charset="0"/>
                <a:cs typeface="Times New Roman" panose="02020603050405020304" pitchFamily="18" charset="0"/>
              </a:rPr>
              <a:t>Designing of scene-level LCC techniques using multi-temporal VHR images under DA scenario</a:t>
            </a:r>
            <a:endParaRPr lang="it-IT" b="0" strike="noStrike" spc="-1" dirty="0">
              <a:solidFill>
                <a:srgbClr val="000000"/>
              </a:solidFill>
              <a:latin typeface="Times New Roman" panose="02020603050405020304" pitchFamily="18" charset="0"/>
              <a:cs typeface="Times New Roman" panose="02020603050405020304" pitchFamily="18" charset="0"/>
            </a:endParaRPr>
          </a:p>
          <a:p>
            <a:pPr algn="ctr">
              <a:lnSpc>
                <a:spcPct val="100000"/>
              </a:lnSpc>
            </a:pPr>
            <a:endParaRPr lang="en-US" sz="24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9" name="Date Placeholder 21">
            <a:extLst>
              <a:ext uri="{FF2B5EF4-FFF2-40B4-BE49-F238E27FC236}">
                <a16:creationId xmlns:a16="http://schemas.microsoft.com/office/drawing/2014/main" id="{A288A5C2-FBDE-4862-9CDF-10CD43EE3793}"/>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1" name="Slide Number Placeholder 23">
            <a:extLst>
              <a:ext uri="{FF2B5EF4-FFF2-40B4-BE49-F238E27FC236}">
                <a16:creationId xmlns:a16="http://schemas.microsoft.com/office/drawing/2014/main" id="{4D3FB278-EEBF-41F5-A6E6-CE779634F97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37</a:t>
            </a:fld>
            <a:endParaRPr lang="en-US">
              <a:solidFill>
                <a:prstClr val="black">
                  <a:tint val="75000"/>
                </a:prstClr>
              </a:solidFill>
              <a:latin typeface="Calibri"/>
            </a:endParaRPr>
          </a:p>
        </p:txBody>
      </p:sp>
      <p:sp>
        <p:nvSpPr>
          <p:cNvPr id="3" name="Rectangle 2">
            <a:extLst>
              <a:ext uri="{FF2B5EF4-FFF2-40B4-BE49-F238E27FC236}">
                <a16:creationId xmlns:a16="http://schemas.microsoft.com/office/drawing/2014/main" id="{688A2EB0-E54C-1AAE-388A-33B0F1F1239C}"/>
              </a:ext>
            </a:extLst>
          </p:cNvPr>
          <p:cNvSpPr/>
          <p:nvPr/>
        </p:nvSpPr>
        <p:spPr>
          <a:xfrm>
            <a:off x="501496" y="3667053"/>
            <a:ext cx="8141218" cy="2736401"/>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endParaRPr lang="en-US"/>
          </a:p>
        </p:txBody>
      </p:sp>
      <p:sp>
        <p:nvSpPr>
          <p:cNvPr id="4" name="Footer Placeholder 22">
            <a:extLst>
              <a:ext uri="{FF2B5EF4-FFF2-40B4-BE49-F238E27FC236}">
                <a16:creationId xmlns:a16="http://schemas.microsoft.com/office/drawing/2014/main" id="{443E373C-D56B-FFDC-70AA-EAF26226D048}"/>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extLst>
      <p:ext uri="{BB962C8B-B14F-4D97-AF65-F5344CB8AC3E}">
        <p14:creationId xmlns:p14="http://schemas.microsoft.com/office/powerpoint/2010/main" val="286408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extShape 1"/>
          <p:cNvSpPr txBox="1"/>
          <p:nvPr/>
        </p:nvSpPr>
        <p:spPr>
          <a:xfrm>
            <a:off x="457200" y="380880"/>
            <a:ext cx="8229240" cy="1036440"/>
          </a:xfrm>
          <a:prstGeom prst="rect">
            <a:avLst/>
          </a:prstGeom>
          <a:noFill/>
          <a:ln>
            <a:noFill/>
          </a:ln>
        </p:spPr>
        <p:txBody>
          <a:bodyPr anchor="ctr"/>
          <a:lstStyle/>
          <a:p>
            <a:pPr algn="ctr">
              <a:lnSpc>
                <a:spcPct val="100000"/>
              </a:lnSpc>
            </a:pPr>
            <a:r>
              <a:rPr lang="en-IN" sz="2400" b="0" strike="noStrike" spc="-1" dirty="0">
                <a:solidFill>
                  <a:srgbClr val="77933C"/>
                </a:solidFill>
                <a:latin typeface="Times New Roman" panose="02020603050405020304" pitchFamily="18" charset="0"/>
                <a:cs typeface="Times New Roman" panose="02020603050405020304" pitchFamily="18" charset="0"/>
              </a:rPr>
              <a:t>Designing of scene-level LCC techniques using multi-temporal VHR images under DA scenario</a:t>
            </a:r>
          </a:p>
        </p:txBody>
      </p:sp>
      <p:sp>
        <p:nvSpPr>
          <p:cNvPr id="378" name="TextShape 5"/>
          <p:cNvSpPr txBox="1"/>
          <p:nvPr/>
        </p:nvSpPr>
        <p:spPr>
          <a:xfrm>
            <a:off x="457200" y="1600200"/>
            <a:ext cx="8229240" cy="4525560"/>
          </a:xfrm>
          <a:prstGeom prst="rect">
            <a:avLst/>
          </a:prstGeom>
          <a:noFill/>
          <a:ln>
            <a:noFill/>
          </a:ln>
        </p:spPr>
        <p:txBody>
          <a:bodyPr>
            <a:normAutofit lnSpcReduction="10000"/>
          </a:bodyPr>
          <a:lstStyle/>
          <a:p>
            <a:r>
              <a:rPr lang="en-US" sz="2400" dirty="0">
                <a:latin typeface="Times New Roman" panose="02020603050405020304" pitchFamily="18" charset="0"/>
                <a:cs typeface="Times New Roman" panose="02020603050405020304" pitchFamily="18" charset="0"/>
              </a:rPr>
              <a:t>The work under this scope has two phases:</a:t>
            </a:r>
          </a:p>
          <a:p>
            <a:pPr lvl="1">
              <a:buFont typeface="Wingdings" pitchFamily="2" charset="2"/>
              <a:buChar char="Ø"/>
            </a:pPr>
            <a:r>
              <a:rPr lang="en-US" sz="2000" b="1" dirty="0">
                <a:latin typeface="Times New Roman" panose="02020603050405020304" pitchFamily="18" charset="0"/>
                <a:cs typeface="Times New Roman" panose="02020603050405020304" pitchFamily="18" charset="0"/>
              </a:rPr>
              <a:t>Phase 1: LCC under non-adaptive scenario</a:t>
            </a:r>
          </a:p>
          <a:p>
            <a:pPr marL="1200150" lvl="2"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Image stacking block: </a:t>
            </a:r>
          </a:p>
          <a:p>
            <a:pPr marL="1657350" lvl="3"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Image pre-processing on the input images and reduce its size</a:t>
            </a:r>
          </a:p>
          <a:p>
            <a:pPr marL="1200150" lvl="2"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Attention block:</a:t>
            </a:r>
          </a:p>
          <a:p>
            <a:pPr marL="1657350" lvl="3"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To capture </a:t>
            </a:r>
            <a:r>
              <a:rPr lang="en-IN" sz="1600" dirty="0">
                <a:latin typeface="Times New Roman" panose="02020603050405020304" pitchFamily="18" charset="0"/>
                <a:cs typeface="Times New Roman" panose="02020603050405020304" pitchFamily="18" charset="0"/>
              </a:rPr>
              <a:t>focused information using</a:t>
            </a:r>
            <a:r>
              <a:rPr lang="en-US" sz="1600" b="0" strike="noStrike" spc="-1" dirty="0">
                <a:solidFill>
                  <a:srgbClr val="000000"/>
                </a:solidFill>
                <a:latin typeface="Times New Roman" panose="02020603050405020304" pitchFamily="18" charset="0"/>
                <a:cs typeface="Times New Roman" panose="02020603050405020304" pitchFamily="18" charset="0"/>
              </a:rPr>
              <a:t> interpolation and max-pooling operation</a:t>
            </a:r>
            <a:endParaRPr lang="en-US" sz="1600" dirty="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Temporal block: </a:t>
            </a:r>
          </a:p>
          <a:p>
            <a:pPr marL="1657350" lvl="3"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To learn the temporal relationship using the CONV-LSTM architecture</a:t>
            </a:r>
          </a:p>
          <a:p>
            <a:pPr marL="1200150" lvl="2"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Classification: </a:t>
            </a:r>
          </a:p>
          <a:p>
            <a:pPr marL="1657350" lvl="3"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To obtain the final class label using dense and classification layer</a:t>
            </a:r>
          </a:p>
          <a:p>
            <a:pPr lvl="3"/>
            <a:endParaRPr lang="en-US" sz="1600" dirty="0">
              <a:latin typeface="Times New Roman" panose="02020603050405020304" pitchFamily="18" charset="0"/>
              <a:cs typeface="Times New Roman" panose="02020603050405020304" pitchFamily="18" charset="0"/>
            </a:endParaRPr>
          </a:p>
          <a:p>
            <a:pPr lvl="1">
              <a:buFont typeface="Wingdings" pitchFamily="2" charset="2"/>
              <a:buChar char="Ø"/>
            </a:pPr>
            <a:r>
              <a:rPr lang="en-US" sz="2000" b="1" dirty="0">
                <a:latin typeface="Times New Roman" panose="02020603050405020304" pitchFamily="18" charset="0"/>
                <a:cs typeface="Times New Roman" panose="02020603050405020304" pitchFamily="18" charset="0"/>
              </a:rPr>
              <a:t>Phase 2: LCC under adaptive scenario</a:t>
            </a:r>
          </a:p>
          <a:p>
            <a:pPr marL="1200150" lvl="2"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Feature extraction using feature extraction block (FEB)</a:t>
            </a:r>
          </a:p>
          <a:p>
            <a:pPr marL="1657350" lvl="3" indent="-285750">
              <a:buFont typeface="Wingdings" panose="05000000000000000000" pitchFamily="2" charset="2"/>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Image stacking block, Attention block, Temporal block, Dense layers</a:t>
            </a:r>
            <a:endParaRPr lang="en-US" sz="1600" dirty="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Common subspace generation using domain neutralizer</a:t>
            </a:r>
          </a:p>
          <a:p>
            <a:pPr marL="1657350" lvl="3"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Autoencoder and </a:t>
            </a:r>
            <a:r>
              <a:rPr lang="en-US" sz="1600" b="0" strike="noStrike" spc="-1" dirty="0">
                <a:solidFill>
                  <a:srgbClr val="000000"/>
                </a:solidFill>
                <a:latin typeface="Times New Roman" panose="02020603050405020304" pitchFamily="18" charset="0"/>
                <a:cs typeface="Times New Roman" panose="02020603050405020304" pitchFamily="18" charset="0"/>
              </a:rPr>
              <a:t>Principal Component Analysis</a:t>
            </a:r>
          </a:p>
          <a:p>
            <a:pPr marL="1200150" lvl="2" indent="-285750">
              <a:buFont typeface="Wingdings" panose="05000000000000000000" pitchFamily="2" charset="2"/>
              <a:buChar char="§"/>
            </a:pPr>
            <a:r>
              <a:rPr lang="en-US" sz="1600" spc="-1" dirty="0">
                <a:solidFill>
                  <a:srgbClr val="000000"/>
                </a:solidFill>
                <a:latin typeface="Times New Roman" panose="02020603050405020304" pitchFamily="18" charset="0"/>
                <a:cs typeface="Times New Roman" panose="02020603050405020304" pitchFamily="18" charset="0"/>
              </a:rPr>
              <a:t>Classification</a:t>
            </a:r>
            <a:endParaRPr lang="en-US" sz="1600" dirty="0">
              <a:latin typeface="Times New Roman" panose="02020603050405020304" pitchFamily="18" charset="0"/>
              <a:cs typeface="Times New Roman" panose="02020603050405020304" pitchFamily="18" charset="0"/>
            </a:endParaRPr>
          </a:p>
          <a:p>
            <a:pPr>
              <a:lnSpc>
                <a:spcPct val="100000"/>
              </a:lnSpc>
              <a:spcBef>
                <a:spcPts val="601"/>
              </a:spcBef>
            </a:pPr>
            <a:endParaRPr lang="en-US"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7" name="Date Placeholder 21">
            <a:extLst>
              <a:ext uri="{FF2B5EF4-FFF2-40B4-BE49-F238E27FC236}">
                <a16:creationId xmlns:a16="http://schemas.microsoft.com/office/drawing/2014/main" id="{7CEAEA94-60EB-4400-B11E-36A7C2BAEDA9}"/>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9" name="Slide Number Placeholder 23">
            <a:extLst>
              <a:ext uri="{FF2B5EF4-FFF2-40B4-BE49-F238E27FC236}">
                <a16:creationId xmlns:a16="http://schemas.microsoft.com/office/drawing/2014/main" id="{47445B06-EE4B-4BC8-9032-2736B53EDC27}"/>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38</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AEA4A482-8006-368A-DF95-C471D8AE86A0}"/>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8">
                                            <p:txEl>
                                              <p:pRg st="1" end="1"/>
                                            </p:txEl>
                                          </p:spTgt>
                                        </p:tgtEl>
                                        <p:attrNameLst>
                                          <p:attrName>style.visibility</p:attrName>
                                        </p:attrNameLst>
                                      </p:cBhvr>
                                      <p:to>
                                        <p:strVal val="visible"/>
                                      </p:to>
                                    </p:set>
                                    <p:animEffect transition="in" filter="randombar(horizontal)">
                                      <p:cBhvr>
                                        <p:cTn id="7" dur="500"/>
                                        <p:tgtEl>
                                          <p:spTgt spid="378">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78">
                                            <p:txEl>
                                              <p:pRg st="11" end="11"/>
                                            </p:txEl>
                                          </p:spTgt>
                                        </p:tgtEl>
                                        <p:attrNameLst>
                                          <p:attrName>style.visibility</p:attrName>
                                        </p:attrNameLst>
                                      </p:cBhvr>
                                      <p:to>
                                        <p:strVal val="visible"/>
                                      </p:to>
                                    </p:set>
                                    <p:animEffect transition="in" filter="randombar(horizontal)">
                                      <p:cBhvr>
                                        <p:cTn id="10" dur="500"/>
                                        <p:tgtEl>
                                          <p:spTgt spid="378">
                                            <p:txEl>
                                              <p:pRg st="11" end="1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78">
                                            <p:txEl>
                                              <p:pRg st="2" end="2"/>
                                            </p:txEl>
                                          </p:spTgt>
                                        </p:tgtEl>
                                        <p:attrNameLst>
                                          <p:attrName>style.visibility</p:attrName>
                                        </p:attrNameLst>
                                      </p:cBhvr>
                                      <p:to>
                                        <p:strVal val="visible"/>
                                      </p:to>
                                    </p:set>
                                    <p:animEffect transition="in" filter="randombar(horizontal)">
                                      <p:cBhvr>
                                        <p:cTn id="15" dur="500"/>
                                        <p:tgtEl>
                                          <p:spTgt spid="378">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78">
                                            <p:txEl>
                                              <p:pRg st="3" end="3"/>
                                            </p:txEl>
                                          </p:spTgt>
                                        </p:tgtEl>
                                        <p:attrNameLst>
                                          <p:attrName>style.visibility</p:attrName>
                                        </p:attrNameLst>
                                      </p:cBhvr>
                                      <p:to>
                                        <p:strVal val="visible"/>
                                      </p:to>
                                    </p:set>
                                    <p:animEffect transition="in" filter="randombar(horizontal)">
                                      <p:cBhvr>
                                        <p:cTn id="18" dur="500"/>
                                        <p:tgtEl>
                                          <p:spTgt spid="378">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78">
                                            <p:txEl>
                                              <p:pRg st="4" end="4"/>
                                            </p:txEl>
                                          </p:spTgt>
                                        </p:tgtEl>
                                        <p:attrNameLst>
                                          <p:attrName>style.visibility</p:attrName>
                                        </p:attrNameLst>
                                      </p:cBhvr>
                                      <p:to>
                                        <p:strVal val="visible"/>
                                      </p:to>
                                    </p:set>
                                    <p:animEffect transition="in" filter="randombar(horizontal)">
                                      <p:cBhvr>
                                        <p:cTn id="21" dur="500"/>
                                        <p:tgtEl>
                                          <p:spTgt spid="378">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78">
                                            <p:txEl>
                                              <p:pRg st="5" end="5"/>
                                            </p:txEl>
                                          </p:spTgt>
                                        </p:tgtEl>
                                        <p:attrNameLst>
                                          <p:attrName>style.visibility</p:attrName>
                                        </p:attrNameLst>
                                      </p:cBhvr>
                                      <p:to>
                                        <p:strVal val="visible"/>
                                      </p:to>
                                    </p:set>
                                    <p:animEffect transition="in" filter="randombar(horizontal)">
                                      <p:cBhvr>
                                        <p:cTn id="24" dur="500"/>
                                        <p:tgtEl>
                                          <p:spTgt spid="378">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78">
                                            <p:txEl>
                                              <p:pRg st="6" end="6"/>
                                            </p:txEl>
                                          </p:spTgt>
                                        </p:tgtEl>
                                        <p:attrNameLst>
                                          <p:attrName>style.visibility</p:attrName>
                                        </p:attrNameLst>
                                      </p:cBhvr>
                                      <p:to>
                                        <p:strVal val="visible"/>
                                      </p:to>
                                    </p:set>
                                    <p:animEffect transition="in" filter="randombar(horizontal)">
                                      <p:cBhvr>
                                        <p:cTn id="27" dur="500"/>
                                        <p:tgtEl>
                                          <p:spTgt spid="378">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78">
                                            <p:txEl>
                                              <p:pRg st="7" end="7"/>
                                            </p:txEl>
                                          </p:spTgt>
                                        </p:tgtEl>
                                        <p:attrNameLst>
                                          <p:attrName>style.visibility</p:attrName>
                                        </p:attrNameLst>
                                      </p:cBhvr>
                                      <p:to>
                                        <p:strVal val="visible"/>
                                      </p:to>
                                    </p:set>
                                    <p:animEffect transition="in" filter="randombar(horizontal)">
                                      <p:cBhvr>
                                        <p:cTn id="30" dur="500"/>
                                        <p:tgtEl>
                                          <p:spTgt spid="378">
                                            <p:txEl>
                                              <p:pRg st="7" end="7"/>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78">
                                            <p:txEl>
                                              <p:pRg st="8" end="8"/>
                                            </p:txEl>
                                          </p:spTgt>
                                        </p:tgtEl>
                                        <p:attrNameLst>
                                          <p:attrName>style.visibility</p:attrName>
                                        </p:attrNameLst>
                                      </p:cBhvr>
                                      <p:to>
                                        <p:strVal val="visible"/>
                                      </p:to>
                                    </p:set>
                                    <p:animEffect transition="in" filter="randombar(horizontal)">
                                      <p:cBhvr>
                                        <p:cTn id="33" dur="500"/>
                                        <p:tgtEl>
                                          <p:spTgt spid="378">
                                            <p:txEl>
                                              <p:pRg st="8" end="8"/>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78">
                                            <p:txEl>
                                              <p:pRg st="9" end="9"/>
                                            </p:txEl>
                                          </p:spTgt>
                                        </p:tgtEl>
                                        <p:attrNameLst>
                                          <p:attrName>style.visibility</p:attrName>
                                        </p:attrNameLst>
                                      </p:cBhvr>
                                      <p:to>
                                        <p:strVal val="visible"/>
                                      </p:to>
                                    </p:set>
                                    <p:animEffect transition="in" filter="randombar(horizontal)">
                                      <p:cBhvr>
                                        <p:cTn id="36" dur="500"/>
                                        <p:tgtEl>
                                          <p:spTgt spid="378">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78">
                                            <p:txEl>
                                              <p:pRg st="12" end="12"/>
                                            </p:txEl>
                                          </p:spTgt>
                                        </p:tgtEl>
                                        <p:attrNameLst>
                                          <p:attrName>style.visibility</p:attrName>
                                        </p:attrNameLst>
                                      </p:cBhvr>
                                      <p:to>
                                        <p:strVal val="visible"/>
                                      </p:to>
                                    </p:set>
                                    <p:animEffect transition="in" filter="randombar(horizontal)">
                                      <p:cBhvr>
                                        <p:cTn id="41" dur="500"/>
                                        <p:tgtEl>
                                          <p:spTgt spid="378">
                                            <p:txEl>
                                              <p:pRg st="12" end="12"/>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378">
                                            <p:txEl>
                                              <p:pRg st="13" end="13"/>
                                            </p:txEl>
                                          </p:spTgt>
                                        </p:tgtEl>
                                        <p:attrNameLst>
                                          <p:attrName>style.visibility</p:attrName>
                                        </p:attrNameLst>
                                      </p:cBhvr>
                                      <p:to>
                                        <p:strVal val="visible"/>
                                      </p:to>
                                    </p:set>
                                    <p:animEffect transition="in" filter="randombar(horizontal)">
                                      <p:cBhvr>
                                        <p:cTn id="44" dur="500"/>
                                        <p:tgtEl>
                                          <p:spTgt spid="378">
                                            <p:txEl>
                                              <p:pRg st="13" end="13"/>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378">
                                            <p:txEl>
                                              <p:pRg st="14" end="14"/>
                                            </p:txEl>
                                          </p:spTgt>
                                        </p:tgtEl>
                                        <p:attrNameLst>
                                          <p:attrName>style.visibility</p:attrName>
                                        </p:attrNameLst>
                                      </p:cBhvr>
                                      <p:to>
                                        <p:strVal val="visible"/>
                                      </p:to>
                                    </p:set>
                                    <p:animEffect transition="in" filter="randombar(horizontal)">
                                      <p:cBhvr>
                                        <p:cTn id="47" dur="500"/>
                                        <p:tgtEl>
                                          <p:spTgt spid="378">
                                            <p:txEl>
                                              <p:pRg st="14" end="14"/>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378">
                                            <p:txEl>
                                              <p:pRg st="15" end="15"/>
                                            </p:txEl>
                                          </p:spTgt>
                                        </p:tgtEl>
                                        <p:attrNameLst>
                                          <p:attrName>style.visibility</p:attrName>
                                        </p:attrNameLst>
                                      </p:cBhvr>
                                      <p:to>
                                        <p:strVal val="visible"/>
                                      </p:to>
                                    </p:set>
                                    <p:animEffect transition="in" filter="randombar(horizontal)">
                                      <p:cBhvr>
                                        <p:cTn id="50" dur="500"/>
                                        <p:tgtEl>
                                          <p:spTgt spid="378">
                                            <p:txEl>
                                              <p:pRg st="15" end="15"/>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378">
                                            <p:txEl>
                                              <p:pRg st="16" end="16"/>
                                            </p:txEl>
                                          </p:spTgt>
                                        </p:tgtEl>
                                        <p:attrNameLst>
                                          <p:attrName>style.visibility</p:attrName>
                                        </p:attrNameLst>
                                      </p:cBhvr>
                                      <p:to>
                                        <p:strVal val="visible"/>
                                      </p:to>
                                    </p:set>
                                    <p:animEffect transition="in" filter="randombar(horizontal)">
                                      <p:cBhvr>
                                        <p:cTn id="53" dur="500"/>
                                        <p:tgtEl>
                                          <p:spTgt spid="37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Shape 5"/>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439"/>
              </a:spcBef>
              <a:buClr>
                <a:srgbClr val="000000"/>
              </a:buClr>
              <a:buFont typeface="Arial"/>
              <a:buChar char="•"/>
            </a:pPr>
            <a:r>
              <a:rPr lang="en-US" sz="2200" b="0" strike="noStrike" spc="-1" dirty="0">
                <a:solidFill>
                  <a:srgbClr val="000000"/>
                </a:solidFill>
                <a:latin typeface="Times New Roman" panose="02020603050405020304" pitchFamily="18" charset="0"/>
                <a:cs typeface="Times New Roman" panose="02020603050405020304" pitchFamily="18" charset="0"/>
              </a:rPr>
              <a:t>Dataset description</a:t>
            </a:r>
          </a:p>
          <a:p>
            <a:pPr marL="743040" lvl="1" indent="-285480">
              <a:lnSpc>
                <a:spcPct val="100000"/>
              </a:lnSpc>
              <a:spcBef>
                <a:spcPts val="320"/>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Satellite images captured over the Indian sub-continent</a:t>
            </a:r>
          </a:p>
          <a:p>
            <a:pPr marL="743040" lvl="1" indent="-285480">
              <a:lnSpc>
                <a:spcPct val="100000"/>
              </a:lnSpc>
              <a:spcBef>
                <a:spcPts val="320"/>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Eastern sub-continent dataset (ESD): Eastern India and Bangladesh</a:t>
            </a:r>
          </a:p>
          <a:p>
            <a:pPr marL="743040" lvl="1" indent="-285480">
              <a:lnSpc>
                <a:spcPct val="100000"/>
              </a:lnSpc>
              <a:spcBef>
                <a:spcPts val="320"/>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Western sub-continent dataset (WSD): Western India and Pakistan</a:t>
            </a:r>
          </a:p>
          <a:p>
            <a:pPr marL="743040" lvl="1" indent="-285480">
              <a:lnSpc>
                <a:spcPct val="100000"/>
              </a:lnSpc>
              <a:spcBef>
                <a:spcPts val="320"/>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Five temporal images taken at a different time of a year (between 2016-18)</a:t>
            </a:r>
          </a:p>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Analysis of ESD and WSD</a:t>
            </a:r>
          </a:p>
          <a:p>
            <a:pPr marL="743040" lvl="1" indent="-285480">
              <a:lnSpc>
                <a:spcPct val="100000"/>
              </a:lnSpc>
              <a:spcBef>
                <a:spcPts val="320"/>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KL divergence to measure the distribution difference among the classes</a:t>
            </a:r>
          </a:p>
          <a:p>
            <a:pPr>
              <a:lnSpc>
                <a:spcPct val="100000"/>
              </a:lnSpc>
              <a:spcBef>
                <a:spcPts val="479"/>
              </a:spcBef>
            </a:pPr>
            <a:endParaRPr lang="en-US" sz="1600" b="0" strike="noStrike" spc="-1" dirty="0">
              <a:solidFill>
                <a:srgbClr val="000000"/>
              </a:solidFill>
              <a:latin typeface="Times New Roman" panose="02020603050405020304" pitchFamily="18" charset="0"/>
              <a:cs typeface="Times New Roman" panose="02020603050405020304" pitchFamily="18" charset="0"/>
            </a:endParaRPr>
          </a:p>
          <a:p>
            <a:endParaRPr lang="en-US" sz="16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450" name="Picture 7"/>
          <p:cNvPicPr/>
          <p:nvPr/>
        </p:nvPicPr>
        <p:blipFill>
          <a:blip r:embed="rId2"/>
          <a:stretch/>
        </p:blipFill>
        <p:spPr>
          <a:xfrm>
            <a:off x="19080" y="3809880"/>
            <a:ext cx="3104640" cy="2123640"/>
          </a:xfrm>
          <a:prstGeom prst="rect">
            <a:avLst/>
          </a:prstGeom>
          <a:ln>
            <a:noFill/>
          </a:ln>
        </p:spPr>
      </p:pic>
      <p:pic>
        <p:nvPicPr>
          <p:cNvPr id="451" name="Picture 10"/>
          <p:cNvPicPr/>
          <p:nvPr/>
        </p:nvPicPr>
        <p:blipFill>
          <a:blip r:embed="rId3"/>
          <a:stretch/>
        </p:blipFill>
        <p:spPr>
          <a:xfrm>
            <a:off x="3162240" y="4419720"/>
            <a:ext cx="5714640" cy="1482480"/>
          </a:xfrm>
          <a:prstGeom prst="rect">
            <a:avLst/>
          </a:prstGeom>
          <a:ln>
            <a:noFill/>
          </a:ln>
        </p:spPr>
      </p:pic>
      <p:sp>
        <p:nvSpPr>
          <p:cNvPr id="452" name="CustomShape 6"/>
          <p:cNvSpPr/>
          <p:nvPr/>
        </p:nvSpPr>
        <p:spPr>
          <a:xfrm>
            <a:off x="-762120" y="5828040"/>
            <a:ext cx="457164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Table </a:t>
            </a:r>
            <a:r>
              <a:rPr lang="en-IN" sz="1200" spc="-1" dirty="0">
                <a:solidFill>
                  <a:srgbClr val="000000"/>
                </a:solidFill>
                <a:latin typeface="Times New Roman" panose="02020603050405020304" pitchFamily="18" charset="0"/>
                <a:cs typeface="Times New Roman" panose="02020603050405020304" pitchFamily="18" charset="0"/>
              </a:rPr>
              <a:t>3</a:t>
            </a:r>
            <a:r>
              <a:rPr lang="en-IN" sz="1200" b="0" strike="noStrike" spc="-1" dirty="0">
                <a:solidFill>
                  <a:srgbClr val="000000"/>
                </a:solidFill>
                <a:latin typeface="Times New Roman" panose="02020603050405020304" pitchFamily="18" charset="0"/>
                <a:cs typeface="Times New Roman" panose="02020603050405020304" pitchFamily="18" charset="0"/>
              </a:rPr>
              <a:t>.1: Description of the datasets</a:t>
            </a:r>
            <a:endParaRPr lang="en-IN" sz="1200" b="0" strike="noStrike" spc="-1" dirty="0">
              <a:latin typeface="Times New Roman" panose="02020603050405020304" pitchFamily="18" charset="0"/>
              <a:cs typeface="Times New Roman" panose="02020603050405020304" pitchFamily="18" charset="0"/>
            </a:endParaRPr>
          </a:p>
        </p:txBody>
      </p:sp>
      <p:sp>
        <p:nvSpPr>
          <p:cNvPr id="453" name="CustomShape 7"/>
          <p:cNvSpPr/>
          <p:nvPr/>
        </p:nvSpPr>
        <p:spPr>
          <a:xfrm>
            <a:off x="3537360" y="5786640"/>
            <a:ext cx="4954320"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Table 3.2: KL divergence amongst the extracted features from each class </a:t>
            </a:r>
            <a:br>
              <a:rPr dirty="0">
                <a:latin typeface="Times New Roman" panose="02020603050405020304" pitchFamily="18" charset="0"/>
                <a:cs typeface="Times New Roman" panose="02020603050405020304" pitchFamily="18" charset="0"/>
              </a:rPr>
            </a:br>
            <a:endParaRPr lang="en-IN" sz="1200" b="0" strike="noStrike" spc="-1" dirty="0">
              <a:latin typeface="Times New Roman" panose="02020603050405020304" pitchFamily="18" charset="0"/>
              <a:cs typeface="Times New Roman" panose="02020603050405020304" pitchFamily="18" charset="0"/>
            </a:endParaRPr>
          </a:p>
        </p:txBody>
      </p:sp>
      <p:sp>
        <p:nvSpPr>
          <p:cNvPr id="11" name="TextShape 1">
            <a:extLst>
              <a:ext uri="{FF2B5EF4-FFF2-40B4-BE49-F238E27FC236}">
                <a16:creationId xmlns:a16="http://schemas.microsoft.com/office/drawing/2014/main" id="{097A0185-9F7F-470D-889E-E5291F912BB5}"/>
              </a:ext>
            </a:extLst>
          </p:cNvPr>
          <p:cNvSpPr txBox="1"/>
          <p:nvPr/>
        </p:nvSpPr>
        <p:spPr>
          <a:xfrm>
            <a:off x="457200" y="380880"/>
            <a:ext cx="8229240" cy="1036440"/>
          </a:xfrm>
          <a:prstGeom prst="rect">
            <a:avLst/>
          </a:prstGeom>
          <a:noFill/>
          <a:ln>
            <a:noFill/>
          </a:ln>
        </p:spPr>
        <p:txBody>
          <a:bodyPr anchor="ctr"/>
          <a:lstStyle/>
          <a:p>
            <a:pPr algn="ctr"/>
            <a:r>
              <a:rPr lang="en-IN" sz="2400" b="0" strike="noStrike" spc="-1" dirty="0">
                <a:solidFill>
                  <a:srgbClr val="77933C"/>
                </a:solidFill>
                <a:latin typeface="Times New Roman" panose="02020603050405020304" pitchFamily="18" charset="0"/>
                <a:cs typeface="Times New Roman" panose="02020603050405020304" pitchFamily="18" charset="0"/>
              </a:rPr>
              <a:t>Designing of scene-level LCC techniques using multi-temporal VHR images under DA scenario</a:t>
            </a:r>
            <a:endParaRPr lang="it-IT" sz="24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12" name="Date Placeholder 21">
            <a:extLst>
              <a:ext uri="{FF2B5EF4-FFF2-40B4-BE49-F238E27FC236}">
                <a16:creationId xmlns:a16="http://schemas.microsoft.com/office/drawing/2014/main" id="{9D5526A5-281D-47EA-846D-CCB4D668F4FA}"/>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4" name="Slide Number Placeholder 23">
            <a:extLst>
              <a:ext uri="{FF2B5EF4-FFF2-40B4-BE49-F238E27FC236}">
                <a16:creationId xmlns:a16="http://schemas.microsoft.com/office/drawing/2014/main" id="{25C923EB-0F79-4FCB-9A12-6A4700AC4E3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39</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A52C6224-8216-A0C8-6112-D20E553BBD52}"/>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9">
                                            <p:txEl>
                                              <p:pRg st="5" end="5"/>
                                            </p:txEl>
                                          </p:spTgt>
                                        </p:tgtEl>
                                        <p:attrNameLst>
                                          <p:attrName>style.visibility</p:attrName>
                                        </p:attrNameLst>
                                      </p:cBhvr>
                                      <p:to>
                                        <p:strVal val="visible"/>
                                      </p:to>
                                    </p:set>
                                    <p:animEffect transition="in" filter="randombar(horizontal)">
                                      <p:cBhvr>
                                        <p:cTn id="7" dur="500"/>
                                        <p:tgtEl>
                                          <p:spTgt spid="449">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49">
                                            <p:txEl>
                                              <p:pRg st="6" end="6"/>
                                            </p:txEl>
                                          </p:spTgt>
                                        </p:tgtEl>
                                        <p:attrNameLst>
                                          <p:attrName>style.visibility</p:attrName>
                                        </p:attrNameLst>
                                      </p:cBhvr>
                                      <p:to>
                                        <p:strVal val="visible"/>
                                      </p:to>
                                    </p:set>
                                    <p:animEffect transition="in" filter="randombar(horizontal)">
                                      <p:cBhvr>
                                        <p:cTn id="10" dur="500"/>
                                        <p:tgtEl>
                                          <p:spTgt spid="449">
                                            <p:txEl>
                                              <p:pRg st="6" end="6"/>
                                            </p:txEl>
                                          </p:spTgt>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453"/>
                                        </p:tgtEl>
                                        <p:attrNameLst>
                                          <p:attrName>style.visibility</p:attrName>
                                        </p:attrNameLst>
                                      </p:cBhvr>
                                      <p:to>
                                        <p:strVal val="visible"/>
                                      </p:to>
                                    </p:set>
                                    <p:animEffect transition="in" filter="randombar(horizontal)">
                                      <p:cBhvr>
                                        <p:cTn id="14" dur="500"/>
                                        <p:tgtEl>
                                          <p:spTgt spid="453"/>
                                        </p:tgtEl>
                                      </p:cBhvr>
                                    </p:animEffect>
                                  </p:childTnLst>
                                </p:cTn>
                              </p:par>
                              <p:par>
                                <p:cTn id="15" presetID="14" presetClass="entr" presetSubtype="10" fill="hold" nodeType="withEffect">
                                  <p:stCondLst>
                                    <p:cond delay="0"/>
                                  </p:stCondLst>
                                  <p:childTnLst>
                                    <p:set>
                                      <p:cBhvr>
                                        <p:cTn id="16" dur="1" fill="hold">
                                          <p:stCondLst>
                                            <p:cond delay="0"/>
                                          </p:stCondLst>
                                        </p:cTn>
                                        <p:tgtEl>
                                          <p:spTgt spid="451"/>
                                        </p:tgtEl>
                                        <p:attrNameLst>
                                          <p:attrName>style.visibility</p:attrName>
                                        </p:attrNameLst>
                                      </p:cBhvr>
                                      <p:to>
                                        <p:strVal val="visible"/>
                                      </p:to>
                                    </p:set>
                                    <p:animEffect transition="in" filter="randombar(horizontal)">
                                      <p:cBhvr>
                                        <p:cTn id="17" dur="5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457200" y="274680"/>
            <a:ext cx="8229240" cy="791640"/>
          </a:xfrm>
          <a:prstGeom prst="rect">
            <a:avLst/>
          </a:prstGeom>
          <a:noFill/>
          <a:ln>
            <a:noFill/>
          </a:ln>
        </p:spPr>
        <p:txBody>
          <a:bodyPr anchor="ctr">
            <a:normAutofit/>
          </a:bodyPr>
          <a:lstStyle/>
          <a:p>
            <a:pPr algn="ctr">
              <a:lnSpc>
                <a:spcPct val="100000"/>
              </a:lnSpc>
            </a:pPr>
            <a:r>
              <a:rPr lang="en-US" sz="4000" b="0" strike="noStrike" spc="-1" dirty="0">
                <a:solidFill>
                  <a:srgbClr val="000000"/>
                </a:solidFill>
                <a:latin typeface="Times New Roman" panose="02020603050405020304" pitchFamily="18" charset="0"/>
                <a:cs typeface="Times New Roman" panose="02020603050405020304" pitchFamily="18" charset="0"/>
              </a:rPr>
              <a:t>Application and Approaches of LCC</a:t>
            </a:r>
          </a:p>
        </p:txBody>
      </p:sp>
      <p:sp>
        <p:nvSpPr>
          <p:cNvPr id="192" name="TextShape 2"/>
          <p:cNvSpPr txBox="1"/>
          <p:nvPr/>
        </p:nvSpPr>
        <p:spPr>
          <a:xfrm>
            <a:off x="380880" y="1304820"/>
            <a:ext cx="3807662" cy="3123720"/>
          </a:xfrm>
          <a:prstGeom prst="rect">
            <a:avLst/>
          </a:prstGeom>
          <a:noFill/>
          <a:ln>
            <a:noFill/>
          </a:ln>
        </p:spPr>
        <p:txBody>
          <a:bodyPr>
            <a:normAutofit/>
          </a:bodyPr>
          <a:lstStyle/>
          <a:p>
            <a:pPr marL="343080" indent="-342720" algn="just">
              <a:lnSpc>
                <a:spcPct val="100000"/>
              </a:lnSpc>
              <a:spcBef>
                <a:spcPts val="561"/>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Applications:</a:t>
            </a:r>
          </a:p>
          <a:p>
            <a:pPr marL="800280" lvl="1" indent="-342720" algn="just">
              <a:spcBef>
                <a:spcPts val="561"/>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Forest and crop monitoring</a:t>
            </a:r>
          </a:p>
          <a:p>
            <a:pPr marL="800280" lvl="1" indent="-342720" algn="just">
              <a:spcBef>
                <a:spcPts val="561"/>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Deforestation monitoring</a:t>
            </a:r>
          </a:p>
          <a:p>
            <a:pPr marL="800280" lvl="1" indent="-342720" algn="just">
              <a:spcBef>
                <a:spcPts val="561"/>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Thermal mapping</a:t>
            </a:r>
          </a:p>
          <a:p>
            <a:pPr marL="800280" lvl="1" indent="-342720" algn="just">
              <a:spcBef>
                <a:spcPts val="561"/>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Bio-geochemical cycling</a:t>
            </a:r>
          </a:p>
          <a:p>
            <a:pPr marL="800280" lvl="1" indent="-342720" algn="just">
              <a:spcBef>
                <a:spcPts val="561"/>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Soil erosion monitoring</a:t>
            </a:r>
          </a:p>
          <a:p>
            <a:pPr marL="800280" lvl="1" indent="-342720" algn="just">
              <a:spcBef>
                <a:spcPts val="561"/>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Water pollution</a:t>
            </a:r>
          </a:p>
          <a:p>
            <a:pPr algn="just">
              <a:lnSpc>
                <a:spcPct val="100000"/>
              </a:lnSpc>
              <a:spcBef>
                <a:spcPts val="439"/>
              </a:spcBef>
            </a:pPr>
            <a:endParaRPr lang="en-US"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193" name="CustomShape 3"/>
          <p:cNvSpPr/>
          <p:nvPr/>
        </p:nvSpPr>
        <p:spPr>
          <a:xfrm>
            <a:off x="533520" y="4724280"/>
            <a:ext cx="8076960" cy="1561680"/>
          </a:xfrm>
          <a:prstGeom prst="rect">
            <a:avLst/>
          </a:prstGeom>
          <a:noFill/>
          <a:ln>
            <a:noFill/>
          </a:ln>
        </p:spPr>
        <p:style>
          <a:lnRef idx="0">
            <a:scrgbClr r="0" g="0" b="0"/>
          </a:lnRef>
          <a:fillRef idx="0">
            <a:scrgbClr r="0" g="0" b="0"/>
          </a:fillRef>
          <a:effectRef idx="0">
            <a:scrgbClr r="0" g="0" b="0"/>
          </a:effectRef>
          <a:fontRef idx="minor"/>
        </p:style>
      </p:sp>
      <p:sp>
        <p:nvSpPr>
          <p:cNvPr id="194" name="CustomShape 4"/>
          <p:cNvSpPr/>
          <p:nvPr/>
        </p:nvSpPr>
        <p:spPr>
          <a:xfrm>
            <a:off x="380880" y="4667040"/>
            <a:ext cx="8496000" cy="130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6110" indent="-285750" algn="just">
              <a:lnSpc>
                <a:spcPct val="100000"/>
              </a:lnSpc>
              <a:buClr>
                <a:srgbClr val="000000"/>
              </a:buClr>
              <a:buFont typeface="+mj-lt"/>
              <a:buAutoNum type="romanLcPeriod"/>
            </a:pPr>
            <a:r>
              <a:rPr lang="en-IN" sz="1000" b="0" strike="noStrike" spc="-1" dirty="0">
                <a:solidFill>
                  <a:srgbClr val="000000"/>
                </a:solidFill>
                <a:latin typeface="Times New Roman" panose="02020603050405020304" pitchFamily="18" charset="0"/>
                <a:cs typeface="Times New Roman" panose="02020603050405020304" pitchFamily="18" charset="0"/>
              </a:rPr>
              <a:t>S. K. </a:t>
            </a:r>
            <a:r>
              <a:rPr lang="en-IN" sz="1000" b="0" strike="noStrike" spc="-1" dirty="0" err="1">
                <a:solidFill>
                  <a:srgbClr val="000000"/>
                </a:solidFill>
                <a:latin typeface="Times New Roman" panose="02020603050405020304" pitchFamily="18" charset="0"/>
                <a:cs typeface="Times New Roman" panose="02020603050405020304" pitchFamily="18" charset="0"/>
              </a:rPr>
              <a:t>Meher</a:t>
            </a:r>
            <a:r>
              <a:rPr lang="en-IN" sz="1000" b="0" strike="noStrike" spc="-1" dirty="0">
                <a:solidFill>
                  <a:srgbClr val="000000"/>
                </a:solidFill>
                <a:latin typeface="Times New Roman" panose="02020603050405020304" pitchFamily="18" charset="0"/>
                <a:cs typeface="Times New Roman" panose="02020603050405020304" pitchFamily="18" charset="0"/>
              </a:rPr>
              <a:t> and D. A. Kumar, "Ensemble of Adaptive Rule-Based Granular Neural Network Classifiers for Multispectral Remote Sensing Images," in </a:t>
            </a:r>
            <a:r>
              <a:rPr lang="en-IN" sz="1000" b="0" i="1" strike="noStrike" spc="-1" dirty="0">
                <a:solidFill>
                  <a:srgbClr val="000000"/>
                </a:solidFill>
                <a:latin typeface="Times New Roman" panose="02020603050405020304" pitchFamily="18" charset="0"/>
                <a:cs typeface="Times New Roman" panose="02020603050405020304" pitchFamily="18" charset="0"/>
              </a:rPr>
              <a:t>IEEE Journal of Selected Topics in Applied Earth Observations and Remote Sensing</a:t>
            </a:r>
            <a:r>
              <a:rPr lang="en-IN" sz="1000" b="0" strike="noStrike" spc="-1" dirty="0">
                <a:solidFill>
                  <a:srgbClr val="000000"/>
                </a:solidFill>
                <a:latin typeface="Times New Roman" panose="02020603050405020304" pitchFamily="18" charset="0"/>
                <a:cs typeface="Times New Roman" panose="02020603050405020304" pitchFamily="18" charset="0"/>
              </a:rPr>
              <a:t>, vol. 8, no. 5, pp. 2222-2231, May 2015. </a:t>
            </a:r>
            <a:endParaRPr lang="en-IN" sz="1000" b="0" strike="noStrike" spc="-1" dirty="0">
              <a:latin typeface="Times New Roman" panose="02020603050405020304" pitchFamily="18" charset="0"/>
              <a:cs typeface="Times New Roman" panose="02020603050405020304" pitchFamily="18" charset="0"/>
            </a:endParaRPr>
          </a:p>
          <a:p>
            <a:pPr marL="285750" indent="-285750" algn="just">
              <a:lnSpc>
                <a:spcPct val="100000"/>
              </a:lnSpc>
              <a:buFont typeface="+mj-lt"/>
              <a:buAutoNum type="romanLcPeriod"/>
            </a:pPr>
            <a:endParaRPr lang="en-IN" sz="1000" b="0" strike="noStrike" spc="-1" dirty="0">
              <a:latin typeface="Times New Roman" panose="02020603050405020304" pitchFamily="18" charset="0"/>
              <a:cs typeface="Times New Roman" panose="02020603050405020304" pitchFamily="18" charset="0"/>
            </a:endParaRPr>
          </a:p>
          <a:p>
            <a:pPr marL="286110" indent="-285750" algn="just">
              <a:lnSpc>
                <a:spcPct val="100000"/>
              </a:lnSpc>
              <a:buClr>
                <a:srgbClr val="000000"/>
              </a:buClr>
              <a:buFont typeface="+mj-lt"/>
              <a:buAutoNum type="romanLcPeriod"/>
            </a:pPr>
            <a:r>
              <a:rPr lang="en-IN" sz="1000" b="0" strike="noStrike" spc="-1" dirty="0">
                <a:solidFill>
                  <a:srgbClr val="000000"/>
                </a:solidFill>
                <a:latin typeface="Times New Roman" panose="02020603050405020304" pitchFamily="18" charset="0"/>
                <a:cs typeface="Times New Roman" panose="02020603050405020304" pitchFamily="18" charset="0"/>
              </a:rPr>
              <a:t>L. Gómez-</a:t>
            </a:r>
            <a:r>
              <a:rPr lang="en-IN" sz="1000" b="0" strike="noStrike" spc="-1" dirty="0" err="1">
                <a:solidFill>
                  <a:srgbClr val="000000"/>
                </a:solidFill>
                <a:latin typeface="Times New Roman" panose="02020603050405020304" pitchFamily="18" charset="0"/>
                <a:cs typeface="Times New Roman" panose="02020603050405020304" pitchFamily="18" charset="0"/>
              </a:rPr>
              <a:t>Chova</a:t>
            </a:r>
            <a:r>
              <a:rPr lang="en-IN" sz="1000" b="0" strike="noStrike" spc="-1" dirty="0">
                <a:solidFill>
                  <a:srgbClr val="000000"/>
                </a:solidFill>
                <a:latin typeface="Times New Roman" panose="02020603050405020304" pitchFamily="18" charset="0"/>
                <a:cs typeface="Times New Roman" panose="02020603050405020304" pitchFamily="18" charset="0"/>
              </a:rPr>
              <a:t>, D. </a:t>
            </a:r>
            <a:r>
              <a:rPr lang="en-IN" sz="1000" b="0" strike="noStrike" spc="-1" dirty="0" err="1">
                <a:solidFill>
                  <a:srgbClr val="000000"/>
                </a:solidFill>
                <a:latin typeface="Times New Roman" panose="02020603050405020304" pitchFamily="18" charset="0"/>
                <a:cs typeface="Times New Roman" panose="02020603050405020304" pitchFamily="18" charset="0"/>
              </a:rPr>
              <a:t>Tuia</a:t>
            </a:r>
            <a:r>
              <a:rPr lang="en-IN" sz="1000" b="0" strike="noStrike" spc="-1" dirty="0">
                <a:solidFill>
                  <a:srgbClr val="000000"/>
                </a:solidFill>
                <a:latin typeface="Times New Roman" panose="02020603050405020304" pitchFamily="18" charset="0"/>
                <a:cs typeface="Times New Roman" panose="02020603050405020304" pitchFamily="18" charset="0"/>
              </a:rPr>
              <a:t>, G. Moser and G. Camps-Valls, "Multimodal Classification of Remote Sensing Images: A Review and Future Directions," in </a:t>
            </a:r>
            <a:r>
              <a:rPr lang="en-IN" sz="1000" b="0" i="1" strike="noStrike" spc="-1" dirty="0">
                <a:solidFill>
                  <a:srgbClr val="000000"/>
                </a:solidFill>
                <a:latin typeface="Times New Roman" panose="02020603050405020304" pitchFamily="18" charset="0"/>
                <a:cs typeface="Times New Roman" panose="02020603050405020304" pitchFamily="18" charset="0"/>
              </a:rPr>
              <a:t>Proceedings of the IEEE</a:t>
            </a:r>
            <a:r>
              <a:rPr lang="en-IN" sz="1000" b="0" strike="noStrike" spc="-1" dirty="0">
                <a:solidFill>
                  <a:srgbClr val="000000"/>
                </a:solidFill>
                <a:latin typeface="Times New Roman" panose="02020603050405020304" pitchFamily="18" charset="0"/>
                <a:cs typeface="Times New Roman" panose="02020603050405020304" pitchFamily="18" charset="0"/>
              </a:rPr>
              <a:t>, vol. 103, no. 9, pp. 1560-1584, Sept. 2015.</a:t>
            </a:r>
            <a:endParaRPr lang="en-IN" sz="1000" b="0" strike="noStrike" spc="-1" dirty="0">
              <a:latin typeface="Times New Roman" panose="02020603050405020304" pitchFamily="18" charset="0"/>
              <a:cs typeface="Times New Roman" panose="02020603050405020304" pitchFamily="18" charset="0"/>
            </a:endParaRPr>
          </a:p>
          <a:p>
            <a:pPr marL="285750" indent="-285750" algn="just">
              <a:lnSpc>
                <a:spcPct val="100000"/>
              </a:lnSpc>
              <a:buFont typeface="+mj-lt"/>
              <a:buAutoNum type="romanLcPeriod"/>
            </a:pPr>
            <a:endParaRPr lang="en-IN" sz="1000" b="0" strike="noStrike" spc="-1" dirty="0">
              <a:latin typeface="Times New Roman" panose="02020603050405020304" pitchFamily="18" charset="0"/>
              <a:cs typeface="Times New Roman" panose="02020603050405020304" pitchFamily="18" charset="0"/>
            </a:endParaRPr>
          </a:p>
          <a:p>
            <a:pPr marL="286110" indent="-285750" algn="just">
              <a:lnSpc>
                <a:spcPct val="100000"/>
              </a:lnSpc>
              <a:buClr>
                <a:srgbClr val="000000"/>
              </a:buClr>
              <a:buFont typeface="+mj-lt"/>
              <a:buAutoNum type="romanLcPeriod"/>
            </a:pPr>
            <a:r>
              <a:rPr lang="en-IN" sz="1000" b="0" strike="noStrike" spc="-1" dirty="0">
                <a:solidFill>
                  <a:srgbClr val="000000"/>
                </a:solidFill>
                <a:latin typeface="Times New Roman" panose="02020603050405020304" pitchFamily="18" charset="0"/>
                <a:cs typeface="Times New Roman" panose="02020603050405020304" pitchFamily="18" charset="0"/>
              </a:rPr>
              <a:t>M. </a:t>
            </a:r>
            <a:r>
              <a:rPr lang="en-IN" sz="1000" b="0" strike="noStrike" spc="-1" dirty="0" err="1">
                <a:solidFill>
                  <a:srgbClr val="000000"/>
                </a:solidFill>
                <a:latin typeface="Times New Roman" panose="02020603050405020304" pitchFamily="18" charset="0"/>
                <a:cs typeface="Times New Roman" panose="02020603050405020304" pitchFamily="18" charset="0"/>
              </a:rPr>
              <a:t>Marconcini</a:t>
            </a:r>
            <a:r>
              <a:rPr lang="en-IN" sz="1000" b="0" strike="noStrike" spc="-1" dirty="0">
                <a:solidFill>
                  <a:srgbClr val="000000"/>
                </a:solidFill>
                <a:latin typeface="Times New Roman" panose="02020603050405020304" pitchFamily="18" charset="0"/>
                <a:cs typeface="Times New Roman" panose="02020603050405020304" pitchFamily="18" charset="0"/>
              </a:rPr>
              <a:t>, D. Fernandez-Prieto and T. Buchholz, "Targeted Land-Cover Classification," in </a:t>
            </a:r>
            <a:r>
              <a:rPr lang="en-IN" sz="1000" b="0" i="1" strike="noStrike" spc="-1" dirty="0">
                <a:solidFill>
                  <a:srgbClr val="000000"/>
                </a:solidFill>
                <a:latin typeface="Times New Roman" panose="02020603050405020304" pitchFamily="18" charset="0"/>
                <a:cs typeface="Times New Roman" panose="02020603050405020304" pitchFamily="18" charset="0"/>
              </a:rPr>
              <a:t>IEEE Transactions on Geoscience and Remote Sensing</a:t>
            </a:r>
            <a:r>
              <a:rPr lang="en-IN" sz="1000" b="0" strike="noStrike" spc="-1" dirty="0">
                <a:solidFill>
                  <a:srgbClr val="000000"/>
                </a:solidFill>
                <a:latin typeface="Times New Roman" panose="02020603050405020304" pitchFamily="18" charset="0"/>
                <a:cs typeface="Times New Roman" panose="02020603050405020304" pitchFamily="18" charset="0"/>
              </a:rPr>
              <a:t>, vol. 52, no. 7, pp. 4173-4193, July 1 2014.</a:t>
            </a:r>
            <a:endParaRPr lang="en-IN" sz="1000" b="0" strike="noStrike" spc="-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A648991-A728-46B5-9325-2F70639ED76E}"/>
              </a:ext>
            </a:extLst>
          </p:cNvPr>
          <p:cNvSpPr txBox="1"/>
          <p:nvPr/>
        </p:nvSpPr>
        <p:spPr>
          <a:xfrm>
            <a:off x="4390103" y="1301950"/>
            <a:ext cx="4572000" cy="3054682"/>
          </a:xfrm>
          <a:prstGeom prst="rect">
            <a:avLst/>
          </a:prstGeom>
          <a:noFill/>
        </p:spPr>
        <p:txBody>
          <a:bodyPr wrap="square">
            <a:spAutoFit/>
          </a:bodyPr>
          <a:lstStyle/>
          <a:p>
            <a:pPr marL="343080" indent="-342720" algn="just">
              <a:lnSpc>
                <a:spcPct val="100000"/>
              </a:lnSpc>
              <a:spcBef>
                <a:spcPts val="479"/>
              </a:spcBef>
              <a:buClr>
                <a:srgbClr val="000000"/>
              </a:buClr>
              <a:buFont typeface="Arial"/>
              <a:buChar char="•"/>
            </a:pPr>
            <a:r>
              <a:rPr lang="en-US" sz="1800" b="0" strike="noStrike" spc="-1" dirty="0">
                <a:solidFill>
                  <a:srgbClr val="000000"/>
                </a:solidFill>
                <a:latin typeface="Times New Roman" panose="02020603050405020304" pitchFamily="18" charset="0"/>
                <a:cs typeface="Times New Roman" panose="02020603050405020304" pitchFamily="18" charset="0"/>
              </a:rPr>
              <a:t>Approaches</a:t>
            </a:r>
          </a:p>
          <a:p>
            <a:pPr marL="800280" lvl="1" indent="-342720" algn="just">
              <a:spcBef>
                <a:spcPts val="479"/>
              </a:spcBef>
              <a:buClr>
                <a:srgbClr val="000000"/>
              </a:buClr>
              <a:buFont typeface="Arial"/>
              <a:buChar char="•"/>
            </a:pPr>
            <a:r>
              <a:rPr lang="en-US" b="0" strike="noStrike" spc="-1" dirty="0">
                <a:solidFill>
                  <a:srgbClr val="000000"/>
                </a:solidFill>
                <a:latin typeface="Times New Roman" panose="02020603050405020304" pitchFamily="18" charset="0"/>
                <a:cs typeface="Times New Roman" panose="02020603050405020304" pitchFamily="18" charset="0"/>
              </a:rPr>
              <a:t>Manual approach: Generate land cover maps by field survey </a:t>
            </a:r>
            <a:r>
              <a:rPr lang="en-US" b="0" strike="noStrike" spc="-1" dirty="0">
                <a:solidFill>
                  <a:srgbClr val="FF0000"/>
                </a:solidFill>
                <a:latin typeface="Times New Roman" panose="02020603050405020304" pitchFamily="18" charset="0"/>
                <a:cs typeface="Times New Roman" panose="02020603050405020304" pitchFamily="18" charset="0"/>
              </a:rPr>
              <a:t>(expensive)</a:t>
            </a:r>
          </a:p>
          <a:p>
            <a:pPr marL="800280" lvl="1" indent="-342720" algn="just">
              <a:spcBef>
                <a:spcPts val="479"/>
              </a:spcBef>
              <a:buClr>
                <a:srgbClr val="000000"/>
              </a:buClr>
              <a:buFont typeface="Arial"/>
              <a:buChar char="•"/>
            </a:pPr>
            <a:r>
              <a:rPr lang="en-US" spc="-1" dirty="0">
                <a:solidFill>
                  <a:srgbClr val="000000"/>
                </a:solidFill>
                <a:latin typeface="Times New Roman" panose="02020603050405020304" pitchFamily="18" charset="0"/>
                <a:cs typeface="Times New Roman" panose="02020603050405020304" pitchFamily="18" charset="0"/>
              </a:rPr>
              <a:t>Machine learning: Automatic approach using spectral characteristics of remote sensing images </a:t>
            </a:r>
            <a:r>
              <a:rPr lang="en-US" spc="-1" dirty="0">
                <a:solidFill>
                  <a:srgbClr val="FF0000"/>
                </a:solidFill>
                <a:latin typeface="Times New Roman" panose="02020603050405020304" pitchFamily="18" charset="0"/>
                <a:cs typeface="Times New Roman" panose="02020603050405020304" pitchFamily="18" charset="0"/>
              </a:rPr>
              <a:t>(no spatial relation)</a:t>
            </a:r>
          </a:p>
          <a:p>
            <a:pPr marL="800280" lvl="1" indent="-342720" algn="just">
              <a:spcBef>
                <a:spcPts val="479"/>
              </a:spcBef>
              <a:buClr>
                <a:srgbClr val="000000"/>
              </a:buClr>
              <a:buFont typeface="Arial"/>
              <a:buChar char="•"/>
            </a:pPr>
            <a:r>
              <a:rPr lang="en-US" b="1" strike="noStrike" spc="-1" dirty="0">
                <a:solidFill>
                  <a:srgbClr val="000000"/>
                </a:solidFill>
                <a:latin typeface="Times New Roman" panose="02020603050405020304" pitchFamily="18" charset="0"/>
                <a:cs typeface="Times New Roman" panose="02020603050405020304" pitchFamily="18" charset="0"/>
              </a:rPr>
              <a:t>D</a:t>
            </a:r>
            <a:r>
              <a:rPr lang="en-US" b="1" spc="-1" dirty="0">
                <a:solidFill>
                  <a:srgbClr val="000000"/>
                </a:solidFill>
                <a:latin typeface="Times New Roman" panose="02020603050405020304" pitchFamily="18" charset="0"/>
                <a:cs typeface="Times New Roman" panose="02020603050405020304" pitchFamily="18" charset="0"/>
              </a:rPr>
              <a:t>eep neural network</a:t>
            </a:r>
            <a:r>
              <a:rPr lang="en-US" spc="-1" dirty="0">
                <a:solidFill>
                  <a:srgbClr val="000000"/>
                </a:solidFill>
                <a:latin typeface="Times New Roman" panose="02020603050405020304" pitchFamily="18" charset="0"/>
                <a:cs typeface="Times New Roman" panose="02020603050405020304" pitchFamily="18" charset="0"/>
              </a:rPr>
              <a:t>: Automatic approach based on very-high resolution remote sensing images in scene-level</a:t>
            </a:r>
            <a:endParaRPr lang="en-US" sz="18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11" name="Date Placeholder 21">
            <a:extLst>
              <a:ext uri="{FF2B5EF4-FFF2-40B4-BE49-F238E27FC236}">
                <a16:creationId xmlns:a16="http://schemas.microsoft.com/office/drawing/2014/main" id="{92A87F5A-B3C4-4AAD-880C-C4A22AAF9064}"/>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3" name="Slide Number Placeholder 23">
            <a:extLst>
              <a:ext uri="{FF2B5EF4-FFF2-40B4-BE49-F238E27FC236}">
                <a16:creationId xmlns:a16="http://schemas.microsoft.com/office/drawing/2014/main" id="{68AB6FEA-7D0D-43F5-A8A3-5C9728F02407}"/>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41933BCB-6B54-A0EC-6297-C30F03B4BF3B}"/>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 name="Picture 6"/>
          <p:cNvPicPr/>
          <p:nvPr/>
        </p:nvPicPr>
        <p:blipFill>
          <a:blip r:embed="rId2"/>
          <a:stretch/>
        </p:blipFill>
        <p:spPr>
          <a:xfrm>
            <a:off x="1028880" y="1417680"/>
            <a:ext cx="7086240" cy="4788360"/>
          </a:xfrm>
          <a:prstGeom prst="rect">
            <a:avLst/>
          </a:prstGeom>
          <a:ln>
            <a:noFill/>
          </a:ln>
        </p:spPr>
      </p:pic>
      <p:sp>
        <p:nvSpPr>
          <p:cNvPr id="459" name="CustomShape 5"/>
          <p:cNvSpPr/>
          <p:nvPr/>
        </p:nvSpPr>
        <p:spPr>
          <a:xfrm>
            <a:off x="3820680" y="6138360"/>
            <a:ext cx="150228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Figure 3.2: Example images</a:t>
            </a:r>
            <a:endParaRPr lang="en-IN" sz="1200" b="0" strike="noStrike" spc="-1" dirty="0">
              <a:latin typeface="Times New Roman" panose="02020603050405020304" pitchFamily="18" charset="0"/>
              <a:cs typeface="Times New Roman" panose="02020603050405020304" pitchFamily="18" charset="0"/>
            </a:endParaRPr>
          </a:p>
        </p:txBody>
      </p:sp>
      <p:sp>
        <p:nvSpPr>
          <p:cNvPr id="8" name="TextShape 1">
            <a:extLst>
              <a:ext uri="{FF2B5EF4-FFF2-40B4-BE49-F238E27FC236}">
                <a16:creationId xmlns:a16="http://schemas.microsoft.com/office/drawing/2014/main" id="{9CAD9BBC-6C76-4940-9724-B460FD2234BF}"/>
              </a:ext>
            </a:extLst>
          </p:cNvPr>
          <p:cNvSpPr txBox="1"/>
          <p:nvPr/>
        </p:nvSpPr>
        <p:spPr>
          <a:xfrm>
            <a:off x="457200" y="380880"/>
            <a:ext cx="8229240" cy="1036440"/>
          </a:xfrm>
          <a:prstGeom prst="rect">
            <a:avLst/>
          </a:prstGeom>
          <a:noFill/>
          <a:ln>
            <a:noFill/>
          </a:ln>
        </p:spPr>
        <p:txBody>
          <a:bodyPr anchor="ctr"/>
          <a:lstStyle/>
          <a:p>
            <a:pPr algn="ctr"/>
            <a:r>
              <a:rPr lang="en-IN" sz="2400" b="0" strike="noStrike" spc="-1" dirty="0">
                <a:solidFill>
                  <a:srgbClr val="77933C"/>
                </a:solidFill>
                <a:latin typeface="Times New Roman" panose="02020603050405020304" pitchFamily="18" charset="0"/>
                <a:cs typeface="Times New Roman" panose="02020603050405020304" pitchFamily="18" charset="0"/>
              </a:rPr>
              <a:t>Designing of scene-level LCC techniques using multi-temporal VHR images under DA scenario</a:t>
            </a:r>
            <a:endParaRPr lang="it-IT" sz="24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9" name="Date Placeholder 21">
            <a:extLst>
              <a:ext uri="{FF2B5EF4-FFF2-40B4-BE49-F238E27FC236}">
                <a16:creationId xmlns:a16="http://schemas.microsoft.com/office/drawing/2014/main" id="{C04B1A92-459E-45A4-AF14-3FD6A150D599}"/>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1" name="Slide Number Placeholder 23">
            <a:extLst>
              <a:ext uri="{FF2B5EF4-FFF2-40B4-BE49-F238E27FC236}">
                <a16:creationId xmlns:a16="http://schemas.microsoft.com/office/drawing/2014/main" id="{B667BD57-E70E-41C1-893A-CC0C7B45B78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40</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C5B13C0D-8ACE-7D64-59E2-12CA9C8AC393}"/>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TextShape 5"/>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Result and analysis of the non-adaptive scenario: </a:t>
            </a:r>
            <a:r>
              <a:rPr lang="en-US" sz="2000" u="sng" spc="-1" dirty="0">
                <a:solidFill>
                  <a:srgbClr val="0000FF"/>
                </a:solidFill>
                <a:latin typeface="Times New Roman" panose="02020603050405020304" pitchFamily="18" charset="0"/>
                <a:cs typeface="Times New Roman" panose="02020603050405020304" pitchFamily="18" charset="0"/>
                <a:hlinkClick r:id="rId2" action="ppaction://hlinkfile"/>
              </a:rPr>
              <a:t>Class-wise accuracy</a:t>
            </a: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a:lnSpc>
                <a:spcPct val="100000"/>
              </a:lnSpc>
              <a:spcBef>
                <a:spcPts val="400"/>
              </a:spcBef>
            </a:pP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Result and analysis of the non-adaptive scenario: </a:t>
            </a:r>
            <a:r>
              <a:rPr lang="en-US" sz="2000" u="sng" spc="-1" dirty="0">
                <a:solidFill>
                  <a:srgbClr val="0000FF"/>
                </a:solidFill>
                <a:latin typeface="Times New Roman" panose="02020603050405020304" pitchFamily="18" charset="0"/>
                <a:cs typeface="Times New Roman" panose="02020603050405020304" pitchFamily="18" charset="0"/>
                <a:hlinkClick r:id="rId2" action="ppaction://hlinkfile"/>
              </a:rPr>
              <a:t>Performance comparison</a:t>
            </a: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a:lnSpc>
                <a:spcPct val="100000"/>
              </a:lnSpc>
              <a:spcBef>
                <a:spcPts val="400"/>
              </a:spcBef>
            </a:pP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Result and analysis of the adaptive scenario: </a:t>
            </a:r>
            <a:r>
              <a:rPr lang="en-US" sz="2000" u="sng" spc="-1" dirty="0">
                <a:solidFill>
                  <a:srgbClr val="0000FF"/>
                </a:solidFill>
                <a:latin typeface="Times New Roman" panose="02020603050405020304" pitchFamily="18" charset="0"/>
                <a:cs typeface="Times New Roman" panose="02020603050405020304" pitchFamily="18" charset="0"/>
                <a:hlinkClick r:id="rId2" action="ppaction://hlinkfile"/>
              </a:rPr>
              <a:t>Class-wise accuracy</a:t>
            </a: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a:lnSpc>
                <a:spcPct val="100000"/>
              </a:lnSpc>
              <a:spcBef>
                <a:spcPts val="400"/>
              </a:spcBef>
            </a:pP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Result and analysis of the adaptive scenario: </a:t>
            </a:r>
            <a:r>
              <a:rPr lang="en-US" sz="2000" u="sng" spc="-1" dirty="0">
                <a:solidFill>
                  <a:srgbClr val="0000FF"/>
                </a:solidFill>
                <a:latin typeface="Times New Roman" panose="02020603050405020304" pitchFamily="18" charset="0"/>
                <a:cs typeface="Times New Roman" panose="02020603050405020304" pitchFamily="18" charset="0"/>
                <a:hlinkClick r:id="rId2" action="ppaction://hlinkfile"/>
              </a:rPr>
              <a:t>Performance comparison</a:t>
            </a: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a:lnSpc>
                <a:spcPct val="100000"/>
              </a:lnSpc>
              <a:spcBef>
                <a:spcPts val="360"/>
              </a:spcBef>
            </a:pP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a:lnSpc>
                <a:spcPct val="100000"/>
              </a:lnSpc>
              <a:spcBef>
                <a:spcPts val="360"/>
              </a:spcBef>
            </a:pPr>
            <a:endParaRPr lang="en-US"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7" name="TextShape 1">
            <a:extLst>
              <a:ext uri="{FF2B5EF4-FFF2-40B4-BE49-F238E27FC236}">
                <a16:creationId xmlns:a16="http://schemas.microsoft.com/office/drawing/2014/main" id="{F02EE64E-A6A7-4B33-A6D7-2FA0F3A2C363}"/>
              </a:ext>
            </a:extLst>
          </p:cNvPr>
          <p:cNvSpPr txBox="1"/>
          <p:nvPr/>
        </p:nvSpPr>
        <p:spPr>
          <a:xfrm>
            <a:off x="457200" y="380880"/>
            <a:ext cx="8229240" cy="1036440"/>
          </a:xfrm>
          <a:prstGeom prst="rect">
            <a:avLst/>
          </a:prstGeom>
          <a:noFill/>
          <a:ln>
            <a:noFill/>
          </a:ln>
        </p:spPr>
        <p:txBody>
          <a:bodyPr anchor="ctr"/>
          <a:lstStyle/>
          <a:p>
            <a:pPr algn="ctr"/>
            <a:r>
              <a:rPr lang="en-IN" sz="2400" b="0" strike="noStrike" spc="-1" dirty="0">
                <a:solidFill>
                  <a:srgbClr val="77933C"/>
                </a:solidFill>
                <a:latin typeface="Times New Roman" panose="02020603050405020304" pitchFamily="18" charset="0"/>
                <a:cs typeface="Times New Roman" panose="02020603050405020304" pitchFamily="18" charset="0"/>
              </a:rPr>
              <a:t>Designing of scene-level LCC techniques using multi-temporal VHR images under DA scenario</a:t>
            </a:r>
            <a:endParaRPr lang="it-IT" sz="24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8" name="Date Placeholder 21">
            <a:extLst>
              <a:ext uri="{FF2B5EF4-FFF2-40B4-BE49-F238E27FC236}">
                <a16:creationId xmlns:a16="http://schemas.microsoft.com/office/drawing/2014/main" id="{BFA227A3-60FD-4E59-BBD4-C09EF9C18642}"/>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CE8DC83A-B257-4421-A819-8017C45FE10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41</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9D4303D8-6B38-697C-4B82-36FAAAB30C06}"/>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2"/>
          <p:cNvSpPr txBox="1"/>
          <p:nvPr/>
        </p:nvSpPr>
        <p:spPr>
          <a:xfrm>
            <a:off x="457200" y="1567740"/>
            <a:ext cx="8229240" cy="4525560"/>
          </a:xfrm>
          <a:prstGeom prst="rect">
            <a:avLst/>
          </a:prstGeom>
          <a:noFill/>
          <a:ln>
            <a:noFill/>
          </a:ln>
        </p:spPr>
        <p:txBody>
          <a:bodyPr>
            <a:normAutofit/>
          </a:bodyPr>
          <a:lstStyle/>
          <a:p>
            <a:pPr marL="343080" indent="-342720" algn="just">
              <a:lnSpc>
                <a:spcPct val="100000"/>
              </a:lnSpc>
              <a:spcBef>
                <a:spcPts val="641"/>
              </a:spcBef>
              <a:buClr>
                <a:srgbClr val="000000"/>
              </a:buClr>
              <a:buFont typeface="Arial"/>
              <a:buChar char="•"/>
            </a:pPr>
            <a:r>
              <a:rPr lang="en-IN" sz="2200" b="1" spc="-1" dirty="0">
                <a:solidFill>
                  <a:srgbClr val="000000"/>
                </a:solidFill>
                <a:latin typeface="Times New Roman" panose="02020603050405020304" pitchFamily="18" charset="0"/>
                <a:cs typeface="Times New Roman" panose="02020603050405020304" pitchFamily="18" charset="0"/>
              </a:rPr>
              <a:t>Discussion and conclusion:</a:t>
            </a:r>
          </a:p>
          <a:p>
            <a:pPr marL="800280" lvl="1" indent="-342720" algn="just">
              <a:spcBef>
                <a:spcPts val="641"/>
              </a:spcBef>
              <a:buClr>
                <a:srgbClr val="000000"/>
              </a:buClr>
              <a:buFont typeface="Arial"/>
              <a:buChar char="•"/>
            </a:pPr>
            <a:r>
              <a:rPr lang="en-IN" sz="2000" spc="-1" dirty="0">
                <a:solidFill>
                  <a:srgbClr val="00B050"/>
                </a:solidFill>
                <a:latin typeface="Times New Roman" panose="02020603050405020304" pitchFamily="18" charset="0"/>
                <a:cs typeface="Times New Roman" panose="02020603050405020304" pitchFamily="18" charset="0"/>
              </a:rPr>
              <a:t>The aim of the investigation is to firmly annotate a geographical region based on the time-series images captured across multiple seasons</a:t>
            </a:r>
          </a:p>
          <a:p>
            <a:pPr marL="800280" lvl="1" indent="-342720" algn="just">
              <a:spcBef>
                <a:spcPts val="641"/>
              </a:spcBef>
              <a:buClr>
                <a:srgbClr val="000000"/>
              </a:buClr>
              <a:buFont typeface="Arial"/>
              <a:buChar char="•"/>
            </a:pPr>
            <a:r>
              <a:rPr lang="en-IN" sz="2000" spc="-1" dirty="0">
                <a:solidFill>
                  <a:srgbClr val="00B050"/>
                </a:solidFill>
                <a:latin typeface="Times New Roman" panose="02020603050405020304" pitchFamily="18" charset="0"/>
                <a:cs typeface="Times New Roman" panose="02020603050405020304" pitchFamily="18" charset="0"/>
              </a:rPr>
              <a:t>Experimentation on two generated Indian sub-continent multi-temporal VHR datasets reveals the effectiveness as compared to state-of-the-art approaches</a:t>
            </a:r>
          </a:p>
          <a:p>
            <a:pPr marL="800280" lvl="1" indent="-342720" algn="just">
              <a:spcBef>
                <a:spcPts val="641"/>
              </a:spcBef>
              <a:buClr>
                <a:srgbClr val="000000"/>
              </a:buClr>
              <a:buFont typeface="Arial"/>
              <a:buChar char="•"/>
            </a:pPr>
            <a:r>
              <a:rPr lang="en-IN" sz="2000" spc="-1" dirty="0">
                <a:solidFill>
                  <a:srgbClr val="FF0000"/>
                </a:solidFill>
                <a:latin typeface="Times New Roman" panose="02020603050405020304" pitchFamily="18" charset="0"/>
                <a:cs typeface="Times New Roman" panose="02020603050405020304" pitchFamily="18" charset="0"/>
              </a:rPr>
              <a:t>The problem of DA has been investigated considering the images of similar remotely sensed devices</a:t>
            </a:r>
          </a:p>
          <a:p>
            <a:pPr marL="800280" lvl="1" indent="-342720" algn="just">
              <a:spcBef>
                <a:spcPts val="641"/>
              </a:spcBef>
              <a:buClr>
                <a:srgbClr val="000000"/>
              </a:buClr>
              <a:buFont typeface="Arial"/>
              <a:buChar char="•"/>
            </a:pPr>
            <a:r>
              <a:rPr lang="en-IN" sz="2000" spc="-1" dirty="0">
                <a:solidFill>
                  <a:srgbClr val="FF0000"/>
                </a:solidFill>
                <a:latin typeface="Times New Roman" panose="02020603050405020304" pitchFamily="18" charset="0"/>
                <a:cs typeface="Times New Roman" panose="02020603050405020304" pitchFamily="18" charset="0"/>
              </a:rPr>
              <a:t>Further investigation is required for more complex DA scenario in multi-sensor environment</a:t>
            </a:r>
          </a:p>
          <a:p>
            <a:pPr algn="just">
              <a:lnSpc>
                <a:spcPct val="100000"/>
              </a:lnSpc>
              <a:spcBef>
                <a:spcPts val="641"/>
              </a:spcBef>
            </a:pPr>
            <a:endParaRPr lang="en-US" b="0" strike="noStrike" spc="-1" dirty="0">
              <a:solidFill>
                <a:srgbClr val="000000"/>
              </a:solidFill>
              <a:latin typeface="Times New Roman" panose="02020603050405020304" pitchFamily="18" charset="0"/>
              <a:cs typeface="Times New Roman" panose="02020603050405020304" pitchFamily="18" charset="0"/>
            </a:endParaRPr>
          </a:p>
        </p:txBody>
      </p:sp>
      <p:sp>
        <p:nvSpPr>
          <p:cNvPr id="9" name="TextShape 1">
            <a:extLst>
              <a:ext uri="{FF2B5EF4-FFF2-40B4-BE49-F238E27FC236}">
                <a16:creationId xmlns:a16="http://schemas.microsoft.com/office/drawing/2014/main" id="{DDD63FD7-EF60-4FBB-ABE0-9A4DF09CF713}"/>
              </a:ext>
            </a:extLst>
          </p:cNvPr>
          <p:cNvSpPr txBox="1"/>
          <p:nvPr/>
        </p:nvSpPr>
        <p:spPr>
          <a:xfrm>
            <a:off x="457200" y="380880"/>
            <a:ext cx="8229240" cy="1036440"/>
          </a:xfrm>
          <a:prstGeom prst="rect">
            <a:avLst/>
          </a:prstGeom>
          <a:noFill/>
          <a:ln>
            <a:noFill/>
          </a:ln>
        </p:spPr>
        <p:txBody>
          <a:bodyPr anchor="ctr"/>
          <a:lstStyle/>
          <a:p>
            <a:pPr algn="ctr"/>
            <a:r>
              <a:rPr lang="en-IN" sz="2400" b="0" strike="noStrike" spc="-1" dirty="0">
                <a:solidFill>
                  <a:srgbClr val="77933C"/>
                </a:solidFill>
                <a:latin typeface="Times New Roman" panose="02020603050405020304" pitchFamily="18" charset="0"/>
                <a:cs typeface="Times New Roman" panose="02020603050405020304" pitchFamily="18" charset="0"/>
              </a:rPr>
              <a:t>Designing of scene-level LCC techniques using multi-temporal VHR images under DA scenario</a:t>
            </a:r>
            <a:endParaRPr lang="it-IT" sz="24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10" name="Date Placeholder 21">
            <a:extLst>
              <a:ext uri="{FF2B5EF4-FFF2-40B4-BE49-F238E27FC236}">
                <a16:creationId xmlns:a16="http://schemas.microsoft.com/office/drawing/2014/main" id="{2CBB2E27-BE1F-4BF4-A891-12D404CF3A1C}"/>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2" name="Slide Number Placeholder 23">
            <a:extLst>
              <a:ext uri="{FF2B5EF4-FFF2-40B4-BE49-F238E27FC236}">
                <a16:creationId xmlns:a16="http://schemas.microsoft.com/office/drawing/2014/main" id="{51743916-9BA4-4DF1-A44C-1F453B60FEC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42</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673A75AB-DE47-F883-65E0-CE580B272FB5}"/>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extLst>
      <p:ext uri="{BB962C8B-B14F-4D97-AF65-F5344CB8AC3E}">
        <p14:creationId xmlns:p14="http://schemas.microsoft.com/office/powerpoint/2010/main" val="871219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TextShape 1"/>
          <p:cNvSpPr txBox="1"/>
          <p:nvPr/>
        </p:nvSpPr>
        <p:spPr>
          <a:xfrm>
            <a:off x="457200" y="380880"/>
            <a:ext cx="8229240" cy="1036440"/>
          </a:xfrm>
          <a:prstGeom prst="rect">
            <a:avLst/>
          </a:prstGeom>
          <a:noFill/>
          <a:ln>
            <a:noFill/>
          </a:ln>
        </p:spPr>
        <p:txBody>
          <a:bodyPr anchor="ctr"/>
          <a:lstStyle/>
          <a:p>
            <a:pPr algn="ctr">
              <a:lnSpc>
                <a:spcPct val="100000"/>
              </a:lnSpc>
            </a:pPr>
            <a:r>
              <a:rPr lang="en-IN" sz="2400" b="0" strike="noStrike" spc="-1" dirty="0">
                <a:solidFill>
                  <a:srgbClr val="77933C"/>
                </a:solidFill>
                <a:latin typeface="Times New Roman" panose="02020603050405020304" pitchFamily="18" charset="0"/>
                <a:cs typeface="Times New Roman" panose="02020603050405020304" pitchFamily="18" charset="0"/>
              </a:rPr>
              <a:t>Designing of LCC technique using multi-sensor remotely sensed images under DA scenario</a:t>
            </a:r>
          </a:p>
        </p:txBody>
      </p:sp>
      <p:sp>
        <p:nvSpPr>
          <p:cNvPr id="466" name="TextShape 2"/>
          <p:cNvSpPr txBox="1"/>
          <p:nvPr/>
        </p:nvSpPr>
        <p:spPr>
          <a:xfrm>
            <a:off x="457200" y="1798560"/>
            <a:ext cx="8229240" cy="4525560"/>
          </a:xfrm>
          <a:prstGeom prst="rect">
            <a:avLst/>
          </a:prstGeom>
          <a:noFill/>
          <a:ln>
            <a:noFill/>
          </a:ln>
        </p:spPr>
        <p:txBody>
          <a:bodyPr>
            <a:normAutofit/>
          </a:bodyPr>
          <a:lstStyle/>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A solution for the multi-sensor DA problem (in pixel-level and scene-level) in LCC has been investigated.</a:t>
            </a:r>
          </a:p>
          <a:p>
            <a:pPr>
              <a:lnSpc>
                <a:spcPct val="100000"/>
              </a:lnSpc>
              <a:spcBef>
                <a:spcPts val="400"/>
              </a:spcBef>
            </a:pP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A sample selection technique (stacking of sample) have been explored to balance the number of sample images under a cross-sensor environment.</a:t>
            </a:r>
          </a:p>
          <a:p>
            <a:pPr>
              <a:lnSpc>
                <a:spcPct val="100000"/>
              </a:lnSpc>
              <a:spcBef>
                <a:spcPts val="400"/>
              </a:spcBef>
            </a:pP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A standard deviation-based AL technique have been investigated to identify ‘most-informative’ target samples. </a:t>
            </a:r>
          </a:p>
        </p:txBody>
      </p:sp>
      <p:sp>
        <p:nvSpPr>
          <p:cNvPr id="470" name="CustomShape 6"/>
          <p:cNvSpPr/>
          <p:nvPr/>
        </p:nvSpPr>
        <p:spPr>
          <a:xfrm>
            <a:off x="114480" y="5678280"/>
            <a:ext cx="891504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200" strike="noStrike" spc="-1" dirty="0">
                <a:solidFill>
                  <a:srgbClr val="000000"/>
                </a:solidFill>
                <a:latin typeface="Times New Roman" panose="02020603050405020304" pitchFamily="18" charset="0"/>
                <a:cs typeface="Times New Roman" panose="02020603050405020304" pitchFamily="18" charset="0"/>
              </a:rPr>
              <a:t>I. </a:t>
            </a:r>
            <a:r>
              <a:rPr lang="en-IN" sz="1200" strike="noStrike" spc="-1" dirty="0" err="1">
                <a:solidFill>
                  <a:srgbClr val="000000"/>
                </a:solidFill>
                <a:latin typeface="Times New Roman" panose="02020603050405020304" pitchFamily="18" charset="0"/>
                <a:cs typeface="Times New Roman" panose="02020603050405020304" pitchFamily="18" charset="0"/>
              </a:rPr>
              <a:t>Kalita</a:t>
            </a:r>
            <a:r>
              <a:rPr lang="en-IN" sz="1200" b="0" strike="noStrike" spc="-1" dirty="0">
                <a:solidFill>
                  <a:srgbClr val="000000"/>
                </a:solidFill>
                <a:latin typeface="Times New Roman" panose="02020603050405020304" pitchFamily="18" charset="0"/>
                <a:cs typeface="Times New Roman" panose="02020603050405020304" pitchFamily="18" charset="0"/>
              </a:rPr>
              <a:t>, R. N. S. Kumar, and M. Roy, “Deep </a:t>
            </a:r>
            <a:r>
              <a:rPr lang="en-IN" sz="1200" b="0" strike="noStrike" spc="-1" dirty="0" err="1">
                <a:solidFill>
                  <a:srgbClr val="000000"/>
                </a:solidFill>
                <a:latin typeface="Times New Roman" panose="02020603050405020304" pitchFamily="18" charset="0"/>
                <a:cs typeface="Times New Roman" panose="02020603050405020304" pitchFamily="18" charset="0"/>
              </a:rPr>
              <a:t>learningbased</a:t>
            </a:r>
            <a:r>
              <a:rPr lang="en-IN" sz="1200" b="0" strike="noStrike" spc="-1" dirty="0">
                <a:solidFill>
                  <a:srgbClr val="000000"/>
                </a:solidFill>
                <a:latin typeface="Times New Roman" panose="02020603050405020304" pitchFamily="18" charset="0"/>
                <a:cs typeface="Times New Roman" panose="02020603050405020304" pitchFamily="18" charset="0"/>
              </a:rPr>
              <a:t> cross-sensor domain adaptation under active learning for land cover classification”, in </a:t>
            </a:r>
            <a:r>
              <a:rPr lang="en-IN" sz="1200" b="0" i="1" strike="noStrike" spc="-1" dirty="0">
                <a:solidFill>
                  <a:srgbClr val="000000"/>
                </a:solidFill>
                <a:latin typeface="Times New Roman" panose="02020603050405020304" pitchFamily="18" charset="0"/>
                <a:cs typeface="Times New Roman" panose="02020603050405020304" pitchFamily="18" charset="0"/>
              </a:rPr>
              <a:t>Geoscience and Remote Sensing Letters, IEEE</a:t>
            </a:r>
            <a:r>
              <a:rPr lang="en-IN" sz="1200" b="0" strike="noStrike" spc="-1" dirty="0">
                <a:solidFill>
                  <a:srgbClr val="000000"/>
                </a:solidFill>
                <a:latin typeface="Times New Roman" panose="02020603050405020304" pitchFamily="18" charset="0"/>
                <a:cs typeface="Times New Roman" panose="02020603050405020304" pitchFamily="18" charset="0"/>
              </a:rPr>
              <a:t>, Vol. 19, 2021, Pages 1-5. </a:t>
            </a:r>
            <a:br>
              <a:rPr dirty="0">
                <a:latin typeface="Times New Roman" panose="02020603050405020304" pitchFamily="18" charset="0"/>
                <a:cs typeface="Times New Roman" panose="02020603050405020304" pitchFamily="18" charset="0"/>
              </a:rPr>
            </a:br>
            <a:endParaRPr lang="en-IN" sz="1200" b="0" strike="noStrike" spc="-1" dirty="0">
              <a:latin typeface="Times New Roman" panose="02020603050405020304" pitchFamily="18" charset="0"/>
              <a:cs typeface="Times New Roman" panose="02020603050405020304" pitchFamily="18" charset="0"/>
            </a:endParaRPr>
          </a:p>
        </p:txBody>
      </p:sp>
      <p:sp>
        <p:nvSpPr>
          <p:cNvPr id="8" name="Date Placeholder 21">
            <a:extLst>
              <a:ext uri="{FF2B5EF4-FFF2-40B4-BE49-F238E27FC236}">
                <a16:creationId xmlns:a16="http://schemas.microsoft.com/office/drawing/2014/main" id="{6EE7418F-AA24-4749-9717-CA03FFC53BAA}"/>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FAF8AD89-CE0E-49AE-9662-6294FFFD41E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43</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C4E2BD87-609A-A164-2260-DABC06201C0B}"/>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TextShape 2"/>
          <p:cNvSpPr txBox="1"/>
          <p:nvPr/>
        </p:nvSpPr>
        <p:spPr>
          <a:xfrm>
            <a:off x="457200" y="1798560"/>
            <a:ext cx="8229240" cy="4525560"/>
          </a:xfrm>
          <a:prstGeom prst="rect">
            <a:avLst/>
          </a:prstGeom>
          <a:noFill/>
          <a:ln>
            <a:noFill/>
          </a:ln>
        </p:spPr>
        <p:txBody>
          <a:bodyPr>
            <a:normAutofit/>
          </a:bodyPr>
          <a:lstStyle/>
          <a:p>
            <a:pPr marL="343080" indent="-342720">
              <a:lnSpc>
                <a:spcPct val="100000"/>
              </a:lnSpc>
              <a:spcBef>
                <a:spcPts val="479"/>
              </a:spcBef>
              <a:buClr>
                <a:srgbClr val="000000"/>
              </a:buClr>
              <a:buFont typeface="Arial"/>
              <a:buChar char="•"/>
            </a:pPr>
            <a:r>
              <a:rPr lang="en-US" sz="2200" b="0" strike="noStrike" spc="-1" dirty="0">
                <a:solidFill>
                  <a:srgbClr val="000000"/>
                </a:solidFill>
                <a:latin typeface="Times New Roman" panose="02020603050405020304" pitchFamily="18" charset="0"/>
                <a:cs typeface="Times New Roman" panose="02020603050405020304" pitchFamily="18" charset="0"/>
              </a:rPr>
              <a:t>The methodology has been carried out in three phases:</a:t>
            </a:r>
          </a:p>
          <a:p>
            <a:pPr marL="743040" lvl="1" indent="-285480">
              <a:lnSpc>
                <a:spcPct val="100000"/>
              </a:lnSpc>
              <a:spcBef>
                <a:spcPts val="439"/>
              </a:spcBef>
              <a:buClr>
                <a:srgbClr val="000000"/>
              </a:buClr>
              <a:buFont typeface="Arial"/>
              <a:buChar char="–"/>
            </a:pPr>
            <a:r>
              <a:rPr lang="en-US" b="1" strike="noStrike" spc="-1" dirty="0">
                <a:solidFill>
                  <a:srgbClr val="000000"/>
                </a:solidFill>
                <a:latin typeface="Times New Roman" panose="02020603050405020304" pitchFamily="18" charset="0"/>
                <a:cs typeface="Times New Roman" panose="02020603050405020304" pitchFamily="18" charset="0"/>
              </a:rPr>
              <a:t>Feature extraction</a:t>
            </a:r>
            <a:endParaRPr lang="en-US" b="0" strike="noStrike" spc="-1" dirty="0">
              <a:solidFill>
                <a:srgbClr val="000000"/>
              </a:solidFill>
              <a:latin typeface="Times New Roman" panose="02020603050405020304" pitchFamily="18" charset="0"/>
              <a:cs typeface="Times New Roman" panose="02020603050405020304" pitchFamily="18" charset="0"/>
            </a:endParaRPr>
          </a:p>
          <a:p>
            <a:pPr marL="1143000" lvl="2" indent="-228240">
              <a:lnSpc>
                <a:spcPct val="100000"/>
              </a:lnSpc>
              <a:spcBef>
                <a:spcPts val="439"/>
              </a:spcBef>
              <a:buClr>
                <a:srgbClr val="000000"/>
              </a:buClr>
              <a:buFont typeface="Arial"/>
              <a:buChar char="•"/>
            </a:pPr>
            <a:r>
              <a:rPr lang="en-US" b="0" strike="noStrike" spc="-1" dirty="0">
                <a:solidFill>
                  <a:srgbClr val="000000"/>
                </a:solidFill>
                <a:latin typeface="Times New Roman" panose="02020603050405020304" pitchFamily="18" charset="0"/>
                <a:cs typeface="Times New Roman" panose="02020603050405020304" pitchFamily="18" charset="0"/>
                <a:hlinkClick r:id="rId2" action="ppaction://hlinkpres?slideindex=46&amp;slidetitle=PowerPoint Presentation"/>
              </a:rPr>
              <a:t>H</a:t>
            </a:r>
            <a:r>
              <a:rPr lang="en-US" b="0" strike="noStrike" spc="-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hlinkClick r:id="rId2" action="ppaction://hlinkpres?slideindex=46&amp;slidetitle=PowerPoint Presentation"/>
              </a:rPr>
              <a:t></a:t>
            </a:r>
            <a:r>
              <a:rPr lang="en-US" b="0" strike="noStrike" spc="-1" dirty="0">
                <a:solidFill>
                  <a:srgbClr val="000000"/>
                </a:solidFill>
                <a:latin typeface="Times New Roman" panose="02020603050405020304" pitchFamily="18" charset="0"/>
                <a:cs typeface="Times New Roman" panose="02020603050405020304" pitchFamily="18" charset="0"/>
                <a:hlinkClick r:id="rId2" action="ppaction://hlinkpres?slideindex=46&amp;slidetitle=PowerPoint Presentation"/>
              </a:rPr>
              <a:t>A scenario</a:t>
            </a:r>
            <a:r>
              <a:rPr lang="en-US" b="0" strike="noStrike" spc="-1" dirty="0">
                <a:solidFill>
                  <a:srgbClr val="000000"/>
                </a:solidFill>
                <a:latin typeface="Times New Roman" panose="02020603050405020304" pitchFamily="18" charset="0"/>
                <a:cs typeface="Times New Roman" panose="02020603050405020304" pitchFamily="18" charset="0"/>
                <a:hlinkClick r:id="rId3" action="ppaction://hlinkpres?slideindex=46&amp;slidetitle=PowerPoint Presentation"/>
              </a:rPr>
              <a:t> </a:t>
            </a:r>
            <a:r>
              <a:rPr lang="en-US" b="0" strike="noStrike" spc="-1" dirty="0">
                <a:solidFill>
                  <a:srgbClr val="000000"/>
                </a:solidFill>
                <a:latin typeface="Times New Roman" panose="02020603050405020304" pitchFamily="18" charset="0"/>
                <a:cs typeface="Times New Roman" panose="02020603050405020304" pitchFamily="18" charset="0"/>
              </a:rPr>
              <a:t>(H: Hyperspectral, A: Aerial)</a:t>
            </a:r>
          </a:p>
          <a:p>
            <a:pPr marL="1143000" lvl="2" indent="-228240">
              <a:lnSpc>
                <a:spcPct val="100000"/>
              </a:lnSpc>
              <a:spcBef>
                <a:spcPts val="439"/>
              </a:spcBef>
              <a:buClr>
                <a:srgbClr val="000000"/>
              </a:buClr>
              <a:buFont typeface="Arial"/>
              <a:buChar char="•"/>
            </a:pPr>
            <a:r>
              <a:rPr lang="en-US" b="0" strike="noStrike" spc="-1" dirty="0">
                <a:solidFill>
                  <a:srgbClr val="000000"/>
                </a:solidFill>
                <a:latin typeface="Times New Roman" panose="02020603050405020304" pitchFamily="18" charset="0"/>
                <a:cs typeface="Times New Roman" panose="02020603050405020304" pitchFamily="18" charset="0"/>
                <a:hlinkClick r:id="rId4" action="ppaction://hlinkpres?slideindex=49&amp;slidetitle=PowerPoint Presentation"/>
              </a:rPr>
              <a:t>A</a:t>
            </a:r>
            <a:r>
              <a:rPr lang="en-US" b="0" strike="noStrike" spc="-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hlinkClick r:id="rId4" action="ppaction://hlinkpres?slideindex=49&amp;slidetitle=PowerPoint Presentation"/>
              </a:rPr>
              <a:t></a:t>
            </a:r>
            <a:r>
              <a:rPr lang="en-US" b="0" strike="noStrike" spc="-1" dirty="0">
                <a:solidFill>
                  <a:srgbClr val="000000"/>
                </a:solidFill>
                <a:latin typeface="Times New Roman" panose="02020603050405020304" pitchFamily="18" charset="0"/>
                <a:cs typeface="Times New Roman" panose="02020603050405020304" pitchFamily="18" charset="0"/>
                <a:hlinkClick r:id="rId4" action="ppaction://hlinkpres?slideindex=49&amp;slidetitle=PowerPoint Presentation"/>
              </a:rPr>
              <a:t>H scenario</a:t>
            </a:r>
            <a:endParaRPr lang="en-US" b="0" strike="noStrike" spc="-1" dirty="0">
              <a:solidFill>
                <a:srgbClr val="000000"/>
              </a:solidFill>
              <a:latin typeface="Times New Roman" panose="02020603050405020304" pitchFamily="18" charset="0"/>
              <a:cs typeface="Times New Roman" panose="02020603050405020304" pitchFamily="18" charset="0"/>
            </a:endParaRPr>
          </a:p>
          <a:p>
            <a:pPr marL="743040" lvl="1" indent="-285480">
              <a:lnSpc>
                <a:spcPct val="100000"/>
              </a:lnSpc>
              <a:spcBef>
                <a:spcPts val="479"/>
              </a:spcBef>
              <a:buClr>
                <a:srgbClr val="000000"/>
              </a:buClr>
              <a:buFont typeface="Arial"/>
              <a:buChar char="–"/>
            </a:pPr>
            <a:r>
              <a:rPr lang="en-US" b="1" strike="noStrike" spc="-1" dirty="0">
                <a:solidFill>
                  <a:srgbClr val="000000"/>
                </a:solidFill>
                <a:latin typeface="Times New Roman" panose="02020603050405020304" pitchFamily="18" charset="0"/>
                <a:cs typeface="Times New Roman" panose="02020603050405020304" pitchFamily="18" charset="0"/>
                <a:hlinkClick r:id="rId5" action="ppaction://hlinkpres?slideindex=51&amp;slidetitle=PowerPoint Presentation"/>
              </a:rPr>
              <a:t>Active learning</a:t>
            </a:r>
            <a:endParaRPr lang="en-US" b="0" strike="noStrike" spc="-1" dirty="0">
              <a:solidFill>
                <a:srgbClr val="000000"/>
              </a:solidFill>
              <a:latin typeface="Times New Roman" panose="02020603050405020304" pitchFamily="18" charset="0"/>
              <a:cs typeface="Times New Roman" panose="02020603050405020304" pitchFamily="18" charset="0"/>
            </a:endParaRPr>
          </a:p>
          <a:p>
            <a:pPr marL="1143000" lvl="2" indent="-228240">
              <a:lnSpc>
                <a:spcPct val="100000"/>
              </a:lnSpc>
              <a:spcBef>
                <a:spcPts val="439"/>
              </a:spcBef>
              <a:buClr>
                <a:srgbClr val="000000"/>
              </a:buClr>
              <a:buFont typeface="Arial"/>
              <a:buChar char="•"/>
            </a:pPr>
            <a:r>
              <a:rPr lang="en-US" b="0" strike="noStrike" spc="-1" dirty="0">
                <a:solidFill>
                  <a:srgbClr val="000000"/>
                </a:solidFill>
                <a:latin typeface="Times New Roman" panose="02020603050405020304" pitchFamily="18" charset="0"/>
                <a:cs typeface="Times New Roman" panose="02020603050405020304" pitchFamily="18" charset="0"/>
              </a:rPr>
              <a:t>To Identify the ‘most informative’ target samples</a:t>
            </a:r>
          </a:p>
          <a:p>
            <a:pPr marL="743040" lvl="1" indent="-285480">
              <a:lnSpc>
                <a:spcPct val="100000"/>
              </a:lnSpc>
              <a:spcBef>
                <a:spcPts val="479"/>
              </a:spcBef>
              <a:buClr>
                <a:srgbClr val="000000"/>
              </a:buClr>
              <a:buFont typeface="Arial"/>
              <a:buChar char="–"/>
            </a:pPr>
            <a:r>
              <a:rPr lang="en-US" b="1" strike="noStrike" spc="-1" dirty="0">
                <a:solidFill>
                  <a:srgbClr val="000000"/>
                </a:solidFill>
                <a:latin typeface="Times New Roman" panose="02020603050405020304" pitchFamily="18" charset="0"/>
                <a:cs typeface="Times New Roman" panose="02020603050405020304" pitchFamily="18" charset="0"/>
              </a:rPr>
              <a:t>Training of the final classification model</a:t>
            </a:r>
            <a:endParaRPr lang="en-US" b="0" strike="noStrike" spc="-1" dirty="0">
              <a:solidFill>
                <a:srgbClr val="000000"/>
              </a:solidFill>
              <a:latin typeface="Times New Roman" panose="02020603050405020304" pitchFamily="18" charset="0"/>
              <a:cs typeface="Times New Roman" panose="02020603050405020304" pitchFamily="18" charset="0"/>
            </a:endParaRPr>
          </a:p>
          <a:p>
            <a:pPr marL="1143000" lvl="2" indent="-228240">
              <a:lnSpc>
                <a:spcPct val="100000"/>
              </a:lnSpc>
              <a:spcBef>
                <a:spcPts val="439"/>
              </a:spcBef>
              <a:buClr>
                <a:srgbClr val="000000"/>
              </a:buClr>
              <a:buFont typeface="Arial"/>
              <a:buChar char="•"/>
            </a:pPr>
            <a:r>
              <a:rPr lang="en-US" b="0" strike="noStrike" spc="-1" dirty="0">
                <a:solidFill>
                  <a:srgbClr val="000000"/>
                </a:solidFill>
                <a:latin typeface="Times New Roman" panose="02020603050405020304" pitchFamily="18" charset="0"/>
                <a:cs typeface="Times New Roman" panose="02020603050405020304" pitchFamily="18" charset="0"/>
              </a:rPr>
              <a:t>To predict the final class label of the target samples</a:t>
            </a:r>
          </a:p>
        </p:txBody>
      </p:sp>
      <p:sp>
        <p:nvSpPr>
          <p:cNvPr id="7" name="TextShape 1">
            <a:extLst>
              <a:ext uri="{FF2B5EF4-FFF2-40B4-BE49-F238E27FC236}">
                <a16:creationId xmlns:a16="http://schemas.microsoft.com/office/drawing/2014/main" id="{8E34CA48-55C9-4B79-8919-E676E581485A}"/>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400" b="0" strike="noStrike" spc="-1" dirty="0">
                <a:solidFill>
                  <a:srgbClr val="77933C"/>
                </a:solidFill>
                <a:latin typeface="Times New Roman" panose="02020603050405020304" pitchFamily="18" charset="0"/>
                <a:cs typeface="Times New Roman" panose="02020603050405020304" pitchFamily="18" charset="0"/>
              </a:rPr>
              <a:t>Designing of LCC technique using multi-sensor remotely sensed images under DA scenario</a:t>
            </a:r>
          </a:p>
        </p:txBody>
      </p:sp>
      <p:pic>
        <p:nvPicPr>
          <p:cNvPr id="8" name="Picture 7">
            <a:extLst>
              <a:ext uri="{FF2B5EF4-FFF2-40B4-BE49-F238E27FC236}">
                <a16:creationId xmlns:a16="http://schemas.microsoft.com/office/drawing/2014/main" id="{072750DC-0237-43C2-91D4-A823A9C3E582}"/>
              </a:ext>
            </a:extLst>
          </p:cNvPr>
          <p:cNvPicPr/>
          <p:nvPr/>
        </p:nvPicPr>
        <p:blipFill>
          <a:blip r:embed="rId6"/>
          <a:stretch/>
        </p:blipFill>
        <p:spPr>
          <a:xfrm>
            <a:off x="1523880" y="4492074"/>
            <a:ext cx="5029200" cy="1712784"/>
          </a:xfrm>
          <a:prstGeom prst="rect">
            <a:avLst/>
          </a:prstGeom>
          <a:ln>
            <a:noFill/>
          </a:ln>
        </p:spPr>
      </p:pic>
      <p:sp>
        <p:nvSpPr>
          <p:cNvPr id="9" name="TextBox 8">
            <a:extLst>
              <a:ext uri="{FF2B5EF4-FFF2-40B4-BE49-F238E27FC236}">
                <a16:creationId xmlns:a16="http://schemas.microsoft.com/office/drawing/2014/main" id="{60CE99FC-FEF8-465F-8D82-3854F0DF8BBE}"/>
              </a:ext>
            </a:extLst>
          </p:cNvPr>
          <p:cNvSpPr txBox="1"/>
          <p:nvPr/>
        </p:nvSpPr>
        <p:spPr>
          <a:xfrm>
            <a:off x="2271644" y="6034379"/>
            <a:ext cx="5663682" cy="276999"/>
          </a:xfrm>
          <a:prstGeom prst="rect">
            <a:avLst/>
          </a:prstGeom>
          <a:noFill/>
        </p:spPr>
        <p:txBody>
          <a:bodyPr wrap="square">
            <a:spAutoFit/>
          </a:bodyPr>
          <a:lstStyle/>
          <a:p>
            <a:r>
              <a:rPr lang="it-IT" sz="1200" b="0" strike="noStrike" spc="-1" dirty="0">
                <a:solidFill>
                  <a:srgbClr val="000000"/>
                </a:solidFill>
                <a:latin typeface="Times New Roman" panose="02020603050405020304" pitchFamily="18" charset="0"/>
                <a:cs typeface="Times New Roman" panose="02020603050405020304" pitchFamily="18" charset="0"/>
              </a:rPr>
              <a:t>Figure4.1: Block diagram of the proposed methodology</a:t>
            </a:r>
            <a:endParaRPr lang="en-US" sz="1200" dirty="0"/>
          </a:p>
        </p:txBody>
      </p:sp>
      <p:sp>
        <p:nvSpPr>
          <p:cNvPr id="10" name="Date Placeholder 21">
            <a:extLst>
              <a:ext uri="{FF2B5EF4-FFF2-40B4-BE49-F238E27FC236}">
                <a16:creationId xmlns:a16="http://schemas.microsoft.com/office/drawing/2014/main" id="{6A633062-0F24-4456-B1FA-7705D06767B4}"/>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2" name="Slide Number Placeholder 23">
            <a:extLst>
              <a:ext uri="{FF2B5EF4-FFF2-40B4-BE49-F238E27FC236}">
                <a16:creationId xmlns:a16="http://schemas.microsoft.com/office/drawing/2014/main" id="{F9397D48-7671-4B25-9620-C5F13CED73C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44</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705F87F2-BEF6-EADF-0DCF-7F5C47D83D01}"/>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72">
                                            <p:txEl>
                                              <p:pRg st="1" end="1"/>
                                            </p:txEl>
                                          </p:spTgt>
                                        </p:tgtEl>
                                        <p:attrNameLst>
                                          <p:attrName>style.visibility</p:attrName>
                                        </p:attrNameLst>
                                      </p:cBhvr>
                                      <p:to>
                                        <p:strVal val="visible"/>
                                      </p:to>
                                    </p:set>
                                    <p:animEffect transition="in" filter="randombar(horizontal)">
                                      <p:cBhvr>
                                        <p:cTn id="7" dur="500"/>
                                        <p:tgtEl>
                                          <p:spTgt spid="472">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72">
                                            <p:txEl>
                                              <p:pRg st="4" end="4"/>
                                            </p:txEl>
                                          </p:spTgt>
                                        </p:tgtEl>
                                        <p:attrNameLst>
                                          <p:attrName>style.visibility</p:attrName>
                                        </p:attrNameLst>
                                      </p:cBhvr>
                                      <p:to>
                                        <p:strVal val="visible"/>
                                      </p:to>
                                    </p:set>
                                    <p:animEffect transition="in" filter="randombar(horizontal)">
                                      <p:cBhvr>
                                        <p:cTn id="10" dur="500"/>
                                        <p:tgtEl>
                                          <p:spTgt spid="472">
                                            <p:txEl>
                                              <p:pRg st="4" end="4"/>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72">
                                            <p:txEl>
                                              <p:pRg st="6" end="6"/>
                                            </p:txEl>
                                          </p:spTgt>
                                        </p:tgtEl>
                                        <p:attrNameLst>
                                          <p:attrName>style.visibility</p:attrName>
                                        </p:attrNameLst>
                                      </p:cBhvr>
                                      <p:to>
                                        <p:strVal val="visible"/>
                                      </p:to>
                                    </p:set>
                                    <p:animEffect transition="in" filter="randombar(horizontal)">
                                      <p:cBhvr>
                                        <p:cTn id="13" dur="500"/>
                                        <p:tgtEl>
                                          <p:spTgt spid="47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72">
                                            <p:txEl>
                                              <p:pRg st="2" end="2"/>
                                            </p:txEl>
                                          </p:spTgt>
                                        </p:tgtEl>
                                        <p:attrNameLst>
                                          <p:attrName>style.visibility</p:attrName>
                                        </p:attrNameLst>
                                      </p:cBhvr>
                                      <p:to>
                                        <p:strVal val="visible"/>
                                      </p:to>
                                    </p:set>
                                    <p:animEffect transition="in" filter="randombar(horizontal)">
                                      <p:cBhvr>
                                        <p:cTn id="18" dur="500"/>
                                        <p:tgtEl>
                                          <p:spTgt spid="472">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472">
                                            <p:txEl>
                                              <p:pRg st="3" end="3"/>
                                            </p:txEl>
                                          </p:spTgt>
                                        </p:tgtEl>
                                        <p:attrNameLst>
                                          <p:attrName>style.visibility</p:attrName>
                                        </p:attrNameLst>
                                      </p:cBhvr>
                                      <p:to>
                                        <p:strVal val="visible"/>
                                      </p:to>
                                    </p:set>
                                    <p:animEffect transition="in" filter="randombar(horizontal)">
                                      <p:cBhvr>
                                        <p:cTn id="21" dur="500"/>
                                        <p:tgtEl>
                                          <p:spTgt spid="47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72">
                                            <p:txEl>
                                              <p:pRg st="5" end="5"/>
                                            </p:txEl>
                                          </p:spTgt>
                                        </p:tgtEl>
                                        <p:attrNameLst>
                                          <p:attrName>style.visibility</p:attrName>
                                        </p:attrNameLst>
                                      </p:cBhvr>
                                      <p:to>
                                        <p:strVal val="visible"/>
                                      </p:to>
                                    </p:set>
                                    <p:animEffect transition="in" filter="randombar(horizontal)">
                                      <p:cBhvr>
                                        <p:cTn id="26" dur="500"/>
                                        <p:tgtEl>
                                          <p:spTgt spid="47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72">
                                            <p:txEl>
                                              <p:pRg st="7" end="7"/>
                                            </p:txEl>
                                          </p:spTgt>
                                        </p:tgtEl>
                                        <p:attrNameLst>
                                          <p:attrName>style.visibility</p:attrName>
                                        </p:attrNameLst>
                                      </p:cBhvr>
                                      <p:to>
                                        <p:strVal val="visible"/>
                                      </p:to>
                                    </p:set>
                                    <p:animEffect transition="in" filter="randombar(horizontal)">
                                      <p:cBhvr>
                                        <p:cTn id="31" dur="500"/>
                                        <p:tgtEl>
                                          <p:spTgt spid="47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CustomShape 5"/>
          <p:cNvSpPr/>
          <p:nvPr/>
        </p:nvSpPr>
        <p:spPr>
          <a:xfrm>
            <a:off x="2286000" y="6072840"/>
            <a:ext cx="5271796"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gn="ct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Figure </a:t>
            </a:r>
            <a:r>
              <a:rPr lang="en-IN" sz="1200" spc="-1" dirty="0">
                <a:solidFill>
                  <a:srgbClr val="000000"/>
                </a:solidFill>
                <a:latin typeface="Times New Roman" panose="02020603050405020304" pitchFamily="18" charset="0"/>
                <a:cs typeface="Times New Roman" panose="02020603050405020304" pitchFamily="18" charset="0"/>
              </a:rPr>
              <a:t>4.2</a:t>
            </a:r>
            <a:r>
              <a:rPr lang="en-IN" sz="1200" b="0" strike="noStrike" spc="-1" dirty="0">
                <a:solidFill>
                  <a:srgbClr val="000000"/>
                </a:solidFill>
                <a:latin typeface="Times New Roman" panose="02020603050405020304" pitchFamily="18" charset="0"/>
                <a:cs typeface="Times New Roman" panose="02020603050405020304" pitchFamily="18" charset="0"/>
              </a:rPr>
              <a:t>: Feature extraction of H</a:t>
            </a:r>
            <a:r>
              <a:rPr lang="en-IN" sz="1200" b="0" strike="noStrike" spc="-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IN" sz="1200" b="0" strike="noStrike" spc="-1" dirty="0">
                <a:solidFill>
                  <a:srgbClr val="000000"/>
                </a:solidFill>
                <a:latin typeface="Times New Roman" panose="02020603050405020304" pitchFamily="18" charset="0"/>
                <a:cs typeface="Times New Roman" panose="02020603050405020304" pitchFamily="18" charset="0"/>
              </a:rPr>
              <a:t>A Scenario</a:t>
            </a:r>
            <a:endParaRPr lang="en-IN" sz="1200" b="0" strike="noStrike" spc="-1" dirty="0">
              <a:latin typeface="Times New Roman" panose="02020603050405020304" pitchFamily="18" charset="0"/>
              <a:cs typeface="Times New Roman" panose="02020603050405020304" pitchFamily="18" charset="0"/>
            </a:endParaRPr>
          </a:p>
        </p:txBody>
      </p:sp>
      <p:pic>
        <p:nvPicPr>
          <p:cNvPr id="492" name="Picture 6"/>
          <p:cNvPicPr/>
          <p:nvPr/>
        </p:nvPicPr>
        <p:blipFill>
          <a:blip r:embed="rId2"/>
          <a:stretch/>
        </p:blipFill>
        <p:spPr>
          <a:xfrm>
            <a:off x="1143000" y="1174680"/>
            <a:ext cx="7314840" cy="4907880"/>
          </a:xfrm>
          <a:prstGeom prst="rect">
            <a:avLst/>
          </a:prstGeom>
          <a:ln>
            <a:noFill/>
          </a:ln>
        </p:spPr>
      </p:pic>
      <p:sp>
        <p:nvSpPr>
          <p:cNvPr id="8" name="TextShape 1">
            <a:extLst>
              <a:ext uri="{FF2B5EF4-FFF2-40B4-BE49-F238E27FC236}">
                <a16:creationId xmlns:a16="http://schemas.microsoft.com/office/drawing/2014/main" id="{D6DEB717-4D97-4A21-93C2-9C472D1EB299}"/>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400" b="0" strike="noStrike" spc="-1" dirty="0">
                <a:solidFill>
                  <a:srgbClr val="77933C"/>
                </a:solidFill>
                <a:latin typeface="Times New Roman" panose="02020603050405020304" pitchFamily="18" charset="0"/>
                <a:cs typeface="Times New Roman" panose="02020603050405020304" pitchFamily="18" charset="0"/>
              </a:rPr>
              <a:t>Designing of LCC technique using multi-sensor remotely sensed images under DA scenario</a:t>
            </a:r>
          </a:p>
        </p:txBody>
      </p:sp>
      <p:sp>
        <p:nvSpPr>
          <p:cNvPr id="9" name="Date Placeholder 21">
            <a:extLst>
              <a:ext uri="{FF2B5EF4-FFF2-40B4-BE49-F238E27FC236}">
                <a16:creationId xmlns:a16="http://schemas.microsoft.com/office/drawing/2014/main" id="{2A45AEF6-D0E7-4AD2-A026-1EAB8FDE348F}"/>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1" name="Slide Number Placeholder 23">
            <a:extLst>
              <a:ext uri="{FF2B5EF4-FFF2-40B4-BE49-F238E27FC236}">
                <a16:creationId xmlns:a16="http://schemas.microsoft.com/office/drawing/2014/main" id="{3792B75A-1B17-4578-9865-29224B11A729}"/>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45</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C61AC500-BAF0-316A-1104-81C0B98AB33F}"/>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CustomShape 5"/>
          <p:cNvSpPr/>
          <p:nvPr/>
        </p:nvSpPr>
        <p:spPr>
          <a:xfrm>
            <a:off x="2285999" y="6072840"/>
            <a:ext cx="5383763"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gn="ct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Figure </a:t>
            </a:r>
            <a:r>
              <a:rPr lang="en-IN" sz="1200" spc="-1" dirty="0">
                <a:solidFill>
                  <a:srgbClr val="000000"/>
                </a:solidFill>
                <a:latin typeface="Times New Roman" panose="02020603050405020304" pitchFamily="18" charset="0"/>
                <a:cs typeface="Times New Roman" panose="02020603050405020304" pitchFamily="18" charset="0"/>
              </a:rPr>
              <a:t>4.3</a:t>
            </a:r>
            <a:r>
              <a:rPr lang="en-IN" sz="1200" b="0" strike="noStrike" spc="-1" dirty="0">
                <a:solidFill>
                  <a:srgbClr val="000000"/>
                </a:solidFill>
                <a:latin typeface="Times New Roman" panose="02020603050405020304" pitchFamily="18" charset="0"/>
                <a:cs typeface="Times New Roman" panose="02020603050405020304" pitchFamily="18" charset="0"/>
              </a:rPr>
              <a:t>: Feature extraction of A</a:t>
            </a:r>
            <a:r>
              <a:rPr lang="en-IN" sz="1200" b="0" strike="noStrike" spc="-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IN" sz="1200" b="0" strike="noStrike" spc="-1" dirty="0">
                <a:solidFill>
                  <a:srgbClr val="000000"/>
                </a:solidFill>
                <a:latin typeface="Times New Roman" panose="02020603050405020304" pitchFamily="18" charset="0"/>
                <a:cs typeface="Times New Roman" panose="02020603050405020304" pitchFamily="18" charset="0"/>
              </a:rPr>
              <a:t>H Scenario</a:t>
            </a:r>
            <a:endParaRPr lang="en-IN" sz="1200" b="0" strike="noStrike" spc="-1" dirty="0">
              <a:latin typeface="Times New Roman" panose="02020603050405020304" pitchFamily="18" charset="0"/>
              <a:cs typeface="Times New Roman" panose="02020603050405020304" pitchFamily="18" charset="0"/>
            </a:endParaRPr>
          </a:p>
        </p:txBody>
      </p:sp>
      <p:pic>
        <p:nvPicPr>
          <p:cNvPr id="503" name="Picture 7"/>
          <p:cNvPicPr/>
          <p:nvPr/>
        </p:nvPicPr>
        <p:blipFill>
          <a:blip r:embed="rId2"/>
          <a:stretch/>
        </p:blipFill>
        <p:spPr>
          <a:xfrm>
            <a:off x="876240" y="1284120"/>
            <a:ext cx="7391160" cy="4875120"/>
          </a:xfrm>
          <a:prstGeom prst="rect">
            <a:avLst/>
          </a:prstGeom>
          <a:ln>
            <a:noFill/>
          </a:ln>
        </p:spPr>
      </p:pic>
      <p:sp>
        <p:nvSpPr>
          <p:cNvPr id="8" name="TextShape 1">
            <a:extLst>
              <a:ext uri="{FF2B5EF4-FFF2-40B4-BE49-F238E27FC236}">
                <a16:creationId xmlns:a16="http://schemas.microsoft.com/office/drawing/2014/main" id="{5FBF53DB-D0DA-46B0-BB68-D097D1F09839}"/>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400" b="0" strike="noStrike" spc="-1" dirty="0">
                <a:solidFill>
                  <a:srgbClr val="77933C"/>
                </a:solidFill>
                <a:latin typeface="Times New Roman" panose="02020603050405020304" pitchFamily="18" charset="0"/>
                <a:cs typeface="Times New Roman" panose="02020603050405020304" pitchFamily="18" charset="0"/>
              </a:rPr>
              <a:t>Designing of LCC technique using multi-sensor remotely sensed images under DA scenario</a:t>
            </a:r>
          </a:p>
        </p:txBody>
      </p:sp>
      <p:sp>
        <p:nvSpPr>
          <p:cNvPr id="9" name="Date Placeholder 21">
            <a:extLst>
              <a:ext uri="{FF2B5EF4-FFF2-40B4-BE49-F238E27FC236}">
                <a16:creationId xmlns:a16="http://schemas.microsoft.com/office/drawing/2014/main" id="{A991B844-17F2-4823-9673-6F214FD23AE6}"/>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1" name="Slide Number Placeholder 23">
            <a:extLst>
              <a:ext uri="{FF2B5EF4-FFF2-40B4-BE49-F238E27FC236}">
                <a16:creationId xmlns:a16="http://schemas.microsoft.com/office/drawing/2014/main" id="{FA541FC1-0FDA-496D-911F-93F527F6C3F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46</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F6FD639B-58DC-C9CC-2B83-1F90AA4BE397}"/>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TextShape 2"/>
          <p:cNvSpPr txBox="1"/>
          <p:nvPr/>
        </p:nvSpPr>
        <p:spPr>
          <a:xfrm>
            <a:off x="457200" y="1798560"/>
            <a:ext cx="8229240" cy="4525560"/>
          </a:xfrm>
          <a:prstGeom prst="rect">
            <a:avLst/>
          </a:prstGeom>
          <a:noFill/>
          <a:ln>
            <a:noFill/>
          </a:ln>
        </p:spPr>
        <p:txBody>
          <a:bodyPr>
            <a:normAutofit/>
          </a:bodyPr>
          <a:lstStyle/>
          <a:p>
            <a:pPr marL="343080" indent="-342720">
              <a:lnSpc>
                <a:spcPct val="100000"/>
              </a:lnSpc>
              <a:spcBef>
                <a:spcPts val="479"/>
              </a:spcBef>
              <a:buClr>
                <a:srgbClr val="000000"/>
              </a:buClr>
              <a:buFont typeface="Arial"/>
              <a:buChar char="•"/>
            </a:pPr>
            <a:r>
              <a:rPr lang="en-US" sz="2400" b="0" strike="noStrike" spc="-1" dirty="0">
                <a:solidFill>
                  <a:srgbClr val="000000"/>
                </a:solidFill>
                <a:latin typeface="Times New Roman" panose="02020603050405020304" pitchFamily="18" charset="0"/>
                <a:cs typeface="Times New Roman" panose="02020603050405020304" pitchFamily="18" charset="0"/>
              </a:rPr>
              <a:t>Active learning:</a:t>
            </a:r>
          </a:p>
          <a:p>
            <a:pPr marL="743040" lvl="1" indent="-28548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Standard deviation-based active learning algorithm</a:t>
            </a:r>
          </a:p>
          <a:p>
            <a:pPr marL="743040" lvl="1" indent="-285480">
              <a:lnSpc>
                <a:spcPct val="100000"/>
              </a:lnSpc>
              <a:spcBef>
                <a:spcPts val="400"/>
              </a:spcBef>
              <a:buClr>
                <a:srgbClr val="000000"/>
              </a:buClr>
              <a:buFont typeface="Arial"/>
              <a:buChar char="–"/>
            </a:pPr>
            <a:endParaRPr lang="en-US" sz="2000" spc="-1" dirty="0">
              <a:solidFill>
                <a:srgbClr val="000000"/>
              </a:solidFill>
              <a:latin typeface="Times New Roman" panose="02020603050405020304" pitchFamily="18" charset="0"/>
              <a:cs typeface="Times New Roman" panose="02020603050405020304" pitchFamily="18" charset="0"/>
            </a:endParaRPr>
          </a:p>
          <a:p>
            <a:pPr marL="343080" indent="-342720">
              <a:lnSpc>
                <a:spcPct val="100000"/>
              </a:lnSpc>
              <a:spcBef>
                <a:spcPts val="479"/>
              </a:spcBef>
              <a:buClr>
                <a:srgbClr val="000000"/>
              </a:buClr>
              <a:buFont typeface="Arial"/>
              <a:buChar char="•"/>
            </a:pPr>
            <a:r>
              <a:rPr lang="en-US" sz="2400" b="0" strike="noStrike" spc="-1" dirty="0">
                <a:solidFill>
                  <a:srgbClr val="000000"/>
                </a:solidFill>
                <a:latin typeface="Times New Roman" panose="02020603050405020304" pitchFamily="18" charset="0"/>
                <a:cs typeface="Times New Roman" panose="02020603050405020304" pitchFamily="18" charset="0"/>
              </a:rPr>
              <a:t>Training of the final classification model</a:t>
            </a:r>
          </a:p>
          <a:p>
            <a:pPr marL="743040" lvl="1" indent="-28548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Merge the source and actively labeled target samples to form the final training set</a:t>
            </a:r>
          </a:p>
          <a:p>
            <a:pPr marL="743040" lvl="1" indent="-28548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Train a Multi-Layer Perceptron (MLP) model </a:t>
            </a:r>
            <a:r>
              <a:rPr lang="en-US" sz="1800" b="0" strike="noStrike" spc="-1" dirty="0">
                <a:solidFill>
                  <a:srgbClr val="000000"/>
                </a:solidFill>
                <a:latin typeface="Times New Roman" panose="02020603050405020304" pitchFamily="18" charset="0"/>
                <a:cs typeface="Times New Roman" panose="02020603050405020304" pitchFamily="18" charset="0"/>
              </a:rPr>
              <a:t>to predict the final class label of the target samples</a:t>
            </a:r>
          </a:p>
          <a:p>
            <a:pPr marL="743040" lvl="1" indent="-285480">
              <a:lnSpc>
                <a:spcPct val="100000"/>
              </a:lnSpc>
              <a:spcBef>
                <a:spcPts val="400"/>
              </a:spcBef>
              <a:buClr>
                <a:srgbClr val="000000"/>
              </a:buClr>
              <a:buFont typeface="Arial"/>
              <a:buChar char="–"/>
            </a:pPr>
            <a:endParaRPr lang="en-US"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8" name="TextShape 1">
            <a:extLst>
              <a:ext uri="{FF2B5EF4-FFF2-40B4-BE49-F238E27FC236}">
                <a16:creationId xmlns:a16="http://schemas.microsoft.com/office/drawing/2014/main" id="{AB5427AD-749A-446B-A698-46339DC99C99}"/>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400" b="0" strike="noStrike" spc="-1" dirty="0">
                <a:solidFill>
                  <a:srgbClr val="77933C"/>
                </a:solidFill>
                <a:latin typeface="Times New Roman" panose="02020603050405020304" pitchFamily="18" charset="0"/>
                <a:cs typeface="Times New Roman" panose="02020603050405020304" pitchFamily="18" charset="0"/>
              </a:rPr>
              <a:t>Designing of LCC technique using multi-sensor remotely sensed images under DA scenario</a:t>
            </a:r>
          </a:p>
        </p:txBody>
      </p:sp>
      <p:sp>
        <p:nvSpPr>
          <p:cNvPr id="7" name="Date Placeholder 21">
            <a:extLst>
              <a:ext uri="{FF2B5EF4-FFF2-40B4-BE49-F238E27FC236}">
                <a16:creationId xmlns:a16="http://schemas.microsoft.com/office/drawing/2014/main" id="{95C90C47-0350-4B70-8653-CBC488526A00}"/>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67F5339E-0009-4BE6-AA39-A55EBFB52A6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47</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548339F2-F246-46EC-8A00-16A9F8D79CE4}"/>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TextShape 2"/>
          <p:cNvSpPr txBox="1"/>
          <p:nvPr/>
        </p:nvSpPr>
        <p:spPr>
          <a:xfrm>
            <a:off x="457200" y="1798560"/>
            <a:ext cx="8229240" cy="4525560"/>
          </a:xfrm>
          <a:prstGeom prst="rect">
            <a:avLst/>
          </a:prstGeom>
          <a:noFill/>
          <a:ln>
            <a:noFill/>
          </a:ln>
        </p:spPr>
        <p:txBody>
          <a:bodyPr>
            <a:normAutofit/>
          </a:bodyPr>
          <a:lstStyle/>
          <a:p>
            <a:pPr marL="343080" indent="-342720">
              <a:lnSpc>
                <a:spcPct val="100000"/>
              </a:lnSpc>
              <a:spcBef>
                <a:spcPts val="479"/>
              </a:spcBef>
              <a:buClr>
                <a:srgbClr val="000000"/>
              </a:buClr>
              <a:buFont typeface="Arial"/>
              <a:buChar char="•"/>
            </a:pPr>
            <a:r>
              <a:rPr lang="en-US" sz="2400" b="0" strike="noStrike" spc="-1">
                <a:solidFill>
                  <a:srgbClr val="000000"/>
                </a:solidFill>
                <a:latin typeface="Times New Roman" panose="02020603050405020304" pitchFamily="18" charset="0"/>
                <a:cs typeface="Times New Roman" panose="02020603050405020304" pitchFamily="18" charset="0"/>
              </a:rPr>
              <a:t>Dataset description:</a:t>
            </a:r>
          </a:p>
          <a:p>
            <a:pPr marL="743040" lvl="1" indent="-285480">
              <a:lnSpc>
                <a:spcPct val="100000"/>
              </a:lnSpc>
              <a:spcBef>
                <a:spcPts val="400"/>
              </a:spcBef>
              <a:buClr>
                <a:srgbClr val="000000"/>
              </a:buClr>
              <a:buFont typeface="Arial"/>
              <a:buChar char="–"/>
            </a:pPr>
            <a:r>
              <a:rPr lang="en-US" sz="2000" b="0" strike="noStrike" spc="-1">
                <a:solidFill>
                  <a:srgbClr val="000000"/>
                </a:solidFill>
                <a:latin typeface="Times New Roman" panose="02020603050405020304" pitchFamily="18" charset="0"/>
                <a:cs typeface="Times New Roman" panose="02020603050405020304" pitchFamily="18" charset="0"/>
              </a:rPr>
              <a:t>Aerial Image Merge Dataset (AIMD):</a:t>
            </a:r>
          </a:p>
          <a:p>
            <a:pPr marL="1143000" lvl="2" indent="-228240">
              <a:lnSpc>
                <a:spcPct val="100000"/>
              </a:lnSpc>
              <a:spcBef>
                <a:spcPts val="320"/>
              </a:spcBef>
              <a:buClr>
                <a:srgbClr val="000000"/>
              </a:buClr>
              <a:buFont typeface="Arial"/>
              <a:buChar char="•"/>
            </a:pPr>
            <a:r>
              <a:rPr lang="en-US" sz="1600" b="0" strike="noStrike" spc="-1">
                <a:solidFill>
                  <a:srgbClr val="000000"/>
                </a:solidFill>
                <a:latin typeface="Times New Roman" panose="02020603050405020304" pitchFamily="18" charset="0"/>
                <a:cs typeface="Times New Roman" panose="02020603050405020304" pitchFamily="18" charset="0"/>
              </a:rPr>
              <a:t>Combination of AID (Bareland and Meadow), and ASCD (Trees and Water)</a:t>
            </a:r>
          </a:p>
          <a:p>
            <a:pPr marL="743040" lvl="1" indent="-285480">
              <a:lnSpc>
                <a:spcPct val="100000"/>
              </a:lnSpc>
              <a:spcBef>
                <a:spcPts val="400"/>
              </a:spcBef>
              <a:buClr>
                <a:srgbClr val="000000"/>
              </a:buClr>
              <a:buFont typeface="Arial"/>
              <a:buChar char="–"/>
            </a:pPr>
            <a:r>
              <a:rPr lang="en-US" sz="2000" b="0" strike="noStrike" spc="-1">
                <a:solidFill>
                  <a:srgbClr val="000000"/>
                </a:solidFill>
                <a:latin typeface="Times New Roman" panose="02020603050405020304" pitchFamily="18" charset="0"/>
                <a:cs typeface="Times New Roman" panose="02020603050405020304" pitchFamily="18" charset="0"/>
              </a:rPr>
              <a:t>Hyperspectral Image Dataset (HID):</a:t>
            </a:r>
          </a:p>
          <a:p>
            <a:pPr marL="1143000" lvl="2" indent="-228240">
              <a:lnSpc>
                <a:spcPct val="100000"/>
              </a:lnSpc>
              <a:spcBef>
                <a:spcPts val="320"/>
              </a:spcBef>
              <a:buClr>
                <a:srgbClr val="000000"/>
              </a:buClr>
              <a:buFont typeface="Arial"/>
              <a:buChar char="•"/>
            </a:pPr>
            <a:r>
              <a:rPr lang="en-US" sz="1600" b="0" strike="noStrike" spc="-1">
                <a:solidFill>
                  <a:srgbClr val="000000"/>
                </a:solidFill>
                <a:latin typeface="Times New Roman" panose="02020603050405020304" pitchFamily="18" charset="0"/>
                <a:cs typeface="Times New Roman" panose="02020603050405020304" pitchFamily="18" charset="0"/>
              </a:rPr>
              <a:t>University of Pavia (Water, Tree, Meadow, and Bareland)</a:t>
            </a:r>
          </a:p>
        </p:txBody>
      </p:sp>
      <p:pic>
        <p:nvPicPr>
          <p:cNvPr id="539" name="Picture 8"/>
          <p:cNvPicPr/>
          <p:nvPr/>
        </p:nvPicPr>
        <p:blipFill>
          <a:blip r:embed="rId2"/>
          <a:stretch/>
        </p:blipFill>
        <p:spPr>
          <a:xfrm>
            <a:off x="2924280" y="3581280"/>
            <a:ext cx="2790360" cy="1635840"/>
          </a:xfrm>
          <a:prstGeom prst="rect">
            <a:avLst/>
          </a:prstGeom>
          <a:ln>
            <a:noFill/>
          </a:ln>
        </p:spPr>
      </p:pic>
      <p:sp>
        <p:nvSpPr>
          <p:cNvPr id="540" name="CustomShape 6"/>
          <p:cNvSpPr/>
          <p:nvPr/>
        </p:nvSpPr>
        <p:spPr>
          <a:xfrm>
            <a:off x="76320" y="5562720"/>
            <a:ext cx="899136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900" b="0" strike="noStrike" spc="-1">
                <a:solidFill>
                  <a:srgbClr val="000000"/>
                </a:solidFill>
                <a:latin typeface="Times New Roman" panose="02020603050405020304" pitchFamily="18" charset="0"/>
                <a:cs typeface="Times New Roman" panose="02020603050405020304" pitchFamily="18" charset="0"/>
              </a:rPr>
              <a:t>AID: G. Xia, J. Hu, F. Hu, B. Shi, X. Bai, Y. Zhong, L. Zhang, and X. Lu. Aid: A benchmark data set for performance evaluation of aerial scene classification. </a:t>
            </a:r>
            <a:r>
              <a:rPr lang="en-IN" sz="900" b="0" i="1" strike="noStrike" spc="-1">
                <a:solidFill>
                  <a:srgbClr val="000000"/>
                </a:solidFill>
                <a:latin typeface="Times New Roman" panose="02020603050405020304" pitchFamily="18" charset="0"/>
                <a:cs typeface="Times New Roman" panose="02020603050405020304" pitchFamily="18" charset="0"/>
              </a:rPr>
              <a:t>IEEE Transactions on Geoscience and Remote Sensing</a:t>
            </a:r>
            <a:r>
              <a:rPr lang="en-IN" sz="900" b="0" strike="noStrike" spc="-1">
                <a:solidFill>
                  <a:srgbClr val="000000"/>
                </a:solidFill>
                <a:latin typeface="Times New Roman" panose="02020603050405020304" pitchFamily="18" charset="0"/>
                <a:cs typeface="Times New Roman" panose="02020603050405020304" pitchFamily="18" charset="0"/>
              </a:rPr>
              <a:t>, 55(7):3965–3981, 2017 </a:t>
            </a:r>
            <a:endParaRPr lang="en-IN" sz="900" b="0" strike="noStrike" spc="-1">
              <a:latin typeface="Times New Roman" panose="02020603050405020304" pitchFamily="18" charset="0"/>
              <a:cs typeface="Times New Roman" panose="02020603050405020304" pitchFamily="18" charset="0"/>
            </a:endParaRPr>
          </a:p>
          <a:p>
            <a:pPr>
              <a:lnSpc>
                <a:spcPct val="100000"/>
              </a:lnSpc>
            </a:pPr>
            <a:endParaRPr lang="en-IN" sz="900" b="0" strike="noStrike" spc="-1">
              <a:latin typeface="Times New Roman" panose="02020603050405020304" pitchFamily="18" charset="0"/>
              <a:cs typeface="Times New Roman" panose="02020603050405020304" pitchFamily="18" charset="0"/>
            </a:endParaRPr>
          </a:p>
          <a:p>
            <a:pPr>
              <a:lnSpc>
                <a:spcPct val="100000"/>
              </a:lnSpc>
            </a:pPr>
            <a:r>
              <a:rPr lang="en-IN" sz="900" b="0" strike="noStrike" spc="-1">
                <a:solidFill>
                  <a:srgbClr val="000000"/>
                </a:solidFill>
                <a:latin typeface="Times New Roman" panose="02020603050405020304" pitchFamily="18" charset="0"/>
                <a:cs typeface="Times New Roman" panose="02020603050405020304" pitchFamily="18" charset="0"/>
              </a:rPr>
              <a:t>ASCD: I. Kalita and M. Roy. Deep neural network-based heterogeneous domain adaptation using ensemble decision making in land cover classification. IEEE Transactions on Artificial Intelligence, 1(2):167–180, 2020.</a:t>
            </a:r>
            <a:br>
              <a:rPr>
                <a:latin typeface="Times New Roman" panose="02020603050405020304" pitchFamily="18" charset="0"/>
                <a:cs typeface="Times New Roman" panose="02020603050405020304" pitchFamily="18" charset="0"/>
              </a:rPr>
            </a:br>
            <a:endParaRPr lang="en-IN" sz="900" b="0" strike="noStrike" spc="-1">
              <a:latin typeface="Times New Roman" panose="02020603050405020304" pitchFamily="18" charset="0"/>
              <a:cs typeface="Times New Roman" panose="02020603050405020304" pitchFamily="18" charset="0"/>
            </a:endParaRPr>
          </a:p>
        </p:txBody>
      </p:sp>
      <p:sp>
        <p:nvSpPr>
          <p:cNvPr id="541" name="CustomShape 7"/>
          <p:cNvSpPr/>
          <p:nvPr/>
        </p:nvSpPr>
        <p:spPr>
          <a:xfrm>
            <a:off x="2033640" y="5144400"/>
            <a:ext cx="45716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Table4.1: Description of datasets</a:t>
            </a:r>
            <a:endParaRPr lang="en-IN" sz="1200" b="0" strike="noStrike" spc="-1" dirty="0">
              <a:latin typeface="Times New Roman" panose="02020603050405020304" pitchFamily="18" charset="0"/>
              <a:cs typeface="Times New Roman" panose="02020603050405020304" pitchFamily="18" charset="0"/>
            </a:endParaRPr>
          </a:p>
        </p:txBody>
      </p:sp>
      <p:sp>
        <p:nvSpPr>
          <p:cNvPr id="10" name="TextShape 1">
            <a:extLst>
              <a:ext uri="{FF2B5EF4-FFF2-40B4-BE49-F238E27FC236}">
                <a16:creationId xmlns:a16="http://schemas.microsoft.com/office/drawing/2014/main" id="{95135200-DB1A-4D46-B1CA-78DD6A78BDA5}"/>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400" b="0" strike="noStrike" spc="-1" dirty="0">
                <a:solidFill>
                  <a:srgbClr val="77933C"/>
                </a:solidFill>
                <a:latin typeface="Times New Roman" panose="02020603050405020304" pitchFamily="18" charset="0"/>
                <a:cs typeface="Times New Roman" panose="02020603050405020304" pitchFamily="18" charset="0"/>
              </a:rPr>
              <a:t>Designing of LCC technique using multi-sensor remotely sensed images under DA scenario</a:t>
            </a:r>
          </a:p>
        </p:txBody>
      </p:sp>
      <p:sp>
        <p:nvSpPr>
          <p:cNvPr id="11" name="Date Placeholder 21">
            <a:extLst>
              <a:ext uri="{FF2B5EF4-FFF2-40B4-BE49-F238E27FC236}">
                <a16:creationId xmlns:a16="http://schemas.microsoft.com/office/drawing/2014/main" id="{D99AEB30-447D-493D-B102-F1C6B62C37DB}"/>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3" name="Slide Number Placeholder 23">
            <a:extLst>
              <a:ext uri="{FF2B5EF4-FFF2-40B4-BE49-F238E27FC236}">
                <a16:creationId xmlns:a16="http://schemas.microsoft.com/office/drawing/2014/main" id="{9470E302-30E7-4778-9C6C-0F433AA8F125}"/>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48</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5DB62D44-8F57-0CBC-397C-4F33CFE2ECA9}"/>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TextShape 2"/>
          <p:cNvSpPr txBox="1"/>
          <p:nvPr/>
        </p:nvSpPr>
        <p:spPr>
          <a:xfrm>
            <a:off x="457200" y="1798560"/>
            <a:ext cx="8229240" cy="4525560"/>
          </a:xfrm>
          <a:prstGeom prst="rect">
            <a:avLst/>
          </a:prstGeom>
          <a:noFill/>
          <a:ln>
            <a:noFill/>
          </a:ln>
        </p:spPr>
        <p:txBody>
          <a:bodyPr>
            <a:normAutofit/>
          </a:bodyPr>
          <a:lstStyle/>
          <a:p>
            <a:pPr marL="343080" indent="-342720">
              <a:lnSpc>
                <a:spcPct val="100000"/>
              </a:lnSpc>
              <a:spcBef>
                <a:spcPts val="479"/>
              </a:spcBef>
              <a:buClr>
                <a:srgbClr val="000000"/>
              </a:buClr>
              <a:buFont typeface="Arial"/>
              <a:buChar char="•"/>
            </a:pPr>
            <a:r>
              <a:rPr lang="en-US" sz="2400" b="0" strike="noStrike" spc="-1" dirty="0">
                <a:solidFill>
                  <a:srgbClr val="000000"/>
                </a:solidFill>
                <a:latin typeface="Times New Roman" panose="02020603050405020304" pitchFamily="18" charset="0"/>
                <a:cs typeface="Times New Roman" panose="02020603050405020304" pitchFamily="18" charset="0"/>
              </a:rPr>
              <a:t>Results and Analysis: </a:t>
            </a:r>
          </a:p>
          <a:p>
            <a:pPr marL="743040" lvl="1" indent="-28548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Results are reported in terms of Precision (P), Recall (R), F1-score (F), and Overall accuracy (OA)</a:t>
            </a:r>
          </a:p>
          <a:p>
            <a:pPr marL="743040" lvl="1" indent="-285480">
              <a:lnSpc>
                <a:spcPct val="100000"/>
              </a:lnSpc>
              <a:spcBef>
                <a:spcPts val="400"/>
              </a:spcBef>
              <a:buClr>
                <a:srgbClr val="000000"/>
              </a:buClr>
              <a:buFont typeface="Arial"/>
              <a:buChar char="–"/>
            </a:pPr>
            <a:r>
              <a:rPr lang="en-US" sz="2000" u="sng" spc="-1" dirty="0">
                <a:solidFill>
                  <a:srgbClr val="0000FF"/>
                </a:solidFill>
                <a:latin typeface="Times New Roman" panose="02020603050405020304" pitchFamily="18" charset="0"/>
                <a:cs typeface="Times New Roman" panose="02020603050405020304" pitchFamily="18" charset="0"/>
                <a:hlinkClick r:id="rId2" action="ppaction://hlinkfile"/>
              </a:rPr>
              <a:t>Analysis of H</a:t>
            </a:r>
            <a:r>
              <a:rPr lang="en-US" sz="2000" u="sng" spc="-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hlinkClick r:id="rId2" action="ppaction://hlinkfile"/>
              </a:rPr>
              <a:t></a:t>
            </a:r>
            <a:r>
              <a:rPr lang="en-US" sz="2000" u="sng" spc="-1" dirty="0">
                <a:solidFill>
                  <a:srgbClr val="0000FF"/>
                </a:solidFill>
                <a:latin typeface="Times New Roman" panose="02020603050405020304" pitchFamily="18" charset="0"/>
                <a:cs typeface="Times New Roman" panose="02020603050405020304" pitchFamily="18" charset="0"/>
                <a:hlinkClick r:id="rId2" action="ppaction://hlinkfile"/>
              </a:rPr>
              <a:t>A and A</a:t>
            </a:r>
            <a:r>
              <a:rPr lang="en-US" sz="2000" u="sng" spc="-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hlinkClick r:id="rId2" action="ppaction://hlinkfile"/>
              </a:rPr>
              <a:t></a:t>
            </a:r>
            <a:r>
              <a:rPr lang="en-US" sz="2000" u="sng" spc="-1" dirty="0">
                <a:solidFill>
                  <a:srgbClr val="0000FF"/>
                </a:solidFill>
                <a:latin typeface="Times New Roman" panose="02020603050405020304" pitchFamily="18" charset="0"/>
                <a:cs typeface="Times New Roman" panose="02020603050405020304" pitchFamily="18" charset="0"/>
                <a:hlinkClick r:id="rId2" action="ppaction://hlinkfile"/>
              </a:rPr>
              <a:t>H scenarios</a:t>
            </a: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marL="743040" lvl="1" indent="-285480">
              <a:lnSpc>
                <a:spcPct val="100000"/>
              </a:lnSpc>
              <a:spcBef>
                <a:spcPts val="400"/>
              </a:spcBef>
              <a:buClr>
                <a:srgbClr val="000000"/>
              </a:buClr>
              <a:buFont typeface="Arial"/>
              <a:buChar char="–"/>
            </a:pPr>
            <a:r>
              <a:rPr lang="en-US" sz="2000" u="sng" spc="-1" dirty="0">
                <a:solidFill>
                  <a:srgbClr val="0000FF"/>
                </a:solidFill>
                <a:latin typeface="Times New Roman" panose="02020603050405020304" pitchFamily="18" charset="0"/>
                <a:cs typeface="Times New Roman" panose="02020603050405020304" pitchFamily="18" charset="0"/>
                <a:hlinkClick r:id="rId2" action="ppaction://hlinkfile"/>
              </a:rPr>
              <a:t>Comparative analysis of H</a:t>
            </a:r>
            <a:r>
              <a:rPr lang="en-US" sz="2000" u="sng" spc="-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hlinkClick r:id="rId2" action="ppaction://hlinkfile"/>
              </a:rPr>
              <a:t></a:t>
            </a:r>
            <a:r>
              <a:rPr lang="en-US" sz="2000" u="sng" spc="-1" dirty="0">
                <a:solidFill>
                  <a:srgbClr val="0000FF"/>
                </a:solidFill>
                <a:latin typeface="Times New Roman" panose="02020603050405020304" pitchFamily="18" charset="0"/>
                <a:cs typeface="Times New Roman" panose="02020603050405020304" pitchFamily="18" charset="0"/>
                <a:hlinkClick r:id="rId2" action="ppaction://hlinkfile"/>
              </a:rPr>
              <a:t>A and A</a:t>
            </a:r>
            <a:r>
              <a:rPr lang="en-US" sz="2000" u="sng" spc="-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hlinkClick r:id="rId2" action="ppaction://hlinkfile"/>
              </a:rPr>
              <a:t></a:t>
            </a:r>
            <a:r>
              <a:rPr lang="en-US" sz="2000" u="sng" spc="-1" dirty="0">
                <a:solidFill>
                  <a:srgbClr val="0000FF"/>
                </a:solidFill>
                <a:latin typeface="Times New Roman" panose="02020603050405020304" pitchFamily="18" charset="0"/>
                <a:cs typeface="Times New Roman" panose="02020603050405020304" pitchFamily="18" charset="0"/>
                <a:hlinkClick r:id="rId2" action="ppaction://hlinkfile"/>
              </a:rPr>
              <a:t>H scenarios</a:t>
            </a:r>
            <a:endParaRPr lang="en-US"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7" name="TextShape 1">
            <a:extLst>
              <a:ext uri="{FF2B5EF4-FFF2-40B4-BE49-F238E27FC236}">
                <a16:creationId xmlns:a16="http://schemas.microsoft.com/office/drawing/2014/main" id="{F73696F9-1B61-4360-916C-1CFA035F9332}"/>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400" b="0" strike="noStrike" spc="-1" dirty="0">
                <a:solidFill>
                  <a:srgbClr val="77933C"/>
                </a:solidFill>
                <a:latin typeface="Times New Roman" panose="02020603050405020304" pitchFamily="18" charset="0"/>
                <a:cs typeface="Times New Roman" panose="02020603050405020304" pitchFamily="18" charset="0"/>
              </a:rPr>
              <a:t>Designing of LCC technique using multi-sensor remotely sensed images under DA scenario</a:t>
            </a:r>
          </a:p>
        </p:txBody>
      </p:sp>
      <p:sp>
        <p:nvSpPr>
          <p:cNvPr id="8" name="Date Placeholder 21">
            <a:extLst>
              <a:ext uri="{FF2B5EF4-FFF2-40B4-BE49-F238E27FC236}">
                <a16:creationId xmlns:a16="http://schemas.microsoft.com/office/drawing/2014/main" id="{CBB40F7A-CF4C-478C-A0AA-F87DD14CD40C}"/>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32C954C3-E527-41E3-AA49-9DA992A7B3D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49</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151D38A9-D019-6E14-6295-083264755DC5}"/>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1"/>
          <p:cNvSpPr txBox="1"/>
          <p:nvPr/>
        </p:nvSpPr>
        <p:spPr>
          <a:xfrm>
            <a:off x="457200" y="1341360"/>
            <a:ext cx="8229240" cy="4525560"/>
          </a:xfrm>
          <a:prstGeom prst="rect">
            <a:avLst/>
          </a:prstGeom>
          <a:noFill/>
          <a:ln>
            <a:noFill/>
          </a:ln>
        </p:spPr>
        <p:txBody>
          <a:bodyPr>
            <a:normAutofit/>
          </a:bodyPr>
          <a:lstStyle/>
          <a:p>
            <a:pPr marL="343080" indent="-342720" algn="just">
              <a:lnSpc>
                <a:spcPct val="100000"/>
              </a:lnSpc>
              <a:spcBef>
                <a:spcPts val="400"/>
              </a:spcBef>
              <a:buClr>
                <a:srgbClr val="000000"/>
              </a:buClr>
              <a:buFont typeface="Wingdings" charset="2"/>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Classifiers perform satisfactorily when samples in training and test sets have the same probability distribution.</a:t>
            </a:r>
          </a:p>
          <a:p>
            <a:pPr marL="343080" indent="-342720" algn="just">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Labeled samples are available from a known region (source domain), whereas a severe crisis of the same in unknown region (target domain).</a:t>
            </a:r>
          </a:p>
          <a:p>
            <a:pPr marL="343080" indent="-342720" algn="just">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Classifier model trained on source distribution fails in predicting target </a:t>
            </a:r>
            <a:r>
              <a:rPr lang="en-US" sz="2000" b="0" strike="noStrike" spc="-1" dirty="0">
                <a:latin typeface="Times New Roman" panose="02020603050405020304" pitchFamily="18" charset="0"/>
                <a:cs typeface="Times New Roman" panose="02020603050405020304" pitchFamily="18" charset="0"/>
              </a:rPr>
              <a:t>samples (due to insufficient labeled target data). </a:t>
            </a:r>
          </a:p>
          <a:p>
            <a:pPr marL="343080" indent="-342720" algn="just">
              <a:lnSpc>
                <a:spcPct val="100000"/>
              </a:lnSpc>
              <a:spcBef>
                <a:spcPts val="400"/>
              </a:spcBef>
              <a:buClr>
                <a:srgbClr val="000000"/>
              </a:buClr>
              <a:buFont typeface="Wingdings" charset="2"/>
              <a:buChar char=""/>
            </a:pPr>
            <a:r>
              <a:rPr lang="en-US" sz="2000" b="0" strike="noStrike" spc="-1" dirty="0">
                <a:latin typeface="Times New Roman" panose="02020603050405020304" pitchFamily="18" charset="0"/>
                <a:cs typeface="Times New Roman" panose="02020603050405020304" pitchFamily="18" charset="0"/>
              </a:rPr>
              <a:t>This problem is known as domain adaptation (DA</a:t>
            </a:r>
            <a:r>
              <a:rPr lang="en-US" sz="2000" b="0" strike="noStrike" spc="-1" dirty="0">
                <a:solidFill>
                  <a:srgbClr val="000000"/>
                </a:solidFill>
                <a:latin typeface="Times New Roman" panose="02020603050405020304" pitchFamily="18" charset="0"/>
                <a:cs typeface="Times New Roman" panose="02020603050405020304" pitchFamily="18" charset="0"/>
              </a:rPr>
              <a:t>)</a:t>
            </a:r>
          </a:p>
          <a:p>
            <a:pPr marL="343080" indent="-342720" algn="just">
              <a:lnSpc>
                <a:spcPct val="100000"/>
              </a:lnSpc>
              <a:spcBef>
                <a:spcPts val="400"/>
              </a:spcBef>
              <a:buClr>
                <a:srgbClr val="000000"/>
              </a:buClr>
              <a:buFont typeface="Wingdings" charset="2"/>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There exist two scenario in DA</a:t>
            </a:r>
          </a:p>
          <a:p>
            <a:pPr marL="743040" lvl="1" indent="-285480" algn="just">
              <a:lnSpc>
                <a:spcPct val="100000"/>
              </a:lnSpc>
              <a:spcBef>
                <a:spcPts val="360"/>
              </a:spcBef>
              <a:buClr>
                <a:srgbClr val="000000"/>
              </a:buClr>
              <a:buFont typeface="Wingdings" charset="2"/>
              <a:buChar char=""/>
            </a:pPr>
            <a:r>
              <a:rPr lang="en-US" sz="1800" b="0" strike="noStrike" spc="-1" dirty="0">
                <a:solidFill>
                  <a:srgbClr val="000000"/>
                </a:solidFill>
                <a:latin typeface="Times New Roman" panose="02020603050405020304" pitchFamily="18" charset="0"/>
                <a:cs typeface="Times New Roman" panose="02020603050405020304" pitchFamily="18" charset="0"/>
              </a:rPr>
              <a:t>Common class with different probability distribution (Homogeneous DA)</a:t>
            </a:r>
          </a:p>
          <a:p>
            <a:pPr marL="743040" lvl="1" indent="-285480" algn="just">
              <a:lnSpc>
                <a:spcPct val="100000"/>
              </a:lnSpc>
              <a:spcBef>
                <a:spcPts val="360"/>
              </a:spcBef>
              <a:buClr>
                <a:srgbClr val="000000"/>
              </a:buClr>
              <a:buFont typeface="Wingdings" charset="2"/>
              <a:buChar char=""/>
            </a:pPr>
            <a:r>
              <a:rPr lang="en-US" sz="1800" b="0" strike="noStrike" spc="-1" dirty="0">
                <a:solidFill>
                  <a:srgbClr val="000000"/>
                </a:solidFill>
                <a:latin typeface="Times New Roman" panose="02020603050405020304" pitchFamily="18" charset="0"/>
                <a:cs typeface="Times New Roman" panose="02020603050405020304" pitchFamily="18" charset="0"/>
              </a:rPr>
              <a:t>Extra and missing class in source-target domain  (Heterogeneous DA)</a:t>
            </a:r>
          </a:p>
          <a:p>
            <a:pPr algn="just">
              <a:lnSpc>
                <a:spcPct val="100000"/>
              </a:lnSpc>
              <a:spcBef>
                <a:spcPts val="360"/>
              </a:spcBef>
            </a:pPr>
            <a:endParaRPr lang="en-US" sz="18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262" name="TextShape 2"/>
          <p:cNvSpPr txBox="1"/>
          <p:nvPr/>
        </p:nvSpPr>
        <p:spPr>
          <a:xfrm>
            <a:off x="457200" y="274680"/>
            <a:ext cx="8229240" cy="791640"/>
          </a:xfrm>
          <a:prstGeom prst="rect">
            <a:avLst/>
          </a:prstGeom>
          <a:noFill/>
          <a:ln>
            <a:noFill/>
          </a:ln>
        </p:spPr>
        <p:txBody>
          <a:bodyPr anchor="ctr">
            <a:normAutofit/>
          </a:bodyPr>
          <a:lstStyle/>
          <a:p>
            <a:pPr algn="ctr">
              <a:lnSpc>
                <a:spcPct val="100000"/>
              </a:lnSpc>
            </a:pPr>
            <a:r>
              <a:rPr lang="en-US" sz="4000" b="0" strike="noStrike" spc="-1" dirty="0">
                <a:solidFill>
                  <a:srgbClr val="000000"/>
                </a:solidFill>
                <a:latin typeface="Times New Roman" panose="02020603050405020304" pitchFamily="18" charset="0"/>
                <a:cs typeface="Times New Roman" panose="02020603050405020304" pitchFamily="18" charset="0"/>
              </a:rPr>
              <a:t>Problem of domain adaptation in LCC</a:t>
            </a:r>
          </a:p>
        </p:txBody>
      </p:sp>
      <p:sp>
        <p:nvSpPr>
          <p:cNvPr id="265" name="CustomShape 5"/>
          <p:cNvSpPr/>
          <p:nvPr/>
        </p:nvSpPr>
        <p:spPr>
          <a:xfrm>
            <a:off x="366120" y="5862960"/>
            <a:ext cx="86101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200" b="0" strike="noStrike" spc="-1">
                <a:solidFill>
                  <a:srgbClr val="000000"/>
                </a:solidFill>
                <a:latin typeface="Times New Roman" panose="02020603050405020304" pitchFamily="18" charset="0"/>
                <a:cs typeface="Times New Roman" panose="02020603050405020304" pitchFamily="18" charset="0"/>
              </a:rPr>
              <a:t>D. Tuia, C. Persello, and L. Bruzzone. Domain adaptation for the classification of remote sensing data: An overview of recent advances. IEEE Geoscience and Remote Sensing Magazine, 4(2):41–57, 2016.</a:t>
            </a:r>
            <a:endParaRPr lang="en-IN" sz="1200" b="0" strike="noStrike" spc="-1">
              <a:latin typeface="Times New Roman" panose="02020603050405020304" pitchFamily="18" charset="0"/>
              <a:cs typeface="Times New Roman" panose="02020603050405020304" pitchFamily="18" charset="0"/>
            </a:endParaRPr>
          </a:p>
        </p:txBody>
      </p:sp>
      <p:sp>
        <p:nvSpPr>
          <p:cNvPr id="8" name="Date Placeholder 21">
            <a:extLst>
              <a:ext uri="{FF2B5EF4-FFF2-40B4-BE49-F238E27FC236}">
                <a16:creationId xmlns:a16="http://schemas.microsoft.com/office/drawing/2014/main" id="{AA615E9E-7443-4447-9FB2-84FA7B4929A0}"/>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944A55CE-285B-4257-8DD7-DF892D336554}"/>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215C006D-A87E-1211-19AE-5DB99F4D8F2D}"/>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additive="repl">
                                        <p:cTn id="7" dur="2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TextShape 2"/>
          <p:cNvSpPr txBox="1"/>
          <p:nvPr/>
        </p:nvSpPr>
        <p:spPr>
          <a:xfrm>
            <a:off x="457200" y="1798560"/>
            <a:ext cx="8229240" cy="4525560"/>
          </a:xfrm>
          <a:prstGeom prst="rect">
            <a:avLst/>
          </a:prstGeom>
          <a:noFill/>
          <a:ln>
            <a:noFill/>
          </a:ln>
        </p:spPr>
        <p:txBody>
          <a:bodyPr>
            <a:normAutofit/>
          </a:bodyPr>
          <a:lstStyle/>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Results and Analysis: Ablation analysis of the proposed model</a:t>
            </a:r>
          </a:p>
          <a:p>
            <a:pPr marL="743040" lvl="1" indent="-28548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Model A: </a:t>
            </a:r>
          </a:p>
          <a:p>
            <a:pPr marL="1143000" lvl="2" indent="-228240">
              <a:lnSpc>
                <a:spcPct val="100000"/>
              </a:lnSpc>
              <a:spcBef>
                <a:spcPts val="320"/>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Feature extraction of HID dataset: Autoencoder to reduce the features for both the scenario</a:t>
            </a:r>
          </a:p>
          <a:p>
            <a:pPr marL="1143000" lvl="2" indent="-228240">
              <a:lnSpc>
                <a:spcPct val="100000"/>
              </a:lnSpc>
              <a:spcBef>
                <a:spcPts val="320"/>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Feature extraction of AIMD dataset: Pre-trained VGG16 as features extractor followed by autoencoder for both the scenario</a:t>
            </a:r>
          </a:p>
          <a:p>
            <a:pPr marL="743040" lvl="1" indent="-28548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Model B:</a:t>
            </a:r>
          </a:p>
          <a:p>
            <a:pPr marL="1143000" lvl="2" indent="-228240">
              <a:lnSpc>
                <a:spcPct val="100000"/>
              </a:lnSpc>
              <a:spcBef>
                <a:spcPts val="320"/>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Updated version of Model A </a:t>
            </a:r>
          </a:p>
          <a:p>
            <a:pPr marL="1143000" lvl="2" indent="-228240">
              <a:lnSpc>
                <a:spcPct val="100000"/>
              </a:lnSpc>
              <a:spcBef>
                <a:spcPts val="320"/>
              </a:spcBef>
              <a:buClr>
                <a:srgbClr val="000000"/>
              </a:buClr>
              <a:buFont typeface="Arial"/>
              <a:buChar char="•"/>
            </a:pPr>
            <a:r>
              <a:rPr lang="en-IN" sz="1600" spc="-1" dirty="0">
                <a:solidFill>
                  <a:srgbClr val="000000"/>
                </a:solidFill>
                <a:latin typeface="Times New Roman" panose="02020603050405020304" pitchFamily="18" charset="0"/>
                <a:cs typeface="Times New Roman" panose="02020603050405020304" pitchFamily="18" charset="0"/>
              </a:rPr>
              <a:t>Data augmentation for AIMD dataset to balance the sample ratio between the cross-domain scenario</a:t>
            </a:r>
          </a:p>
          <a:p>
            <a:pPr marL="1143000" lvl="2" indent="-228240">
              <a:lnSpc>
                <a:spcPct val="100000"/>
              </a:lnSpc>
              <a:spcBef>
                <a:spcPts val="320"/>
              </a:spcBef>
              <a:buClr>
                <a:srgbClr val="000000"/>
              </a:buClr>
              <a:buFont typeface="Arial"/>
              <a:buChar char="•"/>
            </a:pPr>
            <a:endParaRPr lang="en-US" sz="16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552" name="Picture 7"/>
          <p:cNvPicPr/>
          <p:nvPr/>
        </p:nvPicPr>
        <p:blipFill>
          <a:blip r:embed="rId2"/>
          <a:stretch/>
        </p:blipFill>
        <p:spPr>
          <a:xfrm>
            <a:off x="2162160" y="4800600"/>
            <a:ext cx="4819320" cy="1056960"/>
          </a:xfrm>
          <a:prstGeom prst="rect">
            <a:avLst/>
          </a:prstGeom>
          <a:ln>
            <a:noFill/>
          </a:ln>
        </p:spPr>
      </p:pic>
      <p:sp>
        <p:nvSpPr>
          <p:cNvPr id="553" name="CustomShape 6"/>
          <p:cNvSpPr/>
          <p:nvPr/>
        </p:nvSpPr>
        <p:spPr>
          <a:xfrm>
            <a:off x="532660" y="5915520"/>
            <a:ext cx="834501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200" b="0" strike="noStrike" spc="-1" dirty="0">
                <a:solidFill>
                  <a:srgbClr val="000000"/>
                </a:solidFill>
                <a:latin typeface="Times New Roman" panose="02020603050405020304" pitchFamily="18" charset="0"/>
                <a:ea typeface="Calibri"/>
                <a:cs typeface="Times New Roman" panose="02020603050405020304" pitchFamily="18" charset="0"/>
              </a:rPr>
              <a:t>Table4.5: Ablation analysis of all the component of proposed architecture based on P, R, F, and OA measuring indices with the active learning cost = 20</a:t>
            </a:r>
            <a:endParaRPr lang="en-IN" sz="1200" b="0" strike="noStrike" spc="-1" dirty="0">
              <a:latin typeface="Times New Roman" panose="02020603050405020304" pitchFamily="18" charset="0"/>
              <a:cs typeface="Times New Roman" panose="02020603050405020304" pitchFamily="18" charset="0"/>
            </a:endParaRPr>
          </a:p>
        </p:txBody>
      </p:sp>
      <p:sp>
        <p:nvSpPr>
          <p:cNvPr id="9" name="TextShape 1">
            <a:extLst>
              <a:ext uri="{FF2B5EF4-FFF2-40B4-BE49-F238E27FC236}">
                <a16:creationId xmlns:a16="http://schemas.microsoft.com/office/drawing/2014/main" id="{DD9849D8-59B2-4A74-8D04-7C75A888FAD7}"/>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400" b="0" strike="noStrike" spc="-1" dirty="0">
                <a:solidFill>
                  <a:srgbClr val="77933C"/>
                </a:solidFill>
                <a:latin typeface="Times New Roman" panose="02020603050405020304" pitchFamily="18" charset="0"/>
                <a:cs typeface="Times New Roman" panose="02020603050405020304" pitchFamily="18" charset="0"/>
              </a:rPr>
              <a:t>Designing of LCC technique using multi-sensor remotely sensed images under DA scenario</a:t>
            </a:r>
          </a:p>
        </p:txBody>
      </p:sp>
      <p:sp>
        <p:nvSpPr>
          <p:cNvPr id="10" name="Date Placeholder 21">
            <a:extLst>
              <a:ext uri="{FF2B5EF4-FFF2-40B4-BE49-F238E27FC236}">
                <a16:creationId xmlns:a16="http://schemas.microsoft.com/office/drawing/2014/main" id="{6889D667-43F6-4141-9A31-EDB3A18766BD}"/>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2" name="Slide Number Placeholder 23">
            <a:extLst>
              <a:ext uri="{FF2B5EF4-FFF2-40B4-BE49-F238E27FC236}">
                <a16:creationId xmlns:a16="http://schemas.microsoft.com/office/drawing/2014/main" id="{38BA5A07-CF48-4C44-8393-C4256E5EFDE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50</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8488C5BC-73FB-4960-DF5D-9DF6169A947C}"/>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548">
                                            <p:txEl>
                                              <p:pRg st="1" end="1"/>
                                            </p:txEl>
                                          </p:spTgt>
                                        </p:tgtEl>
                                        <p:attrNameLst>
                                          <p:attrName>style.visibility</p:attrName>
                                        </p:attrNameLst>
                                      </p:cBhvr>
                                      <p:to>
                                        <p:strVal val="visible"/>
                                      </p:to>
                                    </p:set>
                                    <p:animEffect transition="in" filter="fade">
                                      <p:cBhvr additive="repl">
                                        <p:cTn id="7" dur="1000"/>
                                        <p:tgtEl>
                                          <p:spTgt spid="548">
                                            <p:txEl>
                                              <p:pRg st="1" end="1"/>
                                            </p:txEl>
                                          </p:spTgt>
                                        </p:tgtEl>
                                      </p:cBhvr>
                                    </p:animEffect>
                                    <p:anim calcmode="lin" valueType="num">
                                      <p:cBhvr additive="repl">
                                        <p:cTn id="8" dur="1000" fill="hold"/>
                                        <p:tgtEl>
                                          <p:spTgt spid="548">
                                            <p:txEl>
                                              <p:pRg st="1" end="1"/>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548">
                                            <p:txEl>
                                              <p:pRg st="1" end="1"/>
                                            </p:txEl>
                                          </p:spTgt>
                                        </p:tgtEl>
                                        <p:attrNameLst>
                                          <p:attrName>ppt_y</p:attrName>
                                        </p:attrNameLst>
                                      </p:cBhvr>
                                      <p:tavLst>
                                        <p:tav tm="0">
                                          <p:val>
                                            <p:strVal val="#ppt_y+.1"/>
                                          </p:val>
                                        </p:tav>
                                        <p:tav tm="100000">
                                          <p:val>
                                            <p:strVal val="#ppt_y"/>
                                          </p:val>
                                        </p:tav>
                                      </p:tavLst>
                                    </p:anim>
                                  </p:childTnLst>
                                </p:cTn>
                              </p:par>
                              <p:par>
                                <p:cTn id="10" presetID="42" presetClass="entr" fill="hold" nodeType="withEffect">
                                  <p:stCondLst>
                                    <p:cond delay="0"/>
                                  </p:stCondLst>
                                  <p:childTnLst>
                                    <p:set>
                                      <p:cBhvr>
                                        <p:cTn id="11" dur="1" fill="hold">
                                          <p:stCondLst>
                                            <p:cond delay="0"/>
                                          </p:stCondLst>
                                        </p:cTn>
                                        <p:tgtEl>
                                          <p:spTgt spid="548">
                                            <p:txEl>
                                              <p:pRg st="2" end="2"/>
                                            </p:txEl>
                                          </p:spTgt>
                                        </p:tgtEl>
                                        <p:attrNameLst>
                                          <p:attrName>style.visibility</p:attrName>
                                        </p:attrNameLst>
                                      </p:cBhvr>
                                      <p:to>
                                        <p:strVal val="visible"/>
                                      </p:to>
                                    </p:set>
                                    <p:animEffect transition="in" filter="fade">
                                      <p:cBhvr additive="repl">
                                        <p:cTn id="12" dur="1000"/>
                                        <p:tgtEl>
                                          <p:spTgt spid="548">
                                            <p:txEl>
                                              <p:pRg st="2" end="2"/>
                                            </p:txEl>
                                          </p:spTgt>
                                        </p:tgtEl>
                                      </p:cBhvr>
                                    </p:animEffect>
                                    <p:anim calcmode="lin" valueType="num">
                                      <p:cBhvr additive="repl">
                                        <p:cTn id="13" dur="1000" fill="hold"/>
                                        <p:tgtEl>
                                          <p:spTgt spid="548">
                                            <p:txEl>
                                              <p:pRg st="2" end="2"/>
                                            </p:txEl>
                                          </p:spTgt>
                                        </p:tgtEl>
                                        <p:attrNameLst>
                                          <p:attrName>ppt_x</p:attrName>
                                        </p:attrNameLst>
                                      </p:cBhvr>
                                      <p:tavLst>
                                        <p:tav tm="0">
                                          <p:val>
                                            <p:strVal val="#ppt_x"/>
                                          </p:val>
                                        </p:tav>
                                        <p:tav tm="100000">
                                          <p:val>
                                            <p:strVal val="#ppt_x"/>
                                          </p:val>
                                        </p:tav>
                                      </p:tavLst>
                                    </p:anim>
                                    <p:anim calcmode="lin" valueType="num">
                                      <p:cBhvr additive="repl">
                                        <p:cTn id="14" dur="1000" fill="hold"/>
                                        <p:tgtEl>
                                          <p:spTgt spid="548">
                                            <p:txEl>
                                              <p:pRg st="2" end="2"/>
                                            </p:txEl>
                                          </p:spTgt>
                                        </p:tgtEl>
                                        <p:attrNameLst>
                                          <p:attrName>ppt_y</p:attrName>
                                        </p:attrNameLst>
                                      </p:cBhvr>
                                      <p:tavLst>
                                        <p:tav tm="0">
                                          <p:val>
                                            <p:strVal val="#ppt_y+.1"/>
                                          </p:val>
                                        </p:tav>
                                        <p:tav tm="100000">
                                          <p:val>
                                            <p:strVal val="#ppt_y"/>
                                          </p:val>
                                        </p:tav>
                                      </p:tavLst>
                                    </p:anim>
                                  </p:childTnLst>
                                </p:cTn>
                              </p:par>
                              <p:par>
                                <p:cTn id="15" presetID="42" presetClass="entr" fill="hold" nodeType="withEffect">
                                  <p:stCondLst>
                                    <p:cond delay="0"/>
                                  </p:stCondLst>
                                  <p:childTnLst>
                                    <p:set>
                                      <p:cBhvr>
                                        <p:cTn id="16" dur="1" fill="hold">
                                          <p:stCondLst>
                                            <p:cond delay="0"/>
                                          </p:stCondLst>
                                        </p:cTn>
                                        <p:tgtEl>
                                          <p:spTgt spid="548">
                                            <p:txEl>
                                              <p:pRg st="3" end="3"/>
                                            </p:txEl>
                                          </p:spTgt>
                                        </p:tgtEl>
                                        <p:attrNameLst>
                                          <p:attrName>style.visibility</p:attrName>
                                        </p:attrNameLst>
                                      </p:cBhvr>
                                      <p:to>
                                        <p:strVal val="visible"/>
                                      </p:to>
                                    </p:set>
                                    <p:animEffect transition="in" filter="fade">
                                      <p:cBhvr additive="repl">
                                        <p:cTn id="17" dur="1000"/>
                                        <p:tgtEl>
                                          <p:spTgt spid="548">
                                            <p:txEl>
                                              <p:pRg st="3" end="3"/>
                                            </p:txEl>
                                          </p:spTgt>
                                        </p:tgtEl>
                                      </p:cBhvr>
                                    </p:animEffect>
                                    <p:anim calcmode="lin" valueType="num">
                                      <p:cBhvr additive="repl">
                                        <p:cTn id="18" dur="1000" fill="hold"/>
                                        <p:tgtEl>
                                          <p:spTgt spid="548">
                                            <p:txEl>
                                              <p:pRg st="3" end="3"/>
                                            </p:txEl>
                                          </p:spTgt>
                                        </p:tgtEl>
                                        <p:attrNameLst>
                                          <p:attrName>ppt_x</p:attrName>
                                        </p:attrNameLst>
                                      </p:cBhvr>
                                      <p:tavLst>
                                        <p:tav tm="0">
                                          <p:val>
                                            <p:strVal val="#ppt_x"/>
                                          </p:val>
                                        </p:tav>
                                        <p:tav tm="100000">
                                          <p:val>
                                            <p:strVal val="#ppt_x"/>
                                          </p:val>
                                        </p:tav>
                                      </p:tavLst>
                                    </p:anim>
                                    <p:anim calcmode="lin" valueType="num">
                                      <p:cBhvr additive="repl">
                                        <p:cTn id="19" dur="1000" fill="hold"/>
                                        <p:tgtEl>
                                          <p:spTgt spid="54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fill="hold" nodeType="clickEffect">
                                  <p:stCondLst>
                                    <p:cond delay="0"/>
                                  </p:stCondLst>
                                  <p:childTnLst>
                                    <p:set>
                                      <p:cBhvr>
                                        <p:cTn id="23" dur="1" fill="hold">
                                          <p:stCondLst>
                                            <p:cond delay="0"/>
                                          </p:stCondLst>
                                        </p:cTn>
                                        <p:tgtEl>
                                          <p:spTgt spid="548">
                                            <p:txEl>
                                              <p:pRg st="4" end="4"/>
                                            </p:txEl>
                                          </p:spTgt>
                                        </p:tgtEl>
                                        <p:attrNameLst>
                                          <p:attrName>style.visibility</p:attrName>
                                        </p:attrNameLst>
                                      </p:cBhvr>
                                      <p:to>
                                        <p:strVal val="visible"/>
                                      </p:to>
                                    </p:set>
                                    <p:animEffect transition="in" filter="fade">
                                      <p:cBhvr additive="repl">
                                        <p:cTn id="24" dur="1000"/>
                                        <p:tgtEl>
                                          <p:spTgt spid="548">
                                            <p:txEl>
                                              <p:pRg st="4" end="4"/>
                                            </p:txEl>
                                          </p:spTgt>
                                        </p:tgtEl>
                                      </p:cBhvr>
                                    </p:animEffect>
                                    <p:anim calcmode="lin" valueType="num">
                                      <p:cBhvr additive="repl">
                                        <p:cTn id="25" dur="1000" fill="hold"/>
                                        <p:tgtEl>
                                          <p:spTgt spid="548">
                                            <p:txEl>
                                              <p:pRg st="4" end="4"/>
                                            </p:txEl>
                                          </p:spTgt>
                                        </p:tgtEl>
                                        <p:attrNameLst>
                                          <p:attrName>ppt_x</p:attrName>
                                        </p:attrNameLst>
                                      </p:cBhvr>
                                      <p:tavLst>
                                        <p:tav tm="0">
                                          <p:val>
                                            <p:strVal val="#ppt_x"/>
                                          </p:val>
                                        </p:tav>
                                        <p:tav tm="100000">
                                          <p:val>
                                            <p:strVal val="#ppt_x"/>
                                          </p:val>
                                        </p:tav>
                                      </p:tavLst>
                                    </p:anim>
                                    <p:anim calcmode="lin" valueType="num">
                                      <p:cBhvr additive="repl">
                                        <p:cTn id="26" dur="1000" fill="hold"/>
                                        <p:tgtEl>
                                          <p:spTgt spid="548">
                                            <p:txEl>
                                              <p:pRg st="4" end="4"/>
                                            </p:txEl>
                                          </p:spTgt>
                                        </p:tgtEl>
                                        <p:attrNameLst>
                                          <p:attrName>ppt_y</p:attrName>
                                        </p:attrNameLst>
                                      </p:cBhvr>
                                      <p:tavLst>
                                        <p:tav tm="0">
                                          <p:val>
                                            <p:strVal val="#ppt_y+.1"/>
                                          </p:val>
                                        </p:tav>
                                        <p:tav tm="100000">
                                          <p:val>
                                            <p:strVal val="#ppt_y"/>
                                          </p:val>
                                        </p:tav>
                                      </p:tavLst>
                                    </p:anim>
                                  </p:childTnLst>
                                </p:cTn>
                              </p:par>
                              <p:par>
                                <p:cTn id="27" presetID="42" presetClass="entr" fill="hold" nodeType="withEffect">
                                  <p:stCondLst>
                                    <p:cond delay="0"/>
                                  </p:stCondLst>
                                  <p:childTnLst>
                                    <p:set>
                                      <p:cBhvr>
                                        <p:cTn id="28" dur="1" fill="hold">
                                          <p:stCondLst>
                                            <p:cond delay="0"/>
                                          </p:stCondLst>
                                        </p:cTn>
                                        <p:tgtEl>
                                          <p:spTgt spid="548">
                                            <p:txEl>
                                              <p:pRg st="5" end="5"/>
                                            </p:txEl>
                                          </p:spTgt>
                                        </p:tgtEl>
                                        <p:attrNameLst>
                                          <p:attrName>style.visibility</p:attrName>
                                        </p:attrNameLst>
                                      </p:cBhvr>
                                      <p:to>
                                        <p:strVal val="visible"/>
                                      </p:to>
                                    </p:set>
                                    <p:animEffect transition="in" filter="fade">
                                      <p:cBhvr additive="repl">
                                        <p:cTn id="29" dur="1000"/>
                                        <p:tgtEl>
                                          <p:spTgt spid="548">
                                            <p:txEl>
                                              <p:pRg st="5" end="5"/>
                                            </p:txEl>
                                          </p:spTgt>
                                        </p:tgtEl>
                                      </p:cBhvr>
                                    </p:animEffect>
                                    <p:anim calcmode="lin" valueType="num">
                                      <p:cBhvr additive="repl">
                                        <p:cTn id="30" dur="1000" fill="hold"/>
                                        <p:tgtEl>
                                          <p:spTgt spid="548">
                                            <p:txEl>
                                              <p:pRg st="5" end="5"/>
                                            </p:txEl>
                                          </p:spTgt>
                                        </p:tgtEl>
                                        <p:attrNameLst>
                                          <p:attrName>ppt_x</p:attrName>
                                        </p:attrNameLst>
                                      </p:cBhvr>
                                      <p:tavLst>
                                        <p:tav tm="0">
                                          <p:val>
                                            <p:strVal val="#ppt_x"/>
                                          </p:val>
                                        </p:tav>
                                        <p:tav tm="100000">
                                          <p:val>
                                            <p:strVal val="#ppt_x"/>
                                          </p:val>
                                        </p:tav>
                                      </p:tavLst>
                                    </p:anim>
                                    <p:anim calcmode="lin" valueType="num">
                                      <p:cBhvr additive="repl">
                                        <p:cTn id="31" dur="1000" fill="hold"/>
                                        <p:tgtEl>
                                          <p:spTgt spid="548">
                                            <p:txEl>
                                              <p:pRg st="5" end="5"/>
                                            </p:txEl>
                                          </p:spTgt>
                                        </p:tgtEl>
                                        <p:attrNameLst>
                                          <p:attrName>ppt_y</p:attrName>
                                        </p:attrNameLst>
                                      </p:cBhvr>
                                      <p:tavLst>
                                        <p:tav tm="0">
                                          <p:val>
                                            <p:strVal val="#ppt_y+.1"/>
                                          </p:val>
                                        </p:tav>
                                        <p:tav tm="100000">
                                          <p:val>
                                            <p:strVal val="#ppt_y"/>
                                          </p:val>
                                        </p:tav>
                                      </p:tavLst>
                                    </p:anim>
                                  </p:childTnLst>
                                </p:cTn>
                              </p:par>
                              <p:par>
                                <p:cTn id="32" presetID="42" presetClass="entr" fill="hold" nodeType="withEffect">
                                  <p:stCondLst>
                                    <p:cond delay="0"/>
                                  </p:stCondLst>
                                  <p:childTnLst>
                                    <p:set>
                                      <p:cBhvr>
                                        <p:cTn id="33" dur="1" fill="hold">
                                          <p:stCondLst>
                                            <p:cond delay="0"/>
                                          </p:stCondLst>
                                        </p:cTn>
                                        <p:tgtEl>
                                          <p:spTgt spid="548">
                                            <p:txEl>
                                              <p:pRg st="6" end="6"/>
                                            </p:txEl>
                                          </p:spTgt>
                                        </p:tgtEl>
                                        <p:attrNameLst>
                                          <p:attrName>style.visibility</p:attrName>
                                        </p:attrNameLst>
                                      </p:cBhvr>
                                      <p:to>
                                        <p:strVal val="visible"/>
                                      </p:to>
                                    </p:set>
                                    <p:animEffect transition="in" filter="fade">
                                      <p:cBhvr additive="repl">
                                        <p:cTn id="34" dur="1000"/>
                                        <p:tgtEl>
                                          <p:spTgt spid="548">
                                            <p:txEl>
                                              <p:pRg st="6" end="6"/>
                                            </p:txEl>
                                          </p:spTgt>
                                        </p:tgtEl>
                                      </p:cBhvr>
                                    </p:animEffect>
                                    <p:anim calcmode="lin" valueType="num">
                                      <p:cBhvr additive="repl">
                                        <p:cTn id="35" dur="1000" fill="hold"/>
                                        <p:tgtEl>
                                          <p:spTgt spid="548">
                                            <p:txEl>
                                              <p:pRg st="6" end="6"/>
                                            </p:txEl>
                                          </p:spTgt>
                                        </p:tgtEl>
                                        <p:attrNameLst>
                                          <p:attrName>ppt_x</p:attrName>
                                        </p:attrNameLst>
                                      </p:cBhvr>
                                      <p:tavLst>
                                        <p:tav tm="0">
                                          <p:val>
                                            <p:strVal val="#ppt_x"/>
                                          </p:val>
                                        </p:tav>
                                        <p:tav tm="100000">
                                          <p:val>
                                            <p:strVal val="#ppt_x"/>
                                          </p:val>
                                        </p:tav>
                                      </p:tavLst>
                                    </p:anim>
                                    <p:anim calcmode="lin" valueType="num">
                                      <p:cBhvr additive="repl">
                                        <p:cTn id="36" dur="1000" fill="hold"/>
                                        <p:tgtEl>
                                          <p:spTgt spid="54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fill="hold" nodeType="clickEffect">
                                  <p:stCondLst>
                                    <p:cond delay="0"/>
                                  </p:stCondLst>
                                  <p:childTnLst>
                                    <p:set>
                                      <p:cBhvr>
                                        <p:cTn id="40" dur="1" fill="hold">
                                          <p:stCondLst>
                                            <p:cond delay="0"/>
                                          </p:stCondLst>
                                        </p:cTn>
                                        <p:tgtEl>
                                          <p:spTgt spid="552"/>
                                        </p:tgtEl>
                                        <p:attrNameLst>
                                          <p:attrName>style.visibility</p:attrName>
                                        </p:attrNameLst>
                                      </p:cBhvr>
                                      <p:to>
                                        <p:strVal val="visible"/>
                                      </p:to>
                                    </p:set>
                                    <p:animEffect transition="in" filter="fade">
                                      <p:cBhvr additive="repl">
                                        <p:cTn id="41" dur="1000"/>
                                        <p:tgtEl>
                                          <p:spTgt spid="552"/>
                                        </p:tgtEl>
                                      </p:cBhvr>
                                    </p:animEffect>
                                    <p:anim calcmode="lin" valueType="num">
                                      <p:cBhvr additive="repl">
                                        <p:cTn id="42" dur="1000" fill="hold"/>
                                        <p:tgtEl>
                                          <p:spTgt spid="552"/>
                                        </p:tgtEl>
                                        <p:attrNameLst>
                                          <p:attrName>ppt_x</p:attrName>
                                        </p:attrNameLst>
                                      </p:cBhvr>
                                      <p:tavLst>
                                        <p:tav tm="0">
                                          <p:val>
                                            <p:strVal val="#ppt_x"/>
                                          </p:val>
                                        </p:tav>
                                        <p:tav tm="100000">
                                          <p:val>
                                            <p:strVal val="#ppt_x"/>
                                          </p:val>
                                        </p:tav>
                                      </p:tavLst>
                                    </p:anim>
                                    <p:anim calcmode="lin" valueType="num">
                                      <p:cBhvr additive="repl">
                                        <p:cTn id="43" dur="1000" fill="hold"/>
                                        <p:tgtEl>
                                          <p:spTgt spid="552"/>
                                        </p:tgtEl>
                                        <p:attrNameLst>
                                          <p:attrName>ppt_y</p:attrName>
                                        </p:attrNameLst>
                                      </p:cBhvr>
                                      <p:tavLst>
                                        <p:tav tm="0">
                                          <p:val>
                                            <p:strVal val="#ppt_y+.1"/>
                                          </p:val>
                                        </p:tav>
                                        <p:tav tm="100000">
                                          <p:val>
                                            <p:strVal val="#ppt_y"/>
                                          </p:val>
                                        </p:tav>
                                      </p:tavLst>
                                    </p:anim>
                                  </p:childTnLst>
                                </p:cTn>
                              </p:par>
                              <p:par>
                                <p:cTn id="44" presetID="42" presetClass="entr" fill="hold" nodeType="withEffect">
                                  <p:stCondLst>
                                    <p:cond delay="0"/>
                                  </p:stCondLst>
                                  <p:childTnLst>
                                    <p:set>
                                      <p:cBhvr>
                                        <p:cTn id="45" dur="1" fill="hold">
                                          <p:stCondLst>
                                            <p:cond delay="0"/>
                                          </p:stCondLst>
                                        </p:cTn>
                                        <p:tgtEl>
                                          <p:spTgt spid="553"/>
                                        </p:tgtEl>
                                        <p:attrNameLst>
                                          <p:attrName>style.visibility</p:attrName>
                                        </p:attrNameLst>
                                      </p:cBhvr>
                                      <p:to>
                                        <p:strVal val="visible"/>
                                      </p:to>
                                    </p:set>
                                    <p:animEffect transition="in" filter="fade">
                                      <p:cBhvr additive="repl">
                                        <p:cTn id="46" dur="1000"/>
                                        <p:tgtEl>
                                          <p:spTgt spid="553"/>
                                        </p:tgtEl>
                                      </p:cBhvr>
                                    </p:animEffect>
                                    <p:anim calcmode="lin" valueType="num">
                                      <p:cBhvr additive="repl">
                                        <p:cTn id="47" dur="1000" fill="hold"/>
                                        <p:tgtEl>
                                          <p:spTgt spid="553"/>
                                        </p:tgtEl>
                                        <p:attrNameLst>
                                          <p:attrName>ppt_x</p:attrName>
                                        </p:attrNameLst>
                                      </p:cBhvr>
                                      <p:tavLst>
                                        <p:tav tm="0">
                                          <p:val>
                                            <p:strVal val="#ppt_x"/>
                                          </p:val>
                                        </p:tav>
                                        <p:tav tm="100000">
                                          <p:val>
                                            <p:strVal val="#ppt_x"/>
                                          </p:val>
                                        </p:tav>
                                      </p:tavLst>
                                    </p:anim>
                                    <p:anim calcmode="lin" valueType="num">
                                      <p:cBhvr additive="repl">
                                        <p:cTn id="48" dur="1000" fill="hold"/>
                                        <p:tgtEl>
                                          <p:spTgt spid="5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2"/>
          <p:cNvSpPr txBox="1"/>
          <p:nvPr/>
        </p:nvSpPr>
        <p:spPr>
          <a:xfrm>
            <a:off x="457200" y="1567740"/>
            <a:ext cx="8229240" cy="4525560"/>
          </a:xfrm>
          <a:prstGeom prst="rect">
            <a:avLst/>
          </a:prstGeom>
          <a:noFill/>
          <a:ln>
            <a:noFill/>
          </a:ln>
        </p:spPr>
        <p:txBody>
          <a:bodyPr>
            <a:normAutofit/>
          </a:bodyPr>
          <a:lstStyle/>
          <a:p>
            <a:pPr marL="343080" indent="-342720" algn="just">
              <a:lnSpc>
                <a:spcPct val="100000"/>
              </a:lnSpc>
              <a:spcBef>
                <a:spcPts val="641"/>
              </a:spcBef>
              <a:buClr>
                <a:srgbClr val="000000"/>
              </a:buClr>
              <a:buFont typeface="Arial"/>
              <a:buChar char="•"/>
            </a:pPr>
            <a:r>
              <a:rPr lang="en-IN" sz="2200" b="1" spc="-1" dirty="0">
                <a:solidFill>
                  <a:srgbClr val="000000"/>
                </a:solidFill>
                <a:latin typeface="Times New Roman" panose="02020603050405020304" pitchFamily="18" charset="0"/>
                <a:cs typeface="Times New Roman" panose="02020603050405020304" pitchFamily="18" charset="0"/>
              </a:rPr>
              <a:t>Discussion and conclusion:</a:t>
            </a:r>
          </a:p>
          <a:p>
            <a:pPr marL="800280" lvl="1" indent="-342720" algn="just">
              <a:spcBef>
                <a:spcPts val="641"/>
              </a:spcBef>
              <a:buClr>
                <a:srgbClr val="000000"/>
              </a:buClr>
              <a:buFont typeface="Arial"/>
              <a:buChar char="•"/>
            </a:pPr>
            <a:r>
              <a:rPr lang="en-IN" sz="2000" spc="-1" dirty="0">
                <a:solidFill>
                  <a:srgbClr val="00B050"/>
                </a:solidFill>
                <a:latin typeface="Times New Roman" panose="02020603050405020304" pitchFamily="18" charset="0"/>
                <a:cs typeface="Times New Roman" panose="02020603050405020304" pitchFamily="18" charset="0"/>
              </a:rPr>
              <a:t>The investigation has provided a solution for the complex problem of multi-sensor DA in LCC using the pixel-level and scene-level datasets</a:t>
            </a:r>
          </a:p>
          <a:p>
            <a:pPr marL="800280" lvl="1" indent="-342720" algn="just">
              <a:spcBef>
                <a:spcPts val="641"/>
              </a:spcBef>
              <a:buClr>
                <a:srgbClr val="000000"/>
              </a:buClr>
              <a:buFont typeface="Arial"/>
              <a:buChar char="•"/>
            </a:pPr>
            <a:endParaRPr lang="en-IN" sz="2000" spc="-1" dirty="0">
              <a:solidFill>
                <a:srgbClr val="00B050"/>
              </a:solidFill>
              <a:latin typeface="Times New Roman" panose="02020603050405020304" pitchFamily="18" charset="0"/>
              <a:cs typeface="Times New Roman" panose="02020603050405020304" pitchFamily="18" charset="0"/>
            </a:endParaRPr>
          </a:p>
          <a:p>
            <a:pPr marL="800280" lvl="1" indent="-342720" algn="just">
              <a:spcBef>
                <a:spcPts val="641"/>
              </a:spcBef>
              <a:buClr>
                <a:srgbClr val="000000"/>
              </a:buClr>
              <a:buFont typeface="Arial"/>
              <a:buChar char="•"/>
            </a:pPr>
            <a:r>
              <a:rPr lang="en-IN" sz="2000" spc="-1" dirty="0">
                <a:solidFill>
                  <a:srgbClr val="00B050"/>
                </a:solidFill>
                <a:latin typeface="Times New Roman" panose="02020603050405020304" pitchFamily="18" charset="0"/>
                <a:cs typeface="Times New Roman" panose="02020603050405020304" pitchFamily="18" charset="0"/>
              </a:rPr>
              <a:t>The active learning strategy is highly stable as compared to the random selection approach</a:t>
            </a:r>
          </a:p>
          <a:p>
            <a:pPr marL="800280" lvl="1" indent="-342720" algn="just">
              <a:spcBef>
                <a:spcPts val="641"/>
              </a:spcBef>
              <a:buClr>
                <a:srgbClr val="000000"/>
              </a:buClr>
              <a:buFont typeface="Arial"/>
              <a:buChar char="•"/>
            </a:pPr>
            <a:endParaRPr lang="en-IN" sz="2000" spc="-1" dirty="0">
              <a:solidFill>
                <a:srgbClr val="00B050"/>
              </a:solidFill>
              <a:latin typeface="Times New Roman" panose="02020603050405020304" pitchFamily="18" charset="0"/>
              <a:cs typeface="Times New Roman" panose="02020603050405020304" pitchFamily="18" charset="0"/>
            </a:endParaRPr>
          </a:p>
          <a:p>
            <a:pPr marL="800280" lvl="1" indent="-342720" algn="just">
              <a:spcBef>
                <a:spcPts val="641"/>
              </a:spcBef>
              <a:buClr>
                <a:srgbClr val="000000"/>
              </a:buClr>
              <a:buFont typeface="Arial"/>
              <a:buChar char="•"/>
            </a:pPr>
            <a:r>
              <a:rPr lang="en-IN" sz="2000" spc="-1" dirty="0">
                <a:solidFill>
                  <a:srgbClr val="FF0000"/>
                </a:solidFill>
                <a:latin typeface="Times New Roman" panose="02020603050405020304" pitchFamily="18" charset="0"/>
                <a:cs typeface="Times New Roman" panose="02020603050405020304" pitchFamily="18" charset="0"/>
              </a:rPr>
              <a:t>In future a cost-effective techniques in unsupervised DA framework can be investigated </a:t>
            </a:r>
          </a:p>
          <a:p>
            <a:pPr algn="just">
              <a:lnSpc>
                <a:spcPct val="100000"/>
              </a:lnSpc>
              <a:spcBef>
                <a:spcPts val="641"/>
              </a:spcBef>
            </a:pPr>
            <a:endParaRPr lang="en-US" b="0" strike="noStrike" spc="-1" dirty="0">
              <a:solidFill>
                <a:srgbClr val="000000"/>
              </a:solidFill>
              <a:latin typeface="Times New Roman" panose="02020603050405020304" pitchFamily="18" charset="0"/>
              <a:cs typeface="Times New Roman" panose="02020603050405020304" pitchFamily="18" charset="0"/>
            </a:endParaRPr>
          </a:p>
        </p:txBody>
      </p:sp>
      <p:sp>
        <p:nvSpPr>
          <p:cNvPr id="7" name="TextShape 1">
            <a:extLst>
              <a:ext uri="{FF2B5EF4-FFF2-40B4-BE49-F238E27FC236}">
                <a16:creationId xmlns:a16="http://schemas.microsoft.com/office/drawing/2014/main" id="{9884F837-B806-4EDA-B4C1-D4525E84FB9E}"/>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400" b="0" strike="noStrike" spc="-1" dirty="0">
                <a:solidFill>
                  <a:srgbClr val="77933C"/>
                </a:solidFill>
                <a:latin typeface="Times New Roman" panose="02020603050405020304" pitchFamily="18" charset="0"/>
                <a:cs typeface="Times New Roman" panose="02020603050405020304" pitchFamily="18" charset="0"/>
              </a:rPr>
              <a:t>Designing of LCC technique using multi-sensor remotely sensed images under DA scenario</a:t>
            </a:r>
          </a:p>
        </p:txBody>
      </p:sp>
      <p:sp>
        <p:nvSpPr>
          <p:cNvPr id="8" name="Date Placeholder 21">
            <a:extLst>
              <a:ext uri="{FF2B5EF4-FFF2-40B4-BE49-F238E27FC236}">
                <a16:creationId xmlns:a16="http://schemas.microsoft.com/office/drawing/2014/main" id="{098B22FE-85BC-4A81-83F4-D98E00E5172F}"/>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1" name="Slide Number Placeholder 23">
            <a:extLst>
              <a:ext uri="{FF2B5EF4-FFF2-40B4-BE49-F238E27FC236}">
                <a16:creationId xmlns:a16="http://schemas.microsoft.com/office/drawing/2014/main" id="{F9FC1A13-7CB6-4D08-8D58-C1EC8175FA6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51</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46DA5486-E1B9-E0A6-20D7-9F9B7700C2D1}"/>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extLst>
      <p:ext uri="{BB962C8B-B14F-4D97-AF65-F5344CB8AC3E}">
        <p14:creationId xmlns:p14="http://schemas.microsoft.com/office/powerpoint/2010/main" val="1639331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TextShape 2"/>
          <p:cNvSpPr txBox="1"/>
          <p:nvPr/>
        </p:nvSpPr>
        <p:spPr>
          <a:xfrm>
            <a:off x="441720" y="1685520"/>
            <a:ext cx="8229240" cy="4525560"/>
          </a:xfrm>
          <a:prstGeom prst="rect">
            <a:avLst/>
          </a:prstGeom>
          <a:noFill/>
          <a:ln>
            <a:noFill/>
          </a:ln>
        </p:spPr>
        <p:txBody>
          <a:bodyPr>
            <a:normAutofit/>
          </a:bodyPr>
          <a:lstStyle/>
          <a:p>
            <a:pPr marL="343080" indent="-342720">
              <a:lnSpc>
                <a:spcPct val="100000"/>
              </a:lnSpc>
              <a:spcBef>
                <a:spcPts val="320"/>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An autonomous approach (non-adaptive and adaptive) has been investigated to identify Indian crops by analyzing drone (UAV) images.</a:t>
            </a:r>
          </a:p>
          <a:p>
            <a:pPr>
              <a:lnSpc>
                <a:spcPct val="100000"/>
              </a:lnSpc>
              <a:spcBef>
                <a:spcPts val="320"/>
              </a:spcBef>
            </a:pPr>
            <a:endParaRPr lang="en-US" sz="1600"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nSpc>
                <a:spcPct val="100000"/>
              </a:lnSpc>
              <a:spcBef>
                <a:spcPts val="320"/>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A new MFMS-DCNN architecture has been investigated for the identification of the crop type in the scene-level.</a:t>
            </a:r>
          </a:p>
          <a:p>
            <a:pPr>
              <a:lnSpc>
                <a:spcPct val="100000"/>
              </a:lnSpc>
              <a:spcBef>
                <a:spcPts val="320"/>
              </a:spcBef>
            </a:pPr>
            <a:endParaRPr lang="en-US" sz="1600"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nSpc>
                <a:spcPct val="100000"/>
              </a:lnSpc>
              <a:spcBef>
                <a:spcPts val="320"/>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An ensemble of proposed MFMS-DCNN and a pre-trained DCNN model has been explored to enhance classification performance for precise agriculture monitoring</a:t>
            </a:r>
          </a:p>
          <a:p>
            <a:pPr>
              <a:lnSpc>
                <a:spcPct val="100000"/>
              </a:lnSpc>
              <a:spcBef>
                <a:spcPts val="320"/>
              </a:spcBef>
            </a:pPr>
            <a:endParaRPr lang="en-US" sz="1600"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nSpc>
                <a:spcPct val="100000"/>
              </a:lnSpc>
              <a:spcBef>
                <a:spcPts val="320"/>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Heterogeneous DA problem has been investigated for in agriculture monitoring</a:t>
            </a:r>
          </a:p>
          <a:p>
            <a:pPr>
              <a:lnSpc>
                <a:spcPct val="100000"/>
              </a:lnSpc>
              <a:spcBef>
                <a:spcPts val="320"/>
              </a:spcBef>
            </a:pPr>
            <a:endParaRPr lang="en-US" sz="1600"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nSpc>
                <a:spcPct val="100000"/>
              </a:lnSpc>
              <a:spcBef>
                <a:spcPts val="320"/>
              </a:spcBef>
              <a:buClr>
                <a:srgbClr val="000000"/>
              </a:buClr>
              <a:buFont typeface="Arial"/>
              <a:buChar char="•"/>
            </a:pPr>
            <a:r>
              <a:rPr lang="en-IN" sz="1600" spc="-1" dirty="0">
                <a:solidFill>
                  <a:srgbClr val="000000"/>
                </a:solidFill>
                <a:latin typeface="Times New Roman" panose="02020603050405020304" pitchFamily="18" charset="0"/>
                <a:cs typeface="Times New Roman" panose="02020603050405020304" pitchFamily="18" charset="0"/>
              </a:rPr>
              <a:t>Two new drone-based datasets for the Indian crops (aerial images) are prepared. In the literature, such investigations on real-life aerial crop image datasets have not been reported earlier. </a:t>
            </a:r>
          </a:p>
          <a:p>
            <a:pPr marL="343080" indent="-342720">
              <a:lnSpc>
                <a:spcPct val="100000"/>
              </a:lnSpc>
              <a:spcBef>
                <a:spcPts val="320"/>
              </a:spcBef>
              <a:buClr>
                <a:srgbClr val="000000"/>
              </a:buClr>
              <a:buFont typeface="Arial"/>
              <a:buChar char="•"/>
            </a:pPr>
            <a:endParaRPr lang="en-US"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559" name="CustomShape 6"/>
          <p:cNvSpPr/>
          <p:nvPr/>
        </p:nvSpPr>
        <p:spPr>
          <a:xfrm>
            <a:off x="228600" y="5715000"/>
            <a:ext cx="8991360" cy="85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r>
              <a:rPr lang="en-IN" sz="1000" strike="noStrike" spc="-1" dirty="0">
                <a:solidFill>
                  <a:srgbClr val="000000"/>
                </a:solidFill>
                <a:latin typeface="Times New Roman"/>
                <a:cs typeface="Times New Roman"/>
              </a:rPr>
              <a:t>1. I. Kalita</a:t>
            </a:r>
            <a:r>
              <a:rPr lang="en-IN" sz="1000" b="0" strike="noStrike" spc="-1" dirty="0">
                <a:solidFill>
                  <a:srgbClr val="000000"/>
                </a:solidFill>
                <a:latin typeface="Times New Roman"/>
                <a:cs typeface="Times New Roman"/>
              </a:rPr>
              <a:t>, G. P. Singh, and M. Roy, “Crop classification using aerial images by </a:t>
            </a:r>
            <a:r>
              <a:rPr lang="en-IN" sz="1000" b="0" strike="noStrike" spc="-1" dirty="0" err="1">
                <a:solidFill>
                  <a:srgbClr val="000000"/>
                </a:solidFill>
                <a:latin typeface="Times New Roman"/>
                <a:cs typeface="Times New Roman"/>
              </a:rPr>
              <a:t>analyzing</a:t>
            </a:r>
            <a:r>
              <a:rPr lang="en-IN" sz="1000" b="0" strike="noStrike" spc="-1" dirty="0">
                <a:solidFill>
                  <a:srgbClr val="000000"/>
                </a:solidFill>
                <a:latin typeface="Times New Roman"/>
                <a:cs typeface="Times New Roman"/>
              </a:rPr>
              <a:t> an ensemble of DCNNs under multi-filter &amp; multiscale framework”, in </a:t>
            </a:r>
            <a:r>
              <a:rPr lang="en-IN" sz="1000" b="0" i="1" strike="noStrike" spc="-1" dirty="0">
                <a:solidFill>
                  <a:srgbClr val="000000"/>
                </a:solidFill>
                <a:latin typeface="Times New Roman"/>
                <a:cs typeface="Times New Roman"/>
              </a:rPr>
              <a:t>Multimedia Tools and Applications, Springer</a:t>
            </a:r>
            <a:r>
              <a:rPr lang="en-IN" sz="1000" b="0" strike="noStrike" spc="-1" dirty="0">
                <a:solidFill>
                  <a:srgbClr val="000000"/>
                </a:solidFill>
                <a:latin typeface="Times New Roman"/>
                <a:cs typeface="Times New Roman"/>
              </a:rPr>
              <a:t>. </a:t>
            </a:r>
            <a:r>
              <a:rPr lang="en-IN" sz="1000" spc="-1" dirty="0">
                <a:solidFill>
                  <a:srgbClr val="000000"/>
                </a:solidFill>
                <a:latin typeface="Times New Roman"/>
                <a:cs typeface="Times New Roman"/>
              </a:rPr>
              <a:t>(Accepted) </a:t>
            </a:r>
            <a:endParaRPr lang="en-IN" sz="1000" b="0" strike="noStrike" spc="-1" dirty="0">
              <a:latin typeface="Times New Roman" panose="02020603050405020304" pitchFamily="18" charset="0"/>
              <a:cs typeface="Times New Roman" panose="02020603050405020304" pitchFamily="18" charset="0"/>
            </a:endParaRPr>
          </a:p>
          <a:p>
            <a:pPr>
              <a:lnSpc>
                <a:spcPct val="100000"/>
              </a:lnSpc>
            </a:pPr>
            <a:r>
              <a:rPr lang="en-IN" sz="1000" b="1" strike="noStrike" spc="-1" dirty="0">
                <a:solidFill>
                  <a:srgbClr val="000000"/>
                </a:solidFill>
                <a:latin typeface="Times New Roman"/>
                <a:cs typeface="Times New Roman"/>
              </a:rPr>
              <a:t>2. </a:t>
            </a:r>
            <a:r>
              <a:rPr lang="en-IN" sz="1000" strike="noStrike" spc="-1" dirty="0">
                <a:solidFill>
                  <a:srgbClr val="000000"/>
                </a:solidFill>
                <a:latin typeface="Times New Roman"/>
                <a:cs typeface="Times New Roman"/>
              </a:rPr>
              <a:t>I. Kalita</a:t>
            </a:r>
            <a:r>
              <a:rPr lang="en-IN" sz="1000" b="0" strike="noStrike" spc="-1" dirty="0">
                <a:solidFill>
                  <a:srgbClr val="000000"/>
                </a:solidFill>
                <a:latin typeface="Times New Roman"/>
                <a:cs typeface="Times New Roman"/>
              </a:rPr>
              <a:t> and M. Roy, “MFMS-DCNN for domain adaptation in agriculture monitoring using aerial images”, in IEEE Region 10 Symposium (TENSYMP- 2022, IEEE) </a:t>
            </a:r>
            <a:r>
              <a:rPr lang="en-IN" sz="1000" spc="-1" dirty="0">
                <a:solidFill>
                  <a:srgbClr val="000000"/>
                </a:solidFill>
                <a:latin typeface="Times New Roman"/>
                <a:cs typeface="Times New Roman"/>
              </a:rPr>
              <a:t>(Accepted)</a:t>
            </a:r>
            <a:br>
              <a:rPr dirty="0">
                <a:latin typeface="Times New Roman" panose="02020603050405020304" pitchFamily="18" charset="0"/>
                <a:cs typeface="Times New Roman" panose="02020603050405020304" pitchFamily="18" charset="0"/>
              </a:rPr>
            </a:br>
            <a:endParaRPr lang="en-IN" sz="1000" b="0" strike="noStrike" spc="-1" dirty="0">
              <a:latin typeface="Times New Roman" panose="02020603050405020304" pitchFamily="18" charset="0"/>
              <a:cs typeface="Times New Roman" panose="02020603050405020304" pitchFamily="18" charset="0"/>
            </a:endParaRPr>
          </a:p>
        </p:txBody>
      </p:sp>
      <p:sp>
        <p:nvSpPr>
          <p:cNvPr id="8" name="TextShape 1">
            <a:extLst>
              <a:ext uri="{FF2B5EF4-FFF2-40B4-BE49-F238E27FC236}">
                <a16:creationId xmlns:a16="http://schemas.microsoft.com/office/drawing/2014/main" id="{5B7FED47-0448-47A6-891F-F5332EAA8A33}"/>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200" b="0" strike="noStrike" spc="-1" dirty="0">
                <a:solidFill>
                  <a:srgbClr val="77933C"/>
                </a:solidFill>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p:txBody>
      </p:sp>
      <p:sp>
        <p:nvSpPr>
          <p:cNvPr id="9" name="Date Placeholder 21">
            <a:extLst>
              <a:ext uri="{FF2B5EF4-FFF2-40B4-BE49-F238E27FC236}">
                <a16:creationId xmlns:a16="http://schemas.microsoft.com/office/drawing/2014/main" id="{C413E447-E0F4-4536-9471-297630B732DB}"/>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1" name="Slide Number Placeholder 23">
            <a:extLst>
              <a:ext uri="{FF2B5EF4-FFF2-40B4-BE49-F238E27FC236}">
                <a16:creationId xmlns:a16="http://schemas.microsoft.com/office/drawing/2014/main" id="{989C7FBD-A6DD-4CF0-9DDA-B2136AF9687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52</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7298D9AB-59E2-581B-1A3A-743657335BD4}"/>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TextShape 5"/>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641"/>
              </a:spcBef>
              <a:buClr>
                <a:srgbClr val="000000"/>
              </a:buClr>
              <a:buFont typeface="Arial"/>
              <a:buChar char="•"/>
            </a:pPr>
            <a:r>
              <a:rPr lang="en-IN" sz="2400" spc="-1" dirty="0">
                <a:solidFill>
                  <a:srgbClr val="000000"/>
                </a:solidFill>
                <a:latin typeface="Times New Roman" panose="02020603050405020304" pitchFamily="18" charset="0"/>
                <a:cs typeface="Times New Roman" panose="02020603050405020304" pitchFamily="18" charset="0"/>
              </a:rPr>
              <a:t>The work under this scope has two phases:</a:t>
            </a:r>
          </a:p>
          <a:p>
            <a:pPr marL="800460" lvl="1" indent="-342900">
              <a:spcBef>
                <a:spcPts val="641"/>
              </a:spcBef>
              <a:buClr>
                <a:srgbClr val="000000"/>
              </a:buClr>
              <a:buFont typeface="Wingdings" panose="05000000000000000000" pitchFamily="2" charset="2"/>
              <a:buChar char="Ø"/>
            </a:pPr>
            <a:r>
              <a:rPr lang="en-IN" sz="2200" spc="-1" dirty="0">
                <a:solidFill>
                  <a:srgbClr val="000000"/>
                </a:solidFill>
                <a:latin typeface="Times New Roman" panose="02020603050405020304" pitchFamily="18" charset="0"/>
                <a:cs typeface="Times New Roman" panose="02020603050405020304" pitchFamily="18" charset="0"/>
              </a:rPr>
              <a:t>Phase 1: </a:t>
            </a:r>
            <a:r>
              <a:rPr lang="en-US" sz="2200" b="0" strike="noStrike" spc="-1" dirty="0">
                <a:solidFill>
                  <a:srgbClr val="000000"/>
                </a:solidFill>
                <a:latin typeface="Times New Roman" panose="02020603050405020304" pitchFamily="18" charset="0"/>
                <a:cs typeface="Times New Roman" panose="02020603050405020304" pitchFamily="18" charset="0"/>
              </a:rPr>
              <a:t>Crop classification under non-adaptive scenario</a:t>
            </a:r>
          </a:p>
          <a:p>
            <a:pPr marL="1143000" lvl="2" indent="-228240">
              <a:lnSpc>
                <a:spcPct val="100000"/>
              </a:lnSpc>
              <a:spcBef>
                <a:spcPts val="439"/>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Fine-tuning of pre-trained Inception-V3 architecture</a:t>
            </a:r>
          </a:p>
          <a:p>
            <a:pPr marL="1143000" lvl="2" indent="-228240">
              <a:lnSpc>
                <a:spcPct val="100000"/>
              </a:lnSpc>
              <a:spcBef>
                <a:spcPts val="439"/>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Training of Multi-filter Multi-Scale (MFMS) DCNN architecture</a:t>
            </a:r>
          </a:p>
          <a:p>
            <a:pPr marL="1143000" lvl="2" indent="-228240">
              <a:lnSpc>
                <a:spcPct val="100000"/>
              </a:lnSpc>
              <a:spcBef>
                <a:spcPts val="439"/>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Ensemble decision making using mean and product rule</a:t>
            </a:r>
          </a:p>
          <a:p>
            <a:pPr marL="1143000" lvl="2" indent="-228240">
              <a:lnSpc>
                <a:spcPct val="100000"/>
              </a:lnSpc>
              <a:spcBef>
                <a:spcPts val="439"/>
              </a:spcBef>
              <a:buClr>
                <a:srgbClr val="000000"/>
              </a:buClr>
              <a:buFont typeface="Arial"/>
              <a:buChar char="•"/>
            </a:pPr>
            <a:endParaRPr lang="en-US" sz="2000" spc="-1" dirty="0">
              <a:solidFill>
                <a:srgbClr val="000000"/>
              </a:solidFill>
              <a:latin typeface="Times New Roman" panose="02020603050405020304" pitchFamily="18" charset="0"/>
              <a:cs typeface="Times New Roman" panose="02020603050405020304" pitchFamily="18" charset="0"/>
            </a:endParaRPr>
          </a:p>
          <a:p>
            <a:pPr marL="914760" lvl="2">
              <a:lnSpc>
                <a:spcPct val="100000"/>
              </a:lnSpc>
              <a:spcBef>
                <a:spcPts val="439"/>
              </a:spcBef>
              <a:buClr>
                <a:srgbClr val="000000"/>
              </a:buClr>
            </a:pP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marL="800460" lvl="1" indent="-342900">
              <a:lnSpc>
                <a:spcPct val="100000"/>
              </a:lnSpc>
              <a:spcBef>
                <a:spcPts val="479"/>
              </a:spcBef>
              <a:buClr>
                <a:srgbClr val="000000"/>
              </a:buClr>
              <a:buFont typeface="Wingdings" panose="05000000000000000000" pitchFamily="2" charset="2"/>
              <a:buChar char="Ø"/>
            </a:pPr>
            <a:r>
              <a:rPr lang="en-US" sz="2200" b="0" strike="noStrike" spc="-1" dirty="0">
                <a:solidFill>
                  <a:srgbClr val="000000"/>
                </a:solidFill>
                <a:latin typeface="Times New Roman" panose="02020603050405020304" pitchFamily="18" charset="0"/>
                <a:cs typeface="Times New Roman" panose="02020603050405020304" pitchFamily="18" charset="0"/>
              </a:rPr>
              <a:t>Phase 2: Crop classification under adaptive scenario</a:t>
            </a:r>
          </a:p>
          <a:p>
            <a:pPr marL="1143000" lvl="2" indent="-228240">
              <a:lnSpc>
                <a:spcPct val="100000"/>
              </a:lnSpc>
              <a:spcBef>
                <a:spcPts val="439"/>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Training of MFMS-DCNN architecture</a:t>
            </a:r>
          </a:p>
          <a:p>
            <a:pPr marL="1143000" lvl="2" indent="-228240">
              <a:lnSpc>
                <a:spcPct val="100000"/>
              </a:lnSpc>
              <a:spcBef>
                <a:spcPts val="439"/>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Bucket-based active learning strategy to obtain the extra target classes</a:t>
            </a:r>
          </a:p>
        </p:txBody>
      </p:sp>
      <p:sp>
        <p:nvSpPr>
          <p:cNvPr id="8" name="TextShape 1">
            <a:extLst>
              <a:ext uri="{FF2B5EF4-FFF2-40B4-BE49-F238E27FC236}">
                <a16:creationId xmlns:a16="http://schemas.microsoft.com/office/drawing/2014/main" id="{955BB792-7B7F-4E2D-8A75-F66E3246773C}"/>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200" b="0" strike="noStrike" spc="-1" dirty="0">
                <a:solidFill>
                  <a:srgbClr val="77933C"/>
                </a:solidFill>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p:txBody>
      </p:sp>
      <p:sp>
        <p:nvSpPr>
          <p:cNvPr id="7" name="Date Placeholder 21">
            <a:extLst>
              <a:ext uri="{FF2B5EF4-FFF2-40B4-BE49-F238E27FC236}">
                <a16:creationId xmlns:a16="http://schemas.microsoft.com/office/drawing/2014/main" id="{F57414A6-38C7-4F4A-8562-27DE457394F6}"/>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CE4524B5-3610-4579-AA47-38E05C928F3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53</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E5A57631-2257-846B-601B-5E65DB70B2D1}"/>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564">
                                            <p:txEl>
                                              <p:pRg st="0" end="0"/>
                                            </p:txEl>
                                          </p:spTgt>
                                        </p:tgtEl>
                                        <p:attrNameLst>
                                          <p:attrName>style.visibility</p:attrName>
                                        </p:attrNameLst>
                                      </p:cBhvr>
                                      <p:to>
                                        <p:strVal val="visible"/>
                                      </p:to>
                                    </p:set>
                                    <p:animEffect transition="in" filter="fade">
                                      <p:cBhvr additive="repl">
                                        <p:cTn id="7" dur="1000"/>
                                        <p:tgtEl>
                                          <p:spTgt spid="564">
                                            <p:txEl>
                                              <p:pRg st="0" end="0"/>
                                            </p:txEl>
                                          </p:spTgt>
                                        </p:tgtEl>
                                      </p:cBhvr>
                                    </p:animEffect>
                                    <p:anim calcmode="lin" valueType="num">
                                      <p:cBhvr additive="repl">
                                        <p:cTn id="8" dur="1000" fill="hold"/>
                                        <p:tgtEl>
                                          <p:spTgt spid="564">
                                            <p:txEl>
                                              <p:pRg st="0" end="0"/>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5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fill="hold" nodeType="clickEffect">
                                  <p:stCondLst>
                                    <p:cond delay="0"/>
                                  </p:stCondLst>
                                  <p:childTnLst>
                                    <p:set>
                                      <p:cBhvr>
                                        <p:cTn id="13" dur="1" fill="hold">
                                          <p:stCondLst>
                                            <p:cond delay="0"/>
                                          </p:stCondLst>
                                        </p:cTn>
                                        <p:tgtEl>
                                          <p:spTgt spid="564">
                                            <p:txEl>
                                              <p:pRg st="1" end="1"/>
                                            </p:txEl>
                                          </p:spTgt>
                                        </p:tgtEl>
                                        <p:attrNameLst>
                                          <p:attrName>style.visibility</p:attrName>
                                        </p:attrNameLst>
                                      </p:cBhvr>
                                      <p:to>
                                        <p:strVal val="visible"/>
                                      </p:to>
                                    </p:set>
                                    <p:animEffect transition="in" filter="fade">
                                      <p:cBhvr additive="repl">
                                        <p:cTn id="14" dur="1000"/>
                                        <p:tgtEl>
                                          <p:spTgt spid="564">
                                            <p:txEl>
                                              <p:pRg st="1" end="1"/>
                                            </p:txEl>
                                          </p:spTgt>
                                        </p:tgtEl>
                                      </p:cBhvr>
                                    </p:animEffect>
                                    <p:anim calcmode="lin" valueType="num">
                                      <p:cBhvr additive="repl">
                                        <p:cTn id="15" dur="1000" fill="hold"/>
                                        <p:tgtEl>
                                          <p:spTgt spid="564">
                                            <p:txEl>
                                              <p:pRg st="1" end="1"/>
                                            </p:txEl>
                                          </p:spTgt>
                                        </p:tgtEl>
                                        <p:attrNameLst>
                                          <p:attrName>ppt_x</p:attrName>
                                        </p:attrNameLst>
                                      </p:cBhvr>
                                      <p:tavLst>
                                        <p:tav tm="0">
                                          <p:val>
                                            <p:strVal val="#ppt_x"/>
                                          </p:val>
                                        </p:tav>
                                        <p:tav tm="100000">
                                          <p:val>
                                            <p:strVal val="#ppt_x"/>
                                          </p:val>
                                        </p:tav>
                                      </p:tavLst>
                                    </p:anim>
                                    <p:anim calcmode="lin" valueType="num">
                                      <p:cBhvr additive="repl">
                                        <p:cTn id="16" dur="1000" fill="hold"/>
                                        <p:tgtEl>
                                          <p:spTgt spid="564">
                                            <p:txEl>
                                              <p:pRg st="1" end="1"/>
                                            </p:txEl>
                                          </p:spTgt>
                                        </p:tgtEl>
                                        <p:attrNameLst>
                                          <p:attrName>ppt_y</p:attrName>
                                        </p:attrNameLst>
                                      </p:cBhvr>
                                      <p:tavLst>
                                        <p:tav tm="0">
                                          <p:val>
                                            <p:strVal val="#ppt_y+.1"/>
                                          </p:val>
                                        </p:tav>
                                        <p:tav tm="100000">
                                          <p:val>
                                            <p:strVal val="#ppt_y"/>
                                          </p:val>
                                        </p:tav>
                                      </p:tavLst>
                                    </p:anim>
                                  </p:childTnLst>
                                </p:cTn>
                              </p:par>
                              <p:par>
                                <p:cTn id="17" presetID="42" presetClass="entr" fill="hold" nodeType="withEffect">
                                  <p:stCondLst>
                                    <p:cond delay="0"/>
                                  </p:stCondLst>
                                  <p:childTnLst>
                                    <p:set>
                                      <p:cBhvr>
                                        <p:cTn id="18" dur="1" fill="hold">
                                          <p:stCondLst>
                                            <p:cond delay="0"/>
                                          </p:stCondLst>
                                        </p:cTn>
                                        <p:tgtEl>
                                          <p:spTgt spid="564">
                                            <p:txEl>
                                              <p:pRg st="2" end="2"/>
                                            </p:txEl>
                                          </p:spTgt>
                                        </p:tgtEl>
                                        <p:attrNameLst>
                                          <p:attrName>style.visibility</p:attrName>
                                        </p:attrNameLst>
                                      </p:cBhvr>
                                      <p:to>
                                        <p:strVal val="visible"/>
                                      </p:to>
                                    </p:set>
                                    <p:animEffect transition="in" filter="fade">
                                      <p:cBhvr additive="repl">
                                        <p:cTn id="19" dur="1000"/>
                                        <p:tgtEl>
                                          <p:spTgt spid="564">
                                            <p:txEl>
                                              <p:pRg st="2" end="2"/>
                                            </p:txEl>
                                          </p:spTgt>
                                        </p:tgtEl>
                                      </p:cBhvr>
                                    </p:animEffect>
                                    <p:anim calcmode="lin" valueType="num">
                                      <p:cBhvr additive="repl">
                                        <p:cTn id="20" dur="1000" fill="hold"/>
                                        <p:tgtEl>
                                          <p:spTgt spid="564">
                                            <p:txEl>
                                              <p:pRg st="2" end="2"/>
                                            </p:txEl>
                                          </p:spTgt>
                                        </p:tgtEl>
                                        <p:attrNameLst>
                                          <p:attrName>ppt_x</p:attrName>
                                        </p:attrNameLst>
                                      </p:cBhvr>
                                      <p:tavLst>
                                        <p:tav tm="0">
                                          <p:val>
                                            <p:strVal val="#ppt_x"/>
                                          </p:val>
                                        </p:tav>
                                        <p:tav tm="100000">
                                          <p:val>
                                            <p:strVal val="#ppt_x"/>
                                          </p:val>
                                        </p:tav>
                                      </p:tavLst>
                                    </p:anim>
                                    <p:anim calcmode="lin" valueType="num">
                                      <p:cBhvr additive="repl">
                                        <p:cTn id="21" dur="1000" fill="hold"/>
                                        <p:tgtEl>
                                          <p:spTgt spid="564">
                                            <p:txEl>
                                              <p:pRg st="2" end="2"/>
                                            </p:txEl>
                                          </p:spTgt>
                                        </p:tgtEl>
                                        <p:attrNameLst>
                                          <p:attrName>ppt_y</p:attrName>
                                        </p:attrNameLst>
                                      </p:cBhvr>
                                      <p:tavLst>
                                        <p:tav tm="0">
                                          <p:val>
                                            <p:strVal val="#ppt_y+.1"/>
                                          </p:val>
                                        </p:tav>
                                        <p:tav tm="100000">
                                          <p:val>
                                            <p:strVal val="#ppt_y"/>
                                          </p:val>
                                        </p:tav>
                                      </p:tavLst>
                                    </p:anim>
                                  </p:childTnLst>
                                </p:cTn>
                              </p:par>
                              <p:par>
                                <p:cTn id="22" presetID="42" presetClass="entr" fill="hold" nodeType="withEffect">
                                  <p:stCondLst>
                                    <p:cond delay="0"/>
                                  </p:stCondLst>
                                  <p:childTnLst>
                                    <p:set>
                                      <p:cBhvr>
                                        <p:cTn id="23" dur="1" fill="hold">
                                          <p:stCondLst>
                                            <p:cond delay="0"/>
                                          </p:stCondLst>
                                        </p:cTn>
                                        <p:tgtEl>
                                          <p:spTgt spid="564">
                                            <p:txEl>
                                              <p:pRg st="3" end="3"/>
                                            </p:txEl>
                                          </p:spTgt>
                                        </p:tgtEl>
                                        <p:attrNameLst>
                                          <p:attrName>style.visibility</p:attrName>
                                        </p:attrNameLst>
                                      </p:cBhvr>
                                      <p:to>
                                        <p:strVal val="visible"/>
                                      </p:to>
                                    </p:set>
                                    <p:animEffect transition="in" filter="fade">
                                      <p:cBhvr additive="repl">
                                        <p:cTn id="24" dur="1000"/>
                                        <p:tgtEl>
                                          <p:spTgt spid="564">
                                            <p:txEl>
                                              <p:pRg st="3" end="3"/>
                                            </p:txEl>
                                          </p:spTgt>
                                        </p:tgtEl>
                                      </p:cBhvr>
                                    </p:animEffect>
                                    <p:anim calcmode="lin" valueType="num">
                                      <p:cBhvr additive="repl">
                                        <p:cTn id="25" dur="1000" fill="hold"/>
                                        <p:tgtEl>
                                          <p:spTgt spid="564">
                                            <p:txEl>
                                              <p:pRg st="3" end="3"/>
                                            </p:txEl>
                                          </p:spTgt>
                                        </p:tgtEl>
                                        <p:attrNameLst>
                                          <p:attrName>ppt_x</p:attrName>
                                        </p:attrNameLst>
                                      </p:cBhvr>
                                      <p:tavLst>
                                        <p:tav tm="0">
                                          <p:val>
                                            <p:strVal val="#ppt_x"/>
                                          </p:val>
                                        </p:tav>
                                        <p:tav tm="100000">
                                          <p:val>
                                            <p:strVal val="#ppt_x"/>
                                          </p:val>
                                        </p:tav>
                                      </p:tavLst>
                                    </p:anim>
                                    <p:anim calcmode="lin" valueType="num">
                                      <p:cBhvr additive="repl">
                                        <p:cTn id="26" dur="1000" fill="hold"/>
                                        <p:tgtEl>
                                          <p:spTgt spid="564">
                                            <p:txEl>
                                              <p:pRg st="3" end="3"/>
                                            </p:txEl>
                                          </p:spTgt>
                                        </p:tgtEl>
                                        <p:attrNameLst>
                                          <p:attrName>ppt_y</p:attrName>
                                        </p:attrNameLst>
                                      </p:cBhvr>
                                      <p:tavLst>
                                        <p:tav tm="0">
                                          <p:val>
                                            <p:strVal val="#ppt_y+.1"/>
                                          </p:val>
                                        </p:tav>
                                        <p:tav tm="100000">
                                          <p:val>
                                            <p:strVal val="#ppt_y"/>
                                          </p:val>
                                        </p:tav>
                                      </p:tavLst>
                                    </p:anim>
                                  </p:childTnLst>
                                </p:cTn>
                              </p:par>
                              <p:par>
                                <p:cTn id="27" presetID="42" presetClass="entr" fill="hold" nodeType="withEffect">
                                  <p:stCondLst>
                                    <p:cond delay="0"/>
                                  </p:stCondLst>
                                  <p:childTnLst>
                                    <p:set>
                                      <p:cBhvr>
                                        <p:cTn id="28" dur="1" fill="hold">
                                          <p:stCondLst>
                                            <p:cond delay="0"/>
                                          </p:stCondLst>
                                        </p:cTn>
                                        <p:tgtEl>
                                          <p:spTgt spid="564">
                                            <p:txEl>
                                              <p:pRg st="4" end="4"/>
                                            </p:txEl>
                                          </p:spTgt>
                                        </p:tgtEl>
                                        <p:attrNameLst>
                                          <p:attrName>style.visibility</p:attrName>
                                        </p:attrNameLst>
                                      </p:cBhvr>
                                      <p:to>
                                        <p:strVal val="visible"/>
                                      </p:to>
                                    </p:set>
                                    <p:animEffect transition="in" filter="fade">
                                      <p:cBhvr additive="repl">
                                        <p:cTn id="29" dur="1000"/>
                                        <p:tgtEl>
                                          <p:spTgt spid="564">
                                            <p:txEl>
                                              <p:pRg st="4" end="4"/>
                                            </p:txEl>
                                          </p:spTgt>
                                        </p:tgtEl>
                                      </p:cBhvr>
                                    </p:animEffect>
                                    <p:anim calcmode="lin" valueType="num">
                                      <p:cBhvr additive="repl">
                                        <p:cTn id="30" dur="1000" fill="hold"/>
                                        <p:tgtEl>
                                          <p:spTgt spid="564">
                                            <p:txEl>
                                              <p:pRg st="4" end="4"/>
                                            </p:txEl>
                                          </p:spTgt>
                                        </p:tgtEl>
                                        <p:attrNameLst>
                                          <p:attrName>ppt_x</p:attrName>
                                        </p:attrNameLst>
                                      </p:cBhvr>
                                      <p:tavLst>
                                        <p:tav tm="0">
                                          <p:val>
                                            <p:strVal val="#ppt_x"/>
                                          </p:val>
                                        </p:tav>
                                        <p:tav tm="100000">
                                          <p:val>
                                            <p:strVal val="#ppt_x"/>
                                          </p:val>
                                        </p:tav>
                                      </p:tavLst>
                                    </p:anim>
                                    <p:anim calcmode="lin" valueType="num">
                                      <p:cBhvr additive="repl">
                                        <p:cTn id="31" dur="1000" fill="hold"/>
                                        <p:tgtEl>
                                          <p:spTgt spid="5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fill="hold" nodeType="clickEffect">
                                  <p:stCondLst>
                                    <p:cond delay="0"/>
                                  </p:stCondLst>
                                  <p:childTnLst>
                                    <p:set>
                                      <p:cBhvr>
                                        <p:cTn id="35" dur="1" fill="hold">
                                          <p:stCondLst>
                                            <p:cond delay="0"/>
                                          </p:stCondLst>
                                        </p:cTn>
                                        <p:tgtEl>
                                          <p:spTgt spid="564">
                                            <p:txEl>
                                              <p:pRg st="7" end="7"/>
                                            </p:txEl>
                                          </p:spTgt>
                                        </p:tgtEl>
                                        <p:attrNameLst>
                                          <p:attrName>style.visibility</p:attrName>
                                        </p:attrNameLst>
                                      </p:cBhvr>
                                      <p:to>
                                        <p:strVal val="visible"/>
                                      </p:to>
                                    </p:set>
                                    <p:animEffect transition="in" filter="fade">
                                      <p:cBhvr additive="repl">
                                        <p:cTn id="36" dur="1000"/>
                                        <p:tgtEl>
                                          <p:spTgt spid="564">
                                            <p:txEl>
                                              <p:pRg st="7" end="7"/>
                                            </p:txEl>
                                          </p:spTgt>
                                        </p:tgtEl>
                                      </p:cBhvr>
                                    </p:animEffect>
                                    <p:anim calcmode="lin" valueType="num">
                                      <p:cBhvr additive="repl">
                                        <p:cTn id="37" dur="1000" fill="hold"/>
                                        <p:tgtEl>
                                          <p:spTgt spid="564">
                                            <p:txEl>
                                              <p:pRg st="7" end="7"/>
                                            </p:txEl>
                                          </p:spTgt>
                                        </p:tgtEl>
                                        <p:attrNameLst>
                                          <p:attrName>ppt_x</p:attrName>
                                        </p:attrNameLst>
                                      </p:cBhvr>
                                      <p:tavLst>
                                        <p:tav tm="0">
                                          <p:val>
                                            <p:strVal val="#ppt_x"/>
                                          </p:val>
                                        </p:tav>
                                        <p:tav tm="100000">
                                          <p:val>
                                            <p:strVal val="#ppt_x"/>
                                          </p:val>
                                        </p:tav>
                                      </p:tavLst>
                                    </p:anim>
                                    <p:anim calcmode="lin" valueType="num">
                                      <p:cBhvr additive="repl">
                                        <p:cTn id="38" dur="1000" fill="hold"/>
                                        <p:tgtEl>
                                          <p:spTgt spid="564">
                                            <p:txEl>
                                              <p:pRg st="7" end="7"/>
                                            </p:txEl>
                                          </p:spTgt>
                                        </p:tgtEl>
                                        <p:attrNameLst>
                                          <p:attrName>ppt_y</p:attrName>
                                        </p:attrNameLst>
                                      </p:cBhvr>
                                      <p:tavLst>
                                        <p:tav tm="0">
                                          <p:val>
                                            <p:strVal val="#ppt_y+.1"/>
                                          </p:val>
                                        </p:tav>
                                        <p:tav tm="100000">
                                          <p:val>
                                            <p:strVal val="#ppt_y"/>
                                          </p:val>
                                        </p:tav>
                                      </p:tavLst>
                                    </p:anim>
                                  </p:childTnLst>
                                </p:cTn>
                              </p:par>
                              <p:par>
                                <p:cTn id="39" presetID="42" presetClass="entr" fill="hold" nodeType="withEffect">
                                  <p:stCondLst>
                                    <p:cond delay="0"/>
                                  </p:stCondLst>
                                  <p:childTnLst>
                                    <p:set>
                                      <p:cBhvr>
                                        <p:cTn id="40" dur="1" fill="hold">
                                          <p:stCondLst>
                                            <p:cond delay="0"/>
                                          </p:stCondLst>
                                        </p:cTn>
                                        <p:tgtEl>
                                          <p:spTgt spid="564">
                                            <p:txEl>
                                              <p:pRg st="8" end="8"/>
                                            </p:txEl>
                                          </p:spTgt>
                                        </p:tgtEl>
                                        <p:attrNameLst>
                                          <p:attrName>style.visibility</p:attrName>
                                        </p:attrNameLst>
                                      </p:cBhvr>
                                      <p:to>
                                        <p:strVal val="visible"/>
                                      </p:to>
                                    </p:set>
                                    <p:animEffect transition="in" filter="fade">
                                      <p:cBhvr additive="repl">
                                        <p:cTn id="41" dur="1000"/>
                                        <p:tgtEl>
                                          <p:spTgt spid="564">
                                            <p:txEl>
                                              <p:pRg st="8" end="8"/>
                                            </p:txEl>
                                          </p:spTgt>
                                        </p:tgtEl>
                                      </p:cBhvr>
                                    </p:animEffect>
                                    <p:anim calcmode="lin" valueType="num">
                                      <p:cBhvr additive="repl">
                                        <p:cTn id="42" dur="1000" fill="hold"/>
                                        <p:tgtEl>
                                          <p:spTgt spid="564">
                                            <p:txEl>
                                              <p:pRg st="8" end="8"/>
                                            </p:txEl>
                                          </p:spTgt>
                                        </p:tgtEl>
                                        <p:attrNameLst>
                                          <p:attrName>ppt_x</p:attrName>
                                        </p:attrNameLst>
                                      </p:cBhvr>
                                      <p:tavLst>
                                        <p:tav tm="0">
                                          <p:val>
                                            <p:strVal val="#ppt_x"/>
                                          </p:val>
                                        </p:tav>
                                        <p:tav tm="100000">
                                          <p:val>
                                            <p:strVal val="#ppt_x"/>
                                          </p:val>
                                        </p:tav>
                                      </p:tavLst>
                                    </p:anim>
                                    <p:anim calcmode="lin" valueType="num">
                                      <p:cBhvr additive="repl">
                                        <p:cTn id="43" dur="1000" fill="hold"/>
                                        <p:tgtEl>
                                          <p:spTgt spid="564">
                                            <p:txEl>
                                              <p:pRg st="8" end="8"/>
                                            </p:txEl>
                                          </p:spTgt>
                                        </p:tgtEl>
                                        <p:attrNameLst>
                                          <p:attrName>ppt_y</p:attrName>
                                        </p:attrNameLst>
                                      </p:cBhvr>
                                      <p:tavLst>
                                        <p:tav tm="0">
                                          <p:val>
                                            <p:strVal val="#ppt_y+.1"/>
                                          </p:val>
                                        </p:tav>
                                        <p:tav tm="100000">
                                          <p:val>
                                            <p:strVal val="#ppt_y"/>
                                          </p:val>
                                        </p:tav>
                                      </p:tavLst>
                                    </p:anim>
                                  </p:childTnLst>
                                </p:cTn>
                              </p:par>
                              <p:par>
                                <p:cTn id="44" presetID="42" presetClass="entr" fill="hold" nodeType="withEffect">
                                  <p:stCondLst>
                                    <p:cond delay="0"/>
                                  </p:stCondLst>
                                  <p:childTnLst>
                                    <p:set>
                                      <p:cBhvr>
                                        <p:cTn id="45" dur="1" fill="hold">
                                          <p:stCondLst>
                                            <p:cond delay="0"/>
                                          </p:stCondLst>
                                        </p:cTn>
                                        <p:tgtEl>
                                          <p:spTgt spid="564">
                                            <p:txEl>
                                              <p:pRg st="9" end="9"/>
                                            </p:txEl>
                                          </p:spTgt>
                                        </p:tgtEl>
                                        <p:attrNameLst>
                                          <p:attrName>style.visibility</p:attrName>
                                        </p:attrNameLst>
                                      </p:cBhvr>
                                      <p:to>
                                        <p:strVal val="visible"/>
                                      </p:to>
                                    </p:set>
                                    <p:animEffect transition="in" filter="fade">
                                      <p:cBhvr additive="repl">
                                        <p:cTn id="46" dur="1000"/>
                                        <p:tgtEl>
                                          <p:spTgt spid="564">
                                            <p:txEl>
                                              <p:pRg st="9" end="9"/>
                                            </p:txEl>
                                          </p:spTgt>
                                        </p:tgtEl>
                                      </p:cBhvr>
                                    </p:animEffect>
                                    <p:anim calcmode="lin" valueType="num">
                                      <p:cBhvr additive="repl">
                                        <p:cTn id="47" dur="1000" fill="hold"/>
                                        <p:tgtEl>
                                          <p:spTgt spid="564">
                                            <p:txEl>
                                              <p:pRg st="9" end="9"/>
                                            </p:txEl>
                                          </p:spTgt>
                                        </p:tgtEl>
                                        <p:attrNameLst>
                                          <p:attrName>ppt_x</p:attrName>
                                        </p:attrNameLst>
                                      </p:cBhvr>
                                      <p:tavLst>
                                        <p:tav tm="0">
                                          <p:val>
                                            <p:strVal val="#ppt_x"/>
                                          </p:val>
                                        </p:tav>
                                        <p:tav tm="100000">
                                          <p:val>
                                            <p:strVal val="#ppt_x"/>
                                          </p:val>
                                        </p:tav>
                                      </p:tavLst>
                                    </p:anim>
                                    <p:anim calcmode="lin" valueType="num">
                                      <p:cBhvr additive="repl">
                                        <p:cTn id="48" dur="1000" fill="hold"/>
                                        <p:tgtEl>
                                          <p:spTgt spid="56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TextShape 5"/>
          <p:cNvSpPr txBox="1"/>
          <p:nvPr/>
        </p:nvSpPr>
        <p:spPr>
          <a:xfrm>
            <a:off x="457200" y="1600200"/>
            <a:ext cx="8229240" cy="4525560"/>
          </a:xfrm>
          <a:prstGeom prst="rect">
            <a:avLst/>
          </a:prstGeom>
          <a:noFill/>
          <a:ln>
            <a:noFill/>
          </a:ln>
        </p:spPr>
        <p:txBody>
          <a:bodyPr>
            <a:normAutofit/>
          </a:bodyPr>
          <a:lstStyle/>
          <a:p>
            <a:endParaRPr lang="en-US" sz="24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589" name="CustomShape 6"/>
          <p:cNvSpPr/>
          <p:nvPr/>
        </p:nvSpPr>
        <p:spPr>
          <a:xfrm>
            <a:off x="1390261" y="6091244"/>
            <a:ext cx="68310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Figure </a:t>
            </a:r>
            <a:r>
              <a:rPr lang="en-IN" sz="1200" spc="-1" dirty="0">
                <a:solidFill>
                  <a:srgbClr val="000000"/>
                </a:solidFill>
                <a:latin typeface="Times New Roman" panose="02020603050405020304" pitchFamily="18" charset="0"/>
                <a:cs typeface="Times New Roman" panose="02020603050405020304" pitchFamily="18" charset="0"/>
              </a:rPr>
              <a:t>5.1</a:t>
            </a:r>
            <a:r>
              <a:rPr lang="en-IN" sz="1200" b="0" strike="noStrike" spc="-1" dirty="0">
                <a:solidFill>
                  <a:srgbClr val="000000"/>
                </a:solidFill>
                <a:latin typeface="Times New Roman" panose="02020603050405020304" pitchFamily="18" charset="0"/>
                <a:cs typeface="Times New Roman" panose="02020603050405020304" pitchFamily="18" charset="0"/>
              </a:rPr>
              <a:t>: Graphical representation of the proposed ensemble approach</a:t>
            </a:r>
            <a:endParaRPr lang="en-IN" sz="1200" b="0" strike="noStrike" spc="-1" dirty="0">
              <a:latin typeface="Times New Roman" panose="02020603050405020304" pitchFamily="18" charset="0"/>
              <a:cs typeface="Times New Roman" panose="02020603050405020304" pitchFamily="18" charset="0"/>
            </a:endParaRPr>
          </a:p>
        </p:txBody>
      </p:sp>
      <p:pic>
        <p:nvPicPr>
          <p:cNvPr id="590" name="Picture 7"/>
          <p:cNvPicPr/>
          <p:nvPr/>
        </p:nvPicPr>
        <p:blipFill>
          <a:blip r:embed="rId2"/>
          <a:stretch/>
        </p:blipFill>
        <p:spPr>
          <a:xfrm>
            <a:off x="922740" y="4217438"/>
            <a:ext cx="7372174" cy="1959932"/>
          </a:xfrm>
          <a:prstGeom prst="rect">
            <a:avLst/>
          </a:prstGeom>
          <a:ln>
            <a:noFill/>
          </a:ln>
        </p:spPr>
      </p:pic>
      <p:sp>
        <p:nvSpPr>
          <p:cNvPr id="10" name="TextShape 1">
            <a:extLst>
              <a:ext uri="{FF2B5EF4-FFF2-40B4-BE49-F238E27FC236}">
                <a16:creationId xmlns:a16="http://schemas.microsoft.com/office/drawing/2014/main" id="{CACA43DA-5DB1-468A-93FF-EE93232A7623}"/>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1900" b="0" strike="noStrike" spc="-1" dirty="0">
                <a:solidFill>
                  <a:srgbClr val="77933C"/>
                </a:solidFill>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a:p>
            <a:pPr algn="ctr">
              <a:lnSpc>
                <a:spcPct val="100000"/>
              </a:lnSpc>
            </a:pPr>
            <a:r>
              <a:rPr lang="en-IN" b="0" strike="noStrike" spc="-1" dirty="0">
                <a:latin typeface="Times New Roman" panose="02020603050405020304" pitchFamily="18" charset="0"/>
                <a:cs typeface="Times New Roman" panose="02020603050405020304" pitchFamily="18" charset="0"/>
              </a:rPr>
              <a:t>Phase 1: Crop classification under non-adaptive scenario</a:t>
            </a:r>
          </a:p>
        </p:txBody>
      </p:sp>
      <mc:AlternateContent xmlns:mc="http://schemas.openxmlformats.org/markup-compatibility/2006" xmlns:a14="http://schemas.microsoft.com/office/drawing/2010/main">
        <mc:Choice Requires="a14">
          <p:sp>
            <p:nvSpPr>
              <p:cNvPr id="11" name="TextShape 5">
                <a:extLst>
                  <a:ext uri="{FF2B5EF4-FFF2-40B4-BE49-F238E27FC236}">
                    <a16:creationId xmlns:a16="http://schemas.microsoft.com/office/drawing/2014/main" id="{B14A2172-7F52-4665-B901-863842BEEC5D}"/>
                  </a:ext>
                </a:extLst>
              </p:cNvPr>
              <p:cNvSpPr txBox="1"/>
              <p:nvPr/>
            </p:nvSpPr>
            <p:spPr>
              <a:xfrm>
                <a:off x="609600" y="1752600"/>
                <a:ext cx="8229240" cy="2651449"/>
              </a:xfrm>
              <a:prstGeom prst="rect">
                <a:avLst/>
              </a:prstGeom>
              <a:noFill/>
              <a:ln>
                <a:noFill/>
              </a:ln>
            </p:spPr>
            <p:txBody>
              <a:bodyPr>
                <a:normAutofit/>
              </a:bodyPr>
              <a:lstStyle/>
              <a:p>
                <a:pPr marL="343080" indent="-342720">
                  <a:lnSpc>
                    <a:spcPct val="100000"/>
                  </a:lnSpc>
                  <a:spcBef>
                    <a:spcPts val="479"/>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Fine-tuning of pre-trained Inception-V3 architecture (Model A)</a:t>
                </a:r>
              </a:p>
              <a:p>
                <a:pPr marL="800280" lvl="1" indent="-342720">
                  <a:spcBef>
                    <a:spcPts val="479"/>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Obtain the class label </a:t>
                </a:r>
                <a14:m>
                  <m:oMath xmlns:m="http://schemas.openxmlformats.org/officeDocument/2006/math">
                    <m:d>
                      <m:dPr>
                        <m:ctrlPr>
                          <a:rPr lang="en-US" sz="1600" b="0" i="1" strike="noStrike" spc="-1" smtClean="0">
                            <a:solidFill>
                              <a:srgbClr val="000000"/>
                            </a:solidFill>
                            <a:latin typeface="Cambria Math" panose="02040503050406030204" pitchFamily="18" charset="0"/>
                            <a:cs typeface="Times New Roman" panose="02020603050405020304" pitchFamily="18" charset="0"/>
                          </a:rPr>
                        </m:ctrlPr>
                      </m:dPr>
                      <m:e>
                        <m:sSubSup>
                          <m:sSubSupPr>
                            <m:ctrlPr>
                              <a:rPr lang="en-US" sz="1600" b="0" i="1" strike="noStrike" spc="-1" smtClean="0">
                                <a:solidFill>
                                  <a:srgbClr val="000000"/>
                                </a:solidFill>
                                <a:latin typeface="Cambria Math" panose="02040503050406030204" pitchFamily="18" charset="0"/>
                                <a:cs typeface="Times New Roman" panose="02020603050405020304" pitchFamily="18" charset="0"/>
                              </a:rPr>
                            </m:ctrlPr>
                          </m:sSubSupPr>
                          <m:e>
                            <m:r>
                              <a:rPr lang="en-IN" sz="1600" b="0" i="1" strike="noStrike" spc="-1" smtClean="0">
                                <a:solidFill>
                                  <a:srgbClr val="000000"/>
                                </a:solidFill>
                                <a:latin typeface="Cambria Math" panose="02040503050406030204" pitchFamily="18" charset="0"/>
                                <a:cs typeface="Times New Roman" panose="02020603050405020304" pitchFamily="18" charset="0"/>
                              </a:rPr>
                              <m:t>𝑙</m:t>
                            </m:r>
                          </m:e>
                          <m:sub>
                            <m:r>
                              <a:rPr lang="en-IN" sz="1600" b="0" i="1" strike="noStrike" spc="-1" smtClean="0">
                                <a:solidFill>
                                  <a:srgbClr val="000000"/>
                                </a:solidFill>
                                <a:latin typeface="Cambria Math" panose="02040503050406030204" pitchFamily="18" charset="0"/>
                                <a:cs typeface="Times New Roman" panose="02020603050405020304" pitchFamily="18" charset="0"/>
                              </a:rPr>
                              <m:t>𝑖</m:t>
                            </m:r>
                          </m:sub>
                          <m:sup>
                            <m:r>
                              <a:rPr lang="en-US" sz="1600" b="0" i="1" strike="noStrike" spc="-1" smtClean="0">
                                <a:solidFill>
                                  <a:srgbClr val="000000"/>
                                </a:solidFill>
                                <a:latin typeface="Cambria Math" panose="02040503050406030204" pitchFamily="18" charset="0"/>
                                <a:cs typeface="Times New Roman" panose="02020603050405020304" pitchFamily="18" charset="0"/>
                              </a:rPr>
                              <m:t>𝐴</m:t>
                            </m:r>
                          </m:sup>
                        </m:sSubSup>
                      </m:e>
                    </m:d>
                  </m:oMath>
                </a14:m>
                <a:r>
                  <a:rPr lang="en-US" sz="1600" b="0" strike="noStrike" spc="-1" dirty="0">
                    <a:solidFill>
                      <a:srgbClr val="000000"/>
                    </a:solidFill>
                    <a:latin typeface="Times New Roman" panose="02020603050405020304" pitchFamily="18" charset="0"/>
                    <a:cs typeface="Times New Roman" panose="02020603050405020304" pitchFamily="18" charset="0"/>
                  </a:rPr>
                  <a:t>and probability scores</a:t>
                </a:r>
                <a14:m>
                  <m:oMath xmlns:m="http://schemas.openxmlformats.org/officeDocument/2006/math">
                    <m:d>
                      <m:dPr>
                        <m:ctrlPr>
                          <a:rPr lang="en-US" sz="1600" b="0" i="1" strike="noStrike" spc="-1" smtClean="0">
                            <a:solidFill>
                              <a:srgbClr val="000000"/>
                            </a:solidFill>
                            <a:latin typeface="Cambria Math" panose="02040503050406030204" pitchFamily="18" charset="0"/>
                            <a:cs typeface="Times New Roman" panose="02020603050405020304" pitchFamily="18" charset="0"/>
                          </a:rPr>
                        </m:ctrlPr>
                      </m:dPr>
                      <m:e>
                        <m:sSubSup>
                          <m:sSubSupPr>
                            <m:ctrlPr>
                              <a:rPr lang="en-US" sz="1600" b="0" i="1" strike="noStrike" spc="-1" smtClean="0">
                                <a:solidFill>
                                  <a:srgbClr val="000000"/>
                                </a:solidFill>
                                <a:latin typeface="Cambria Math" panose="02040503050406030204" pitchFamily="18" charset="0"/>
                                <a:cs typeface="Times New Roman" panose="02020603050405020304" pitchFamily="18" charset="0"/>
                              </a:rPr>
                            </m:ctrlPr>
                          </m:sSubSupPr>
                          <m:e>
                            <m:r>
                              <a:rPr lang="en-IN" sz="1600" b="0" i="1" strike="noStrike" spc="-1" smtClean="0">
                                <a:solidFill>
                                  <a:srgbClr val="000000"/>
                                </a:solidFill>
                                <a:latin typeface="Cambria Math" panose="02040503050406030204" pitchFamily="18" charset="0"/>
                                <a:cs typeface="Times New Roman" panose="02020603050405020304" pitchFamily="18" charset="0"/>
                              </a:rPr>
                              <m:t>𝑃</m:t>
                            </m:r>
                          </m:e>
                          <m:sub>
                            <m:r>
                              <a:rPr lang="en-IN" sz="1600" b="0" i="1" strike="noStrike" spc="-1" smtClean="0">
                                <a:solidFill>
                                  <a:srgbClr val="000000"/>
                                </a:solidFill>
                                <a:latin typeface="Cambria Math" panose="02040503050406030204" pitchFamily="18" charset="0"/>
                                <a:cs typeface="Times New Roman" panose="02020603050405020304" pitchFamily="18" charset="0"/>
                              </a:rPr>
                              <m:t>𝑖</m:t>
                            </m:r>
                          </m:sub>
                          <m:sup>
                            <m:r>
                              <a:rPr lang="en-US" sz="1600" b="0" i="1" strike="noStrike" spc="-1" smtClean="0">
                                <a:solidFill>
                                  <a:srgbClr val="000000"/>
                                </a:solidFill>
                                <a:latin typeface="Cambria Math" panose="02040503050406030204" pitchFamily="18" charset="0"/>
                                <a:cs typeface="Times New Roman" panose="02020603050405020304" pitchFamily="18" charset="0"/>
                              </a:rPr>
                              <m:t>𝐴</m:t>
                            </m:r>
                          </m:sup>
                        </m:sSubSup>
                      </m:e>
                    </m:d>
                  </m:oMath>
                </a14:m>
                <a:r>
                  <a:rPr lang="en-US" sz="1600" b="0" strike="noStrike" spc="-1" dirty="0">
                    <a:solidFill>
                      <a:srgbClr val="000000"/>
                    </a:solidFill>
                    <a:latin typeface="Times New Roman" panose="02020603050405020304" pitchFamily="18" charset="0"/>
                    <a:cs typeface="Times New Roman" panose="02020603050405020304" pitchFamily="18" charset="0"/>
                  </a:rPr>
                  <a:t> of  all the testing samples</a:t>
                </a:r>
              </a:p>
              <a:p>
                <a:pPr marL="343080" indent="-342720">
                  <a:spcBef>
                    <a:spcPts val="479"/>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Training of MFMS-DCNN (Model B)</a:t>
                </a:r>
              </a:p>
              <a:p>
                <a:pPr marL="800280" lvl="1" indent="-342720">
                  <a:spcBef>
                    <a:spcPts val="479"/>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Extract features of the images at multiple levels using multiple filter</a:t>
                </a:r>
              </a:p>
              <a:p>
                <a:pPr marL="685800" lvl="1" indent="-228240">
                  <a:spcBef>
                    <a:spcPts val="360"/>
                  </a:spcBef>
                  <a:buClr>
                    <a:srgbClr val="000000"/>
                  </a:buClr>
                  <a:buFont typeface="Arial"/>
                  <a:buChar char="•"/>
                </a:pPr>
                <a:r>
                  <a:rPr lang="en-US" b="0" strike="noStrike" spc="-1" dirty="0">
                    <a:solidFill>
                      <a:srgbClr val="000000"/>
                    </a:solidFill>
                    <a:latin typeface="Times New Roman" panose="02020603050405020304" pitchFamily="18" charset="0"/>
                    <a:cs typeface="Times New Roman" panose="02020603050405020304" pitchFamily="18" charset="0"/>
                  </a:rPr>
                  <a:t>Obtain the class label </a:t>
                </a:r>
                <a14:m>
                  <m:oMath xmlns:m="http://schemas.openxmlformats.org/officeDocument/2006/math">
                    <m:d>
                      <m:dPr>
                        <m:ctrlPr>
                          <a:rPr lang="en-US" b="0" i="1" strike="noStrike" spc="-1" smtClean="0">
                            <a:solidFill>
                              <a:srgbClr val="000000"/>
                            </a:solidFill>
                            <a:latin typeface="Cambria Math" panose="02040503050406030204" pitchFamily="18" charset="0"/>
                            <a:cs typeface="Times New Roman" panose="02020603050405020304" pitchFamily="18" charset="0"/>
                          </a:rPr>
                        </m:ctrlPr>
                      </m:dPr>
                      <m:e>
                        <m:sSubSup>
                          <m:sSubSupPr>
                            <m:ctrlPr>
                              <a:rPr lang="en-US" b="0" i="1" strike="noStrike" spc="-1" smtClean="0">
                                <a:solidFill>
                                  <a:srgbClr val="000000"/>
                                </a:solidFill>
                                <a:latin typeface="Cambria Math" panose="02040503050406030204" pitchFamily="18" charset="0"/>
                                <a:cs typeface="Times New Roman" panose="02020603050405020304" pitchFamily="18" charset="0"/>
                              </a:rPr>
                            </m:ctrlPr>
                          </m:sSubSupPr>
                          <m:e>
                            <m:r>
                              <a:rPr lang="en-IN" b="0" i="1" strike="noStrike" spc="-1" smtClean="0">
                                <a:solidFill>
                                  <a:srgbClr val="000000"/>
                                </a:solidFill>
                                <a:latin typeface="Cambria Math" panose="02040503050406030204" pitchFamily="18" charset="0"/>
                                <a:cs typeface="Times New Roman" panose="02020603050405020304" pitchFamily="18" charset="0"/>
                              </a:rPr>
                              <m:t>𝑙</m:t>
                            </m:r>
                          </m:e>
                          <m:sub>
                            <m:r>
                              <a:rPr lang="en-IN" b="0" i="1" strike="noStrike" spc="-1" smtClean="0">
                                <a:solidFill>
                                  <a:srgbClr val="000000"/>
                                </a:solidFill>
                                <a:latin typeface="Cambria Math" panose="02040503050406030204" pitchFamily="18" charset="0"/>
                                <a:cs typeface="Times New Roman" panose="02020603050405020304" pitchFamily="18" charset="0"/>
                              </a:rPr>
                              <m:t>𝑖</m:t>
                            </m:r>
                          </m:sub>
                          <m:sup>
                            <m:r>
                              <a:rPr lang="en-US" b="0" i="1" strike="noStrike" spc="-1" smtClean="0">
                                <a:solidFill>
                                  <a:srgbClr val="000000"/>
                                </a:solidFill>
                                <a:latin typeface="Cambria Math" panose="02040503050406030204" pitchFamily="18" charset="0"/>
                                <a:cs typeface="Times New Roman" panose="02020603050405020304" pitchFamily="18" charset="0"/>
                              </a:rPr>
                              <m:t>𝐵</m:t>
                            </m:r>
                          </m:sup>
                        </m:sSubSup>
                      </m:e>
                    </m:d>
                  </m:oMath>
                </a14:m>
                <a:r>
                  <a:rPr lang="en-US" b="0" strike="noStrike" spc="-1" dirty="0">
                    <a:solidFill>
                      <a:srgbClr val="000000"/>
                    </a:solidFill>
                    <a:latin typeface="Times New Roman" panose="02020603050405020304" pitchFamily="18" charset="0"/>
                    <a:cs typeface="Times New Roman" panose="02020603050405020304" pitchFamily="18" charset="0"/>
                  </a:rPr>
                  <a:t>and probability scores </a:t>
                </a:r>
                <a14:m>
                  <m:oMath xmlns:m="http://schemas.openxmlformats.org/officeDocument/2006/math">
                    <m:d>
                      <m:dPr>
                        <m:ctrlPr>
                          <a:rPr lang="en-US" b="0" i="1" strike="noStrike" spc="-1" smtClean="0">
                            <a:solidFill>
                              <a:srgbClr val="000000"/>
                            </a:solidFill>
                            <a:latin typeface="Cambria Math" panose="02040503050406030204" pitchFamily="18" charset="0"/>
                            <a:cs typeface="Times New Roman" panose="02020603050405020304" pitchFamily="18" charset="0"/>
                          </a:rPr>
                        </m:ctrlPr>
                      </m:dPr>
                      <m:e>
                        <m:sSubSup>
                          <m:sSubSupPr>
                            <m:ctrlPr>
                              <a:rPr lang="en-US" b="0" i="1" strike="noStrike" spc="-1" smtClean="0">
                                <a:solidFill>
                                  <a:srgbClr val="000000"/>
                                </a:solidFill>
                                <a:latin typeface="Cambria Math" panose="02040503050406030204" pitchFamily="18" charset="0"/>
                                <a:cs typeface="Times New Roman" panose="02020603050405020304" pitchFamily="18" charset="0"/>
                              </a:rPr>
                            </m:ctrlPr>
                          </m:sSubSupPr>
                          <m:e>
                            <m:r>
                              <a:rPr lang="en-IN" b="0" i="1" strike="noStrike" spc="-1" smtClean="0">
                                <a:solidFill>
                                  <a:srgbClr val="000000"/>
                                </a:solidFill>
                                <a:latin typeface="Cambria Math" panose="02040503050406030204" pitchFamily="18" charset="0"/>
                                <a:cs typeface="Times New Roman" panose="02020603050405020304" pitchFamily="18" charset="0"/>
                              </a:rPr>
                              <m:t>𝑃</m:t>
                            </m:r>
                          </m:e>
                          <m:sub>
                            <m:r>
                              <a:rPr lang="en-IN" b="0" i="1" strike="noStrike" spc="-1" smtClean="0">
                                <a:solidFill>
                                  <a:srgbClr val="000000"/>
                                </a:solidFill>
                                <a:latin typeface="Cambria Math" panose="02040503050406030204" pitchFamily="18" charset="0"/>
                                <a:cs typeface="Times New Roman" panose="02020603050405020304" pitchFamily="18" charset="0"/>
                              </a:rPr>
                              <m:t>𝑖</m:t>
                            </m:r>
                          </m:sub>
                          <m:sup>
                            <m:r>
                              <a:rPr lang="en-US" b="0" i="1" strike="noStrike" spc="-1" smtClean="0">
                                <a:solidFill>
                                  <a:srgbClr val="000000"/>
                                </a:solidFill>
                                <a:latin typeface="Cambria Math" panose="02040503050406030204" pitchFamily="18" charset="0"/>
                                <a:cs typeface="Times New Roman" panose="02020603050405020304" pitchFamily="18" charset="0"/>
                              </a:rPr>
                              <m:t>𝐵</m:t>
                            </m:r>
                          </m:sup>
                        </m:sSubSup>
                      </m:e>
                    </m:d>
                  </m:oMath>
                </a14:m>
                <a:r>
                  <a:rPr lang="en-US" b="0" strike="noStrike" spc="-1" dirty="0">
                    <a:solidFill>
                      <a:srgbClr val="000000"/>
                    </a:solidFill>
                    <a:latin typeface="Times New Roman" panose="02020603050405020304" pitchFamily="18" charset="0"/>
                    <a:cs typeface="Times New Roman" panose="02020603050405020304" pitchFamily="18" charset="0"/>
                  </a:rPr>
                  <a:t>of  all the testing samples</a:t>
                </a:r>
              </a:p>
              <a:p>
                <a:pPr marL="228600" indent="-228240">
                  <a:spcBef>
                    <a:spcPts val="360"/>
                  </a:spcBef>
                  <a:buClr>
                    <a:srgbClr val="000000"/>
                  </a:buClr>
                  <a:buFont typeface="Arial"/>
                  <a:buChar char="•"/>
                </a:pPr>
                <a:r>
                  <a:rPr lang="en-US" sz="1800" b="0" strike="noStrike" spc="-1" dirty="0">
                    <a:solidFill>
                      <a:srgbClr val="000000"/>
                    </a:solidFill>
                    <a:latin typeface="Times New Roman" panose="02020603050405020304" pitchFamily="18" charset="0"/>
                    <a:cs typeface="Times New Roman" panose="02020603050405020304" pitchFamily="18" charset="0"/>
                  </a:rPr>
                  <a:t>Ensemble of Model A and Model B using mean rule and product rule combiners</a:t>
                </a:r>
              </a:p>
              <a:p>
                <a:pPr marL="228600" indent="-228240">
                  <a:spcBef>
                    <a:spcPts val="360"/>
                  </a:spcBef>
                  <a:buClr>
                    <a:srgbClr val="000000"/>
                  </a:buClr>
                  <a:buFont typeface="Arial"/>
                  <a:buChar char="•"/>
                </a:pPr>
                <a:r>
                  <a:rPr lang="en-US" b="0" strike="noStrike" spc="-1" dirty="0">
                    <a:solidFill>
                      <a:srgbClr val="000000"/>
                    </a:solidFill>
                    <a:latin typeface="Times New Roman" panose="02020603050405020304" pitchFamily="18" charset="0"/>
                    <a:cs typeface="Times New Roman" panose="02020603050405020304" pitchFamily="18" charset="0"/>
                  </a:rPr>
                  <a:t>Obtain the class label based on the maximum of mean and product score</a:t>
                </a:r>
                <a:endParaRPr lang="en-US" sz="1800" b="0" strike="noStrike" spc="-1" dirty="0">
                  <a:solidFill>
                    <a:srgbClr val="000000"/>
                  </a:solidFill>
                  <a:latin typeface="Times New Roman" panose="02020603050405020304" pitchFamily="18" charset="0"/>
                  <a:cs typeface="Times New Roman" panose="02020603050405020304" pitchFamily="18" charset="0"/>
                </a:endParaRPr>
              </a:p>
              <a:p>
                <a:pPr marL="228600" indent="-228240">
                  <a:spcBef>
                    <a:spcPts val="360"/>
                  </a:spcBef>
                  <a:buClr>
                    <a:srgbClr val="000000"/>
                  </a:buClr>
                  <a:buFont typeface="Arial"/>
                  <a:buChar char="•"/>
                </a:pPr>
                <a:endParaRPr lang="en-US" b="0" strike="noStrike" spc="-1" dirty="0">
                  <a:solidFill>
                    <a:srgbClr val="000000"/>
                  </a:solidFill>
                  <a:latin typeface="Times New Roman" panose="02020603050405020304" pitchFamily="18" charset="0"/>
                  <a:cs typeface="Times New Roman" panose="02020603050405020304" pitchFamily="18" charset="0"/>
                </a:endParaRPr>
              </a:p>
              <a:p>
                <a:endParaRPr lang="en-US" sz="1800" b="0" strike="noStrike" spc="-1"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1" name="TextShape 5">
                <a:extLst>
                  <a:ext uri="{FF2B5EF4-FFF2-40B4-BE49-F238E27FC236}">
                    <a16:creationId xmlns:a16="http://schemas.microsoft.com/office/drawing/2014/main" id="{B14A2172-7F52-4665-B901-863842BEEC5D}"/>
                  </a:ext>
                </a:extLst>
              </p:cNvPr>
              <p:cNvSpPr txBox="1">
                <a:spLocks noRot="1" noChangeAspect="1" noMove="1" noResize="1" noEditPoints="1" noAdjustHandles="1" noChangeArrowheads="1" noChangeShapeType="1" noTextEdit="1"/>
              </p:cNvSpPr>
              <p:nvPr/>
            </p:nvSpPr>
            <p:spPr>
              <a:xfrm>
                <a:off x="609600" y="1752600"/>
                <a:ext cx="8229240" cy="2651449"/>
              </a:xfrm>
              <a:prstGeom prst="rect">
                <a:avLst/>
              </a:prstGeom>
              <a:blipFill>
                <a:blip r:embed="rId3"/>
                <a:stretch>
                  <a:fillRect l="-667" t="-1382" r="-148"/>
                </a:stretch>
              </a:blipFill>
              <a:ln>
                <a:noFill/>
              </a:ln>
            </p:spPr>
            <p:txBody>
              <a:bodyPr/>
              <a:lstStyle/>
              <a:p>
                <a:r>
                  <a:rPr lang="en-US">
                    <a:noFill/>
                  </a:rPr>
                  <a:t> </a:t>
                </a:r>
              </a:p>
            </p:txBody>
          </p:sp>
        </mc:Fallback>
      </mc:AlternateContent>
      <p:sp>
        <p:nvSpPr>
          <p:cNvPr id="12" name="Date Placeholder 21">
            <a:extLst>
              <a:ext uri="{FF2B5EF4-FFF2-40B4-BE49-F238E27FC236}">
                <a16:creationId xmlns:a16="http://schemas.microsoft.com/office/drawing/2014/main" id="{70E6577E-08D6-46F5-BAB2-AD29EEF893AA}"/>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4" name="Slide Number Placeholder 23">
            <a:extLst>
              <a:ext uri="{FF2B5EF4-FFF2-40B4-BE49-F238E27FC236}">
                <a16:creationId xmlns:a16="http://schemas.microsoft.com/office/drawing/2014/main" id="{127AD20B-566F-4EEF-B054-113AD074E2F9}"/>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54</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96766BF2-5DDE-0BAE-491A-A131F0B5FAD0}"/>
              </a:ext>
            </a:extLst>
          </p:cNvPr>
          <p:cNvSpPr txBox="1">
            <a:spLocks/>
          </p:cNvSpPr>
          <p:nvPr/>
        </p:nvSpPr>
        <p:spPr>
          <a:xfrm>
            <a:off x="3124200" y="643586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extLst>
      <p:ext uri="{BB962C8B-B14F-4D97-AF65-F5344CB8AC3E}">
        <p14:creationId xmlns:p14="http://schemas.microsoft.com/office/powerpoint/2010/main" val="76625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5" dur="500"/>
                                        <p:tgtEl>
                                          <p:spTgt spid="11">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8" dur="500"/>
                                        <p:tgtEl>
                                          <p:spTgt spid="11">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21" dur="5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26" dur="500"/>
                                        <p:tgtEl>
                                          <p:spTgt spid="11">
                                            <p:txEl>
                                              <p:pRg st="5" end="5"/>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randombar(horizontal)">
                                      <p:cBhvr>
                                        <p:cTn id="29" dur="500"/>
                                        <p:tgtEl>
                                          <p:spTgt spid="1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89"/>
                                        </p:tgtEl>
                                        <p:attrNameLst>
                                          <p:attrName>style.visibility</p:attrName>
                                        </p:attrNameLst>
                                      </p:cBhvr>
                                      <p:to>
                                        <p:strVal val="visible"/>
                                      </p:to>
                                    </p:set>
                                    <p:animEffect transition="in" filter="randombar(horizontal)">
                                      <p:cBhvr>
                                        <p:cTn id="34" dur="500"/>
                                        <p:tgtEl>
                                          <p:spTgt spid="589"/>
                                        </p:tgtEl>
                                      </p:cBhvr>
                                    </p:animEffect>
                                  </p:childTnLst>
                                </p:cTn>
                              </p:par>
                              <p:par>
                                <p:cTn id="35" presetID="14" presetClass="entr" presetSubtype="10" fill="hold" nodeType="withEffect">
                                  <p:stCondLst>
                                    <p:cond delay="0"/>
                                  </p:stCondLst>
                                  <p:childTnLst>
                                    <p:set>
                                      <p:cBhvr>
                                        <p:cTn id="36" dur="1" fill="hold">
                                          <p:stCondLst>
                                            <p:cond delay="0"/>
                                          </p:stCondLst>
                                        </p:cTn>
                                        <p:tgtEl>
                                          <p:spTgt spid="590"/>
                                        </p:tgtEl>
                                        <p:attrNameLst>
                                          <p:attrName>style.visibility</p:attrName>
                                        </p:attrNameLst>
                                      </p:cBhvr>
                                      <p:to>
                                        <p:strVal val="visible"/>
                                      </p:to>
                                    </p:set>
                                    <p:animEffect transition="in" filter="randombar(horizontal)">
                                      <p:cBhvr>
                                        <p:cTn id="37" dur="500"/>
                                        <p:tgtEl>
                                          <p:spTgt spid="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TextShape 5"/>
          <p:cNvSpPr txBox="1"/>
          <p:nvPr/>
        </p:nvSpPr>
        <p:spPr>
          <a:xfrm>
            <a:off x="457200" y="1600200"/>
            <a:ext cx="8229240" cy="4525560"/>
          </a:xfrm>
          <a:prstGeom prst="rect">
            <a:avLst/>
          </a:prstGeom>
          <a:noFill/>
          <a:ln>
            <a:noFill/>
          </a:ln>
        </p:spPr>
        <p:txBody>
          <a:bodyPr>
            <a:normAutofit/>
          </a:bodyPr>
          <a:lstStyle/>
          <a:p>
            <a:endParaRPr lang="en-US" sz="24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575" name="Picture 6"/>
          <p:cNvPicPr/>
          <p:nvPr/>
        </p:nvPicPr>
        <p:blipFill>
          <a:blip r:embed="rId2"/>
          <a:stretch/>
        </p:blipFill>
        <p:spPr>
          <a:xfrm>
            <a:off x="178920" y="1946829"/>
            <a:ext cx="8786160" cy="3298011"/>
          </a:xfrm>
          <a:prstGeom prst="rect">
            <a:avLst/>
          </a:prstGeom>
          <a:ln>
            <a:noFill/>
          </a:ln>
        </p:spPr>
      </p:pic>
      <p:sp>
        <p:nvSpPr>
          <p:cNvPr id="576" name="CustomShape 6"/>
          <p:cNvSpPr/>
          <p:nvPr/>
        </p:nvSpPr>
        <p:spPr>
          <a:xfrm>
            <a:off x="1321920" y="5427720"/>
            <a:ext cx="7178268"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Figure </a:t>
            </a:r>
            <a:r>
              <a:rPr lang="en-IN" sz="1200" spc="-1" dirty="0">
                <a:solidFill>
                  <a:srgbClr val="000000"/>
                </a:solidFill>
                <a:latin typeface="Times New Roman" panose="02020603050405020304" pitchFamily="18" charset="0"/>
                <a:cs typeface="Times New Roman" panose="02020603050405020304" pitchFamily="18" charset="0"/>
              </a:rPr>
              <a:t>5.2</a:t>
            </a:r>
            <a:r>
              <a:rPr lang="en-IN" sz="1200" b="0" strike="noStrike" spc="-1" dirty="0">
                <a:solidFill>
                  <a:srgbClr val="000000"/>
                </a:solidFill>
                <a:latin typeface="Times New Roman" panose="02020603050405020304" pitchFamily="18" charset="0"/>
                <a:cs typeface="Times New Roman" panose="02020603050405020304" pitchFamily="18" charset="0"/>
              </a:rPr>
              <a:t>: The architecture of the Multi-Filter Multi-Scale DCNN Model</a:t>
            </a:r>
            <a:endParaRPr lang="en-IN" sz="1200" b="0" strike="noStrike" spc="-1" dirty="0">
              <a:latin typeface="Times New Roman" panose="02020603050405020304" pitchFamily="18" charset="0"/>
              <a:cs typeface="Times New Roman" panose="02020603050405020304" pitchFamily="18" charset="0"/>
            </a:endParaRPr>
          </a:p>
        </p:txBody>
      </p:sp>
      <p:sp>
        <p:nvSpPr>
          <p:cNvPr id="10" name="TextShape 1">
            <a:extLst>
              <a:ext uri="{FF2B5EF4-FFF2-40B4-BE49-F238E27FC236}">
                <a16:creationId xmlns:a16="http://schemas.microsoft.com/office/drawing/2014/main" id="{053C805C-6352-40FF-B28D-01B226B39DCB}"/>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1900" b="0" strike="noStrike" spc="-1" dirty="0">
                <a:solidFill>
                  <a:srgbClr val="77933C"/>
                </a:solidFill>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a:p>
            <a:pPr algn="ctr">
              <a:lnSpc>
                <a:spcPct val="100000"/>
              </a:lnSpc>
            </a:pPr>
            <a:r>
              <a:rPr lang="en-IN" b="0" strike="noStrike" spc="-1" dirty="0">
                <a:latin typeface="Times New Roman" panose="02020603050405020304" pitchFamily="18" charset="0"/>
                <a:cs typeface="Times New Roman" panose="02020603050405020304" pitchFamily="18" charset="0"/>
              </a:rPr>
              <a:t>Phase 1: Crop classification under non-adaptive scenario</a:t>
            </a:r>
          </a:p>
        </p:txBody>
      </p:sp>
      <p:sp>
        <p:nvSpPr>
          <p:cNvPr id="9" name="Date Placeholder 21">
            <a:extLst>
              <a:ext uri="{FF2B5EF4-FFF2-40B4-BE49-F238E27FC236}">
                <a16:creationId xmlns:a16="http://schemas.microsoft.com/office/drawing/2014/main" id="{09AEFBDD-B89A-4E2A-A5FA-97426D195D5E}"/>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2" name="Slide Number Placeholder 23">
            <a:extLst>
              <a:ext uri="{FF2B5EF4-FFF2-40B4-BE49-F238E27FC236}">
                <a16:creationId xmlns:a16="http://schemas.microsoft.com/office/drawing/2014/main" id="{3AC73547-1970-45D6-AFD8-024AE1A0075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55</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6058512B-F2B8-B8ED-9C6F-9A91284742A9}"/>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TextShape 5"/>
          <p:cNvSpPr txBox="1"/>
          <p:nvPr/>
        </p:nvSpPr>
        <p:spPr>
          <a:xfrm>
            <a:off x="457200" y="1600200"/>
            <a:ext cx="8229240" cy="4525560"/>
          </a:xfrm>
          <a:prstGeom prst="rect">
            <a:avLst/>
          </a:prstGeom>
          <a:noFill/>
          <a:ln>
            <a:noFill/>
          </a:ln>
        </p:spPr>
        <p:txBody>
          <a:bodyPr>
            <a:normAutofit/>
          </a:bodyPr>
          <a:lstStyle/>
          <a:p>
            <a:endParaRPr lang="en-US" sz="22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8" name="TextShape 1">
            <a:extLst>
              <a:ext uri="{FF2B5EF4-FFF2-40B4-BE49-F238E27FC236}">
                <a16:creationId xmlns:a16="http://schemas.microsoft.com/office/drawing/2014/main" id="{F39AF90C-AA75-4818-90CE-5ECF0C8868E6}"/>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1900" b="0" strike="noStrike" spc="-1" dirty="0">
                <a:solidFill>
                  <a:srgbClr val="77933C"/>
                </a:solidFill>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a:p>
            <a:pPr algn="ctr">
              <a:lnSpc>
                <a:spcPct val="100000"/>
              </a:lnSpc>
            </a:pPr>
            <a:r>
              <a:rPr lang="en-IN" b="0" strike="noStrike" spc="-1" dirty="0">
                <a:latin typeface="Times New Roman" panose="02020603050405020304" pitchFamily="18" charset="0"/>
                <a:cs typeface="Times New Roman" panose="02020603050405020304" pitchFamily="18" charset="0"/>
              </a:rPr>
              <a:t>Phase 2: Crop classification under adaptive scenario</a:t>
            </a:r>
            <a:endParaRPr lang="en-IN" sz="2200" b="0" strike="noStrike" spc="-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D0F18D3-EA5F-43F8-A2B8-B8CBC41C7D0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55576" y="3211395"/>
            <a:ext cx="6815689" cy="2996558"/>
          </a:xfrm>
          <a:prstGeom prst="rect">
            <a:avLst/>
          </a:prstGeom>
        </p:spPr>
      </p:pic>
      <p:sp>
        <p:nvSpPr>
          <p:cNvPr id="13" name="TextBox 12">
            <a:extLst>
              <a:ext uri="{FF2B5EF4-FFF2-40B4-BE49-F238E27FC236}">
                <a16:creationId xmlns:a16="http://schemas.microsoft.com/office/drawing/2014/main" id="{3C0B0EE4-5435-4DF0-AB5E-393454AB4D51}"/>
              </a:ext>
            </a:extLst>
          </p:cNvPr>
          <p:cNvSpPr txBox="1"/>
          <p:nvPr/>
        </p:nvSpPr>
        <p:spPr>
          <a:xfrm>
            <a:off x="2132999" y="6123974"/>
            <a:ext cx="5486761" cy="276999"/>
          </a:xfrm>
          <a:prstGeom prst="rect">
            <a:avLst/>
          </a:prstGeom>
          <a:noFill/>
        </p:spPr>
        <p:txBody>
          <a:bodyPr wrap="square">
            <a:spAutoFit/>
          </a:bodyPr>
          <a:lstStyle/>
          <a:p>
            <a:pPr algn="ct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Figure </a:t>
            </a:r>
            <a:r>
              <a:rPr lang="en-IN" sz="1200" spc="-1" dirty="0">
                <a:solidFill>
                  <a:srgbClr val="000000"/>
                </a:solidFill>
                <a:latin typeface="Times New Roman" panose="02020603050405020304" pitchFamily="18" charset="0"/>
                <a:cs typeface="Times New Roman" panose="02020603050405020304" pitchFamily="18" charset="0"/>
              </a:rPr>
              <a:t>5.3</a:t>
            </a:r>
            <a:r>
              <a:rPr lang="en-IN" sz="1200" b="0" strike="noStrike" spc="-1" dirty="0">
                <a:solidFill>
                  <a:srgbClr val="000000"/>
                </a:solidFill>
                <a:latin typeface="Times New Roman" panose="02020603050405020304" pitchFamily="18" charset="0"/>
                <a:cs typeface="Times New Roman" panose="02020603050405020304" pitchFamily="18" charset="0"/>
              </a:rPr>
              <a:t>: The architecture of the adaptive model</a:t>
            </a:r>
            <a:endParaRPr lang="en-IN" sz="1200" b="0" strike="noStrike" spc="-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A6D01DE-5EB6-494F-945A-B34631D473F1}"/>
              </a:ext>
            </a:extLst>
          </p:cNvPr>
          <p:cNvSpPr txBox="1"/>
          <p:nvPr/>
        </p:nvSpPr>
        <p:spPr>
          <a:xfrm>
            <a:off x="872734" y="1536174"/>
            <a:ext cx="7515486" cy="2021066"/>
          </a:xfrm>
          <a:prstGeom prst="rect">
            <a:avLst/>
          </a:prstGeom>
          <a:noFill/>
        </p:spPr>
        <p:txBody>
          <a:bodyPr wrap="square">
            <a:spAutoFit/>
          </a:bodyPr>
          <a:lstStyle/>
          <a:p>
            <a:pPr marL="228600" indent="-228240">
              <a:spcBef>
                <a:spcPts val="439"/>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Training of MFMS-DCNN architecture (Model B)</a:t>
            </a:r>
          </a:p>
          <a:p>
            <a:pPr marL="685800" lvl="1" indent="-228240">
              <a:spcBef>
                <a:spcPts val="400"/>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Obtain the soft-class label and maximum probability score of all the target domain samples</a:t>
            </a:r>
          </a:p>
          <a:p>
            <a:pPr marL="228600" indent="-228240">
              <a:spcBef>
                <a:spcPts val="439"/>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Algorithm for the </a:t>
            </a:r>
            <a:r>
              <a:rPr lang="en-US" sz="1600" b="0" strike="noStrike" spc="-1" dirty="0">
                <a:solidFill>
                  <a:srgbClr val="000000"/>
                </a:solidFill>
                <a:latin typeface="Times New Roman" panose="02020603050405020304" pitchFamily="18" charset="0"/>
                <a:cs typeface="Times New Roman" panose="02020603050405020304" pitchFamily="18" charset="0"/>
                <a:hlinkClick r:id="rId3" action="ppaction://hlinkpres?slideindex=66&amp;slidetitle=PowerPoint Presentation"/>
              </a:rPr>
              <a:t>bucket-based active learning strategy</a:t>
            </a:r>
            <a:r>
              <a:rPr lang="en-US" sz="1600" b="0" strike="noStrike" spc="-1" dirty="0">
                <a:solidFill>
                  <a:srgbClr val="000000"/>
                </a:solidFill>
                <a:latin typeface="Times New Roman" panose="02020603050405020304" pitchFamily="18" charset="0"/>
                <a:cs typeface="Times New Roman" panose="02020603050405020304" pitchFamily="18" charset="0"/>
                <a:hlinkClick r:id="rId4" action="ppaction://hlinkpres?slideindex=66&amp;slidetitle=PowerPoint Presentation"/>
              </a:rPr>
              <a:t> </a:t>
            </a:r>
            <a:r>
              <a:rPr lang="en-US" sz="1600" b="0" strike="noStrike" spc="-1" dirty="0">
                <a:solidFill>
                  <a:srgbClr val="000000"/>
                </a:solidFill>
                <a:latin typeface="Times New Roman" panose="02020603050405020304" pitchFamily="18" charset="0"/>
                <a:cs typeface="Times New Roman" panose="02020603050405020304" pitchFamily="18" charset="0"/>
              </a:rPr>
              <a:t>to obtain the extra target classes </a:t>
            </a:r>
          </a:p>
          <a:p>
            <a:pPr marL="228600" indent="-228240">
              <a:spcBef>
                <a:spcPts val="439"/>
              </a:spcBef>
              <a:buClr>
                <a:srgbClr val="000000"/>
              </a:buClr>
              <a:buFont typeface="Arial"/>
              <a:buChar char="•"/>
            </a:pPr>
            <a:r>
              <a:rPr lang="en-US" sz="1600" b="0" strike="noStrike" spc="-1" dirty="0">
                <a:solidFill>
                  <a:srgbClr val="000000"/>
                </a:solidFill>
                <a:latin typeface="Times New Roman" panose="02020603050405020304" pitchFamily="18" charset="0"/>
                <a:cs typeface="Times New Roman" panose="02020603050405020304" pitchFamily="18" charset="0"/>
              </a:rPr>
              <a:t>Fine-tuning of MFMS-DCNN architecture using the final training set</a:t>
            </a:r>
          </a:p>
          <a:p>
            <a:pPr marL="228600" indent="-228240">
              <a:spcBef>
                <a:spcPts val="439"/>
              </a:spcBef>
              <a:buClr>
                <a:srgbClr val="000000"/>
              </a:buClr>
              <a:buFont typeface="Arial"/>
              <a:buChar char="•"/>
            </a:pPr>
            <a:endParaRPr lang="en-US"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11" name="Date Placeholder 21">
            <a:extLst>
              <a:ext uri="{FF2B5EF4-FFF2-40B4-BE49-F238E27FC236}">
                <a16:creationId xmlns:a16="http://schemas.microsoft.com/office/drawing/2014/main" id="{2BA9C47D-EDC3-42E0-9B67-7815C27050A1}"/>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4" name="Slide Number Placeholder 23">
            <a:extLst>
              <a:ext uri="{FF2B5EF4-FFF2-40B4-BE49-F238E27FC236}">
                <a16:creationId xmlns:a16="http://schemas.microsoft.com/office/drawing/2014/main" id="{4C88B678-033E-47D3-9136-28BABAABA459}"/>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56</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1976D04F-F7BA-0664-085E-5C819183CBB8}"/>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extLst>
      <p:ext uri="{BB962C8B-B14F-4D97-AF65-F5344CB8AC3E}">
        <p14:creationId xmlns:p14="http://schemas.microsoft.com/office/powerpoint/2010/main" val="214625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5" dur="500"/>
                                        <p:tgtEl>
                                          <p:spTgt spid="10">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18" dur="500"/>
                                        <p:tgtEl>
                                          <p:spTgt spid="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TextShape 5"/>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479"/>
              </a:spcBef>
              <a:buClr>
                <a:srgbClr val="000000"/>
              </a:buClr>
              <a:buFont typeface="Arial"/>
              <a:buChar char="•"/>
            </a:pPr>
            <a:r>
              <a:rPr lang="en-US" sz="2400" b="0" strike="noStrike" spc="-1">
                <a:solidFill>
                  <a:srgbClr val="000000"/>
                </a:solidFill>
                <a:latin typeface="Times New Roman" panose="02020603050405020304" pitchFamily="18" charset="0"/>
                <a:cs typeface="Times New Roman" panose="02020603050405020304" pitchFamily="18" charset="0"/>
              </a:rPr>
              <a:t>Dataset description:</a:t>
            </a:r>
          </a:p>
          <a:p>
            <a:pPr marL="743040" lvl="1" indent="-285480">
              <a:lnSpc>
                <a:spcPct val="100000"/>
              </a:lnSpc>
              <a:spcBef>
                <a:spcPts val="439"/>
              </a:spcBef>
              <a:buClr>
                <a:srgbClr val="000000"/>
              </a:buClr>
              <a:buFont typeface="Arial"/>
              <a:buChar char="–"/>
            </a:pPr>
            <a:r>
              <a:rPr lang="en-US" sz="2200" b="0" strike="noStrike" spc="-1">
                <a:solidFill>
                  <a:srgbClr val="000000"/>
                </a:solidFill>
                <a:latin typeface="Times New Roman" panose="02020603050405020304" pitchFamily="18" charset="0"/>
                <a:cs typeface="Times New Roman" panose="02020603050405020304" pitchFamily="18" charset="0"/>
              </a:rPr>
              <a:t>Data collection:</a:t>
            </a:r>
          </a:p>
          <a:p>
            <a:pPr marL="1143000" lvl="2" indent="-228240">
              <a:lnSpc>
                <a:spcPct val="100000"/>
              </a:lnSpc>
              <a:spcBef>
                <a:spcPts val="400"/>
              </a:spcBef>
              <a:buClr>
                <a:srgbClr val="000000"/>
              </a:buClr>
              <a:buFont typeface="Arial"/>
              <a:buChar char="•"/>
            </a:pPr>
            <a:r>
              <a:rPr lang="en-US" sz="2000" b="0" strike="noStrike" spc="-1">
                <a:solidFill>
                  <a:srgbClr val="000000"/>
                </a:solidFill>
                <a:latin typeface="Times New Roman" panose="02020603050405020304" pitchFamily="18" charset="0"/>
                <a:cs typeface="Times New Roman" panose="02020603050405020304" pitchFamily="18" charset="0"/>
              </a:rPr>
              <a:t>UAV (drone) has been flown over Indian farmland</a:t>
            </a:r>
          </a:p>
          <a:p>
            <a:pPr marL="1600200" lvl="3" indent="-228240">
              <a:lnSpc>
                <a:spcPct val="100000"/>
              </a:lnSpc>
              <a:spcBef>
                <a:spcPts val="320"/>
              </a:spcBef>
              <a:buClr>
                <a:srgbClr val="000000"/>
              </a:buClr>
              <a:buFont typeface="Arial"/>
              <a:buChar char="–"/>
            </a:pPr>
            <a:r>
              <a:rPr lang="en-US" sz="1600" b="0" strike="noStrike" spc="-1">
                <a:solidFill>
                  <a:srgbClr val="000000"/>
                </a:solidFill>
                <a:latin typeface="Times New Roman" panose="02020603050405020304" pitchFamily="18" charset="0"/>
                <a:cs typeface="Times New Roman" panose="02020603050405020304" pitchFamily="18" charset="0"/>
              </a:rPr>
              <a:t>Kolkata agricultural region crop dataset (KARC): 12 classes</a:t>
            </a:r>
          </a:p>
          <a:p>
            <a:pPr marL="2057400" lvl="4" indent="-228240">
              <a:lnSpc>
                <a:spcPct val="100000"/>
              </a:lnSpc>
              <a:spcBef>
                <a:spcPts val="320"/>
              </a:spcBef>
              <a:buClr>
                <a:srgbClr val="000000"/>
              </a:buClr>
              <a:buFont typeface="Arial"/>
              <a:buChar char="»"/>
            </a:pPr>
            <a:r>
              <a:rPr lang="en-US" sz="1600" b="0" strike="noStrike" spc="-1">
                <a:solidFill>
                  <a:srgbClr val="000000"/>
                </a:solidFill>
                <a:latin typeface="Times New Roman" panose="02020603050405020304" pitchFamily="18" charset="0"/>
                <a:cs typeface="Times New Roman" panose="02020603050405020304" pitchFamily="18" charset="0"/>
              </a:rPr>
              <a:t>Bongaon, near the city of Kolkata, in West Bengal, India</a:t>
            </a:r>
          </a:p>
          <a:p>
            <a:pPr marL="1600200" lvl="3" indent="-228240">
              <a:lnSpc>
                <a:spcPct val="100000"/>
              </a:lnSpc>
              <a:spcBef>
                <a:spcPts val="320"/>
              </a:spcBef>
              <a:buClr>
                <a:srgbClr val="000000"/>
              </a:buClr>
              <a:buFont typeface="Arial"/>
              <a:buChar char="–"/>
            </a:pPr>
            <a:r>
              <a:rPr lang="en-US" sz="1600" b="0" strike="noStrike" spc="-1">
                <a:solidFill>
                  <a:srgbClr val="000000"/>
                </a:solidFill>
                <a:latin typeface="Times New Roman" panose="02020603050405020304" pitchFamily="18" charset="0"/>
                <a:cs typeface="Times New Roman" panose="02020603050405020304" pitchFamily="18" charset="0"/>
              </a:rPr>
              <a:t>Assam agricultural region crop dataset (AARC): 12 classes</a:t>
            </a:r>
          </a:p>
          <a:p>
            <a:pPr marL="2057400" lvl="4" indent="-228240">
              <a:lnSpc>
                <a:spcPct val="100000"/>
              </a:lnSpc>
              <a:spcBef>
                <a:spcPts val="320"/>
              </a:spcBef>
              <a:buClr>
                <a:srgbClr val="000000"/>
              </a:buClr>
              <a:buFont typeface="Arial"/>
              <a:buChar char="»"/>
            </a:pPr>
            <a:r>
              <a:rPr lang="en-US" sz="1600" b="0" strike="noStrike" spc="-1">
                <a:solidFill>
                  <a:srgbClr val="000000"/>
                </a:solidFill>
                <a:latin typeface="Times New Roman" panose="02020603050405020304" pitchFamily="18" charset="0"/>
                <a:cs typeface="Times New Roman" panose="02020603050405020304" pitchFamily="18" charset="0"/>
              </a:rPr>
              <a:t>Bartari and Kharupetia in the state of Assam, India</a:t>
            </a:r>
          </a:p>
          <a:p>
            <a:endParaRPr lang="en-US" sz="1600" b="0" strike="noStrike" spc="-1">
              <a:solidFill>
                <a:srgbClr val="000000"/>
              </a:solidFill>
              <a:latin typeface="Times New Roman" panose="02020603050405020304" pitchFamily="18" charset="0"/>
              <a:cs typeface="Times New Roman" panose="02020603050405020304" pitchFamily="18" charset="0"/>
            </a:endParaRPr>
          </a:p>
          <a:p>
            <a:pPr marL="1143000" lvl="2" indent="-228240">
              <a:lnSpc>
                <a:spcPct val="100000"/>
              </a:lnSpc>
              <a:spcBef>
                <a:spcPts val="400"/>
              </a:spcBef>
              <a:buClr>
                <a:srgbClr val="000000"/>
              </a:buClr>
              <a:buFont typeface="Arial"/>
              <a:buChar char="•"/>
            </a:pPr>
            <a:r>
              <a:rPr lang="en-US" sz="2000" b="0" strike="noStrike" spc="-1">
                <a:solidFill>
                  <a:srgbClr val="000000"/>
                </a:solidFill>
                <a:latin typeface="Times New Roman" panose="02020603050405020304" pitchFamily="18" charset="0"/>
                <a:cs typeface="Times New Roman" panose="02020603050405020304" pitchFamily="18" charset="0"/>
              </a:rPr>
              <a:t>Plant seedling dataset: 12 classes</a:t>
            </a:r>
          </a:p>
        </p:txBody>
      </p:sp>
      <p:sp>
        <p:nvSpPr>
          <p:cNvPr id="613" name="CustomShape 6"/>
          <p:cNvSpPr/>
          <p:nvPr/>
        </p:nvSpPr>
        <p:spPr>
          <a:xfrm>
            <a:off x="304920" y="5594760"/>
            <a:ext cx="853416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Plant seedling dataset: Thomas </a:t>
            </a:r>
            <a:r>
              <a:rPr lang="en-IN" sz="1200" b="0" strike="noStrike" spc="-1" dirty="0" err="1">
                <a:solidFill>
                  <a:srgbClr val="000000"/>
                </a:solidFill>
                <a:latin typeface="Times New Roman" panose="02020603050405020304" pitchFamily="18" charset="0"/>
                <a:cs typeface="Times New Roman" panose="02020603050405020304" pitchFamily="18" charset="0"/>
              </a:rPr>
              <a:t>Mosgaard</a:t>
            </a:r>
            <a:r>
              <a:rPr lang="en-IN" sz="1200" b="0" strike="noStrike" spc="-1" dirty="0">
                <a:solidFill>
                  <a:srgbClr val="000000"/>
                </a:solidFill>
                <a:latin typeface="Times New Roman" panose="02020603050405020304" pitchFamily="18" charset="0"/>
                <a:cs typeface="Times New Roman" panose="02020603050405020304" pitchFamily="18" charset="0"/>
              </a:rPr>
              <a:t> </a:t>
            </a:r>
            <a:r>
              <a:rPr lang="en-IN" sz="1200" b="0" strike="noStrike" spc="-1" dirty="0" err="1">
                <a:solidFill>
                  <a:srgbClr val="000000"/>
                </a:solidFill>
                <a:latin typeface="Times New Roman" panose="02020603050405020304" pitchFamily="18" charset="0"/>
                <a:cs typeface="Times New Roman" panose="02020603050405020304" pitchFamily="18" charset="0"/>
              </a:rPr>
              <a:t>Giselsson</a:t>
            </a:r>
            <a:r>
              <a:rPr lang="en-IN" sz="1200" b="0" strike="noStrike" spc="-1" dirty="0">
                <a:solidFill>
                  <a:srgbClr val="000000"/>
                </a:solidFill>
                <a:latin typeface="Times New Roman" panose="02020603050405020304" pitchFamily="18" charset="0"/>
                <a:cs typeface="Times New Roman" panose="02020603050405020304" pitchFamily="18" charset="0"/>
              </a:rPr>
              <a:t>, Rasmus </a:t>
            </a:r>
            <a:r>
              <a:rPr lang="en-IN" sz="1200" b="0" strike="noStrike" spc="-1" dirty="0" err="1">
                <a:solidFill>
                  <a:srgbClr val="000000"/>
                </a:solidFill>
                <a:latin typeface="Times New Roman" panose="02020603050405020304" pitchFamily="18" charset="0"/>
                <a:cs typeface="Times New Roman" panose="02020603050405020304" pitchFamily="18" charset="0"/>
              </a:rPr>
              <a:t>Nyholm</a:t>
            </a:r>
            <a:r>
              <a:rPr lang="en-IN" sz="1200" b="0" strike="noStrike" spc="-1" dirty="0">
                <a:solidFill>
                  <a:srgbClr val="000000"/>
                </a:solidFill>
                <a:latin typeface="Times New Roman" panose="02020603050405020304" pitchFamily="18" charset="0"/>
                <a:cs typeface="Times New Roman" panose="02020603050405020304" pitchFamily="18" charset="0"/>
              </a:rPr>
              <a:t> </a:t>
            </a:r>
            <a:r>
              <a:rPr lang="en-IN" sz="1200" b="0" strike="noStrike" spc="-1" dirty="0" err="1">
                <a:solidFill>
                  <a:srgbClr val="000000"/>
                </a:solidFill>
                <a:latin typeface="Times New Roman" panose="02020603050405020304" pitchFamily="18" charset="0"/>
                <a:cs typeface="Times New Roman" panose="02020603050405020304" pitchFamily="18" charset="0"/>
              </a:rPr>
              <a:t>Jørgensen</a:t>
            </a:r>
            <a:r>
              <a:rPr lang="en-IN" sz="1200" b="0" strike="noStrike" spc="-1" dirty="0">
                <a:solidFill>
                  <a:srgbClr val="000000"/>
                </a:solidFill>
                <a:latin typeface="Times New Roman" panose="02020603050405020304" pitchFamily="18" charset="0"/>
                <a:cs typeface="Times New Roman" panose="02020603050405020304" pitchFamily="18" charset="0"/>
              </a:rPr>
              <a:t>, Peter </a:t>
            </a:r>
            <a:r>
              <a:rPr lang="en-IN" sz="1200" b="0" strike="noStrike" spc="-1" dirty="0" err="1">
                <a:solidFill>
                  <a:srgbClr val="000000"/>
                </a:solidFill>
                <a:latin typeface="Times New Roman" panose="02020603050405020304" pitchFamily="18" charset="0"/>
                <a:cs typeface="Times New Roman" panose="02020603050405020304" pitchFamily="18" charset="0"/>
              </a:rPr>
              <a:t>Kryger</a:t>
            </a:r>
            <a:r>
              <a:rPr lang="en-IN" sz="1200" b="0" strike="noStrike" spc="-1" dirty="0">
                <a:solidFill>
                  <a:srgbClr val="000000"/>
                </a:solidFill>
                <a:latin typeface="Times New Roman" panose="02020603050405020304" pitchFamily="18" charset="0"/>
                <a:cs typeface="Times New Roman" panose="02020603050405020304" pitchFamily="18" charset="0"/>
              </a:rPr>
              <a:t> Jensen, Mads </a:t>
            </a:r>
            <a:r>
              <a:rPr lang="en-IN" sz="1200" b="0" strike="noStrike" spc="-1" dirty="0" err="1">
                <a:solidFill>
                  <a:srgbClr val="000000"/>
                </a:solidFill>
                <a:latin typeface="Times New Roman" panose="02020603050405020304" pitchFamily="18" charset="0"/>
                <a:cs typeface="Times New Roman" panose="02020603050405020304" pitchFamily="18" charset="0"/>
              </a:rPr>
              <a:t>Dyrmann</a:t>
            </a:r>
            <a:r>
              <a:rPr lang="en-IN" sz="1200" b="0" strike="noStrike" spc="-1" dirty="0">
                <a:solidFill>
                  <a:srgbClr val="000000"/>
                </a:solidFill>
                <a:latin typeface="Times New Roman" panose="02020603050405020304" pitchFamily="18" charset="0"/>
                <a:cs typeface="Times New Roman" panose="02020603050405020304" pitchFamily="18" charset="0"/>
              </a:rPr>
              <a:t>, and Henrik </a:t>
            </a:r>
            <a:r>
              <a:rPr lang="en-IN" sz="1200" b="0" strike="noStrike" spc="-1" dirty="0" err="1">
                <a:solidFill>
                  <a:srgbClr val="000000"/>
                </a:solidFill>
                <a:latin typeface="Times New Roman" panose="02020603050405020304" pitchFamily="18" charset="0"/>
                <a:cs typeface="Times New Roman" panose="02020603050405020304" pitchFamily="18" charset="0"/>
              </a:rPr>
              <a:t>Skov</a:t>
            </a:r>
            <a:r>
              <a:rPr lang="en-IN" sz="1200" b="0" strike="noStrike" spc="-1" dirty="0">
                <a:solidFill>
                  <a:srgbClr val="000000"/>
                </a:solidFill>
                <a:latin typeface="Times New Roman" panose="02020603050405020304" pitchFamily="18" charset="0"/>
                <a:cs typeface="Times New Roman" panose="02020603050405020304" pitchFamily="18" charset="0"/>
              </a:rPr>
              <a:t> </a:t>
            </a:r>
            <a:r>
              <a:rPr lang="en-IN" sz="1200" b="0" strike="noStrike" spc="-1" dirty="0" err="1">
                <a:solidFill>
                  <a:srgbClr val="000000"/>
                </a:solidFill>
                <a:latin typeface="Times New Roman" panose="02020603050405020304" pitchFamily="18" charset="0"/>
                <a:cs typeface="Times New Roman" panose="02020603050405020304" pitchFamily="18" charset="0"/>
              </a:rPr>
              <a:t>Midtiby</a:t>
            </a:r>
            <a:r>
              <a:rPr lang="en-IN" sz="1200" b="0" strike="noStrike" spc="-1" dirty="0">
                <a:solidFill>
                  <a:srgbClr val="000000"/>
                </a:solidFill>
                <a:latin typeface="Times New Roman" panose="02020603050405020304" pitchFamily="18" charset="0"/>
                <a:cs typeface="Times New Roman" panose="02020603050405020304" pitchFamily="18" charset="0"/>
              </a:rPr>
              <a:t>. A public image database for benchmark of plant seedling classification algorithms. </a:t>
            </a:r>
            <a:r>
              <a:rPr lang="en-IN" sz="1200" b="0" strike="noStrike" spc="-1" dirty="0" err="1">
                <a:solidFill>
                  <a:srgbClr val="000000"/>
                </a:solidFill>
                <a:latin typeface="Times New Roman" panose="02020603050405020304" pitchFamily="18" charset="0"/>
                <a:cs typeface="Times New Roman" panose="02020603050405020304" pitchFamily="18" charset="0"/>
              </a:rPr>
              <a:t>arXiv</a:t>
            </a:r>
            <a:r>
              <a:rPr lang="en-IN" sz="1200" b="0" strike="noStrike" spc="-1" dirty="0">
                <a:solidFill>
                  <a:srgbClr val="000000"/>
                </a:solidFill>
                <a:latin typeface="Times New Roman" panose="02020603050405020304" pitchFamily="18" charset="0"/>
                <a:cs typeface="Times New Roman" panose="02020603050405020304" pitchFamily="18" charset="0"/>
              </a:rPr>
              <a:t> preprint arXiv:1711.05458, 2017 </a:t>
            </a:r>
            <a:br>
              <a:rPr dirty="0">
                <a:latin typeface="Times New Roman" panose="02020603050405020304" pitchFamily="18" charset="0"/>
                <a:cs typeface="Times New Roman" panose="02020603050405020304" pitchFamily="18" charset="0"/>
              </a:rPr>
            </a:br>
            <a:endParaRPr lang="en-IN" sz="1200" b="0" strike="noStrike" spc="-1" dirty="0">
              <a:latin typeface="Times New Roman" panose="02020603050405020304" pitchFamily="18" charset="0"/>
              <a:cs typeface="Times New Roman" panose="02020603050405020304" pitchFamily="18" charset="0"/>
            </a:endParaRPr>
          </a:p>
        </p:txBody>
      </p:sp>
      <p:sp>
        <p:nvSpPr>
          <p:cNvPr id="9" name="TextShape 1">
            <a:extLst>
              <a:ext uri="{FF2B5EF4-FFF2-40B4-BE49-F238E27FC236}">
                <a16:creationId xmlns:a16="http://schemas.microsoft.com/office/drawing/2014/main" id="{C7A41F01-7E94-4941-B17A-D178042C0488}"/>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200" b="0" strike="noStrike" spc="-1" dirty="0">
                <a:solidFill>
                  <a:srgbClr val="77933C"/>
                </a:solidFill>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p:txBody>
      </p:sp>
      <p:sp>
        <p:nvSpPr>
          <p:cNvPr id="8" name="Date Placeholder 21">
            <a:extLst>
              <a:ext uri="{FF2B5EF4-FFF2-40B4-BE49-F238E27FC236}">
                <a16:creationId xmlns:a16="http://schemas.microsoft.com/office/drawing/2014/main" id="{0F8C269E-00A3-4311-9411-28F6D43102C6}"/>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1" name="Slide Number Placeholder 23">
            <a:extLst>
              <a:ext uri="{FF2B5EF4-FFF2-40B4-BE49-F238E27FC236}">
                <a16:creationId xmlns:a16="http://schemas.microsoft.com/office/drawing/2014/main" id="{06704AAF-1EEB-4D4E-AB38-8BF057B8F750}"/>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57</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4DD20B6A-F07D-FFDD-588D-64E70BFE7551}"/>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TextShape 5"/>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400"/>
              </a:spcBef>
              <a:buClr>
                <a:srgbClr val="000000"/>
              </a:buClr>
              <a:buFont typeface="Arial"/>
              <a:buChar char="•"/>
            </a:pPr>
            <a:r>
              <a:rPr lang="en-US" sz="2000" b="0" strike="noStrike" spc="-1">
                <a:solidFill>
                  <a:srgbClr val="000000"/>
                </a:solidFill>
                <a:latin typeface="Times New Roman" panose="02020603050405020304" pitchFamily="18" charset="0"/>
                <a:cs typeface="Times New Roman" panose="02020603050405020304" pitchFamily="18" charset="0"/>
              </a:rPr>
              <a:t>Dataset description:</a:t>
            </a:r>
          </a:p>
          <a:p>
            <a:endParaRPr lang="en-US" sz="2000" b="0" strike="noStrike" spc="-1">
              <a:solidFill>
                <a:srgbClr val="000000"/>
              </a:solidFill>
              <a:latin typeface="Times New Roman" panose="02020603050405020304" pitchFamily="18" charset="0"/>
              <a:cs typeface="Times New Roman" panose="02020603050405020304" pitchFamily="18" charset="0"/>
            </a:endParaRPr>
          </a:p>
        </p:txBody>
      </p:sp>
      <p:pic>
        <p:nvPicPr>
          <p:cNvPr id="619" name="Picture 6"/>
          <p:cNvPicPr/>
          <p:nvPr/>
        </p:nvPicPr>
        <p:blipFill>
          <a:blip r:embed="rId2"/>
          <a:stretch/>
        </p:blipFill>
        <p:spPr>
          <a:xfrm>
            <a:off x="5317200" y="1556640"/>
            <a:ext cx="3096360" cy="3686760"/>
          </a:xfrm>
          <a:prstGeom prst="rect">
            <a:avLst/>
          </a:prstGeom>
          <a:ln>
            <a:noFill/>
          </a:ln>
        </p:spPr>
      </p:pic>
      <p:pic>
        <p:nvPicPr>
          <p:cNvPr id="620" name="Picture 8"/>
          <p:cNvPicPr/>
          <p:nvPr/>
        </p:nvPicPr>
        <p:blipFill>
          <a:blip r:embed="rId3"/>
          <a:stretch/>
        </p:blipFill>
        <p:spPr>
          <a:xfrm>
            <a:off x="63720" y="2209680"/>
            <a:ext cx="2298240" cy="2285640"/>
          </a:xfrm>
          <a:prstGeom prst="rect">
            <a:avLst/>
          </a:prstGeom>
          <a:ln>
            <a:noFill/>
          </a:ln>
        </p:spPr>
      </p:pic>
      <p:pic>
        <p:nvPicPr>
          <p:cNvPr id="621" name="Picture 11"/>
          <p:cNvPicPr/>
          <p:nvPr/>
        </p:nvPicPr>
        <p:blipFill>
          <a:blip r:embed="rId4"/>
          <a:stretch/>
        </p:blipFill>
        <p:spPr>
          <a:xfrm>
            <a:off x="2337480" y="2227680"/>
            <a:ext cx="2361960" cy="2342880"/>
          </a:xfrm>
          <a:prstGeom prst="rect">
            <a:avLst/>
          </a:prstGeom>
          <a:ln>
            <a:noFill/>
          </a:ln>
        </p:spPr>
      </p:pic>
      <p:pic>
        <p:nvPicPr>
          <p:cNvPr id="622" name="Picture 13"/>
          <p:cNvPicPr/>
          <p:nvPr/>
        </p:nvPicPr>
        <p:blipFill>
          <a:blip r:embed="rId5"/>
          <a:stretch/>
        </p:blipFill>
        <p:spPr>
          <a:xfrm>
            <a:off x="2337480" y="4480560"/>
            <a:ext cx="2341440" cy="1946520"/>
          </a:xfrm>
          <a:prstGeom prst="rect">
            <a:avLst/>
          </a:prstGeom>
          <a:ln>
            <a:noFill/>
          </a:ln>
        </p:spPr>
      </p:pic>
      <p:sp>
        <p:nvSpPr>
          <p:cNvPr id="623" name="CustomShape 6"/>
          <p:cNvSpPr/>
          <p:nvPr/>
        </p:nvSpPr>
        <p:spPr>
          <a:xfrm>
            <a:off x="990720" y="1945440"/>
            <a:ext cx="45810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latin typeface="Times New Roman" panose="02020603050405020304" pitchFamily="18" charset="0"/>
                <a:cs typeface="Times New Roman" panose="02020603050405020304" pitchFamily="18" charset="0"/>
              </a:rPr>
              <a:t>(a)</a:t>
            </a:r>
            <a:endParaRPr lang="en-IN" sz="1800" b="0" strike="noStrike" spc="-1">
              <a:latin typeface="Times New Roman" panose="02020603050405020304" pitchFamily="18" charset="0"/>
              <a:cs typeface="Times New Roman" panose="02020603050405020304" pitchFamily="18" charset="0"/>
            </a:endParaRPr>
          </a:p>
        </p:txBody>
      </p:sp>
      <p:sp>
        <p:nvSpPr>
          <p:cNvPr id="624" name="CustomShape 7"/>
          <p:cNvSpPr/>
          <p:nvPr/>
        </p:nvSpPr>
        <p:spPr>
          <a:xfrm>
            <a:off x="3578040" y="1932840"/>
            <a:ext cx="45810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latin typeface="Times New Roman" panose="02020603050405020304" pitchFamily="18" charset="0"/>
                <a:cs typeface="Times New Roman" panose="02020603050405020304" pitchFamily="18" charset="0"/>
              </a:rPr>
              <a:t>(b)</a:t>
            </a:r>
            <a:endParaRPr lang="en-IN" sz="1800" b="0" strike="noStrike" spc="-1">
              <a:latin typeface="Times New Roman" panose="02020603050405020304" pitchFamily="18" charset="0"/>
              <a:cs typeface="Times New Roman" panose="02020603050405020304" pitchFamily="18" charset="0"/>
            </a:endParaRPr>
          </a:p>
        </p:txBody>
      </p:sp>
      <p:sp>
        <p:nvSpPr>
          <p:cNvPr id="625" name="CustomShape 8"/>
          <p:cNvSpPr/>
          <p:nvPr/>
        </p:nvSpPr>
        <p:spPr>
          <a:xfrm>
            <a:off x="1971720" y="4559760"/>
            <a:ext cx="45810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latin typeface="Times New Roman" panose="02020603050405020304" pitchFamily="18" charset="0"/>
                <a:cs typeface="Times New Roman" panose="02020603050405020304" pitchFamily="18" charset="0"/>
              </a:rPr>
              <a:t>(c)</a:t>
            </a:r>
            <a:endParaRPr lang="en-IN" sz="1800" b="0" strike="noStrike" spc="-1">
              <a:latin typeface="Times New Roman" panose="02020603050405020304" pitchFamily="18" charset="0"/>
              <a:cs typeface="Times New Roman" panose="02020603050405020304" pitchFamily="18" charset="0"/>
            </a:endParaRPr>
          </a:p>
        </p:txBody>
      </p:sp>
      <p:sp>
        <p:nvSpPr>
          <p:cNvPr id="626" name="CustomShape 9"/>
          <p:cNvSpPr/>
          <p:nvPr/>
        </p:nvSpPr>
        <p:spPr>
          <a:xfrm>
            <a:off x="97560" y="5226120"/>
            <a:ext cx="458100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Table5.1: Dataset description</a:t>
            </a:r>
            <a:endParaRPr lang="en-IN" sz="1200" b="0" strike="noStrike" spc="-1" dirty="0">
              <a:latin typeface="Times New Roman" panose="02020603050405020304" pitchFamily="18" charset="0"/>
              <a:cs typeface="Times New Roman" panose="02020603050405020304" pitchFamily="18" charset="0"/>
            </a:endParaRPr>
          </a:p>
          <a:p>
            <a:pPr marL="343080" indent="-342720">
              <a:lnSpc>
                <a:spcPct val="100000"/>
              </a:lnSpc>
              <a:buClr>
                <a:srgbClr val="000000"/>
              </a:buClr>
              <a:buFont typeface="StarSymbol"/>
              <a:buAutoNum type="alphaLcParenR"/>
            </a:pPr>
            <a:r>
              <a:rPr lang="en-IN" sz="1200" b="0" strike="noStrike" spc="-1" dirty="0">
                <a:solidFill>
                  <a:srgbClr val="000000"/>
                </a:solidFill>
                <a:latin typeface="Times New Roman" panose="02020603050405020304" pitchFamily="18" charset="0"/>
                <a:cs typeface="Times New Roman" panose="02020603050405020304" pitchFamily="18" charset="0"/>
              </a:rPr>
              <a:t>KARC, (b) AARC, </a:t>
            </a:r>
            <a:endParaRPr lang="en-IN" sz="1200" b="0" strike="noStrike" spc="-1" dirty="0">
              <a:latin typeface="Times New Roman" panose="02020603050405020304" pitchFamily="18" charset="0"/>
              <a:cs typeface="Times New Roman" panose="02020603050405020304" pitchFamily="18" charset="0"/>
            </a:endParaRPr>
          </a:p>
          <a:p>
            <a:pP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(c) Plant seedling</a:t>
            </a:r>
            <a:endParaRPr lang="en-IN" sz="1200" b="0" strike="noStrike" spc="-1" dirty="0">
              <a:latin typeface="Times New Roman" panose="02020603050405020304" pitchFamily="18" charset="0"/>
              <a:cs typeface="Times New Roman" panose="02020603050405020304" pitchFamily="18" charset="0"/>
            </a:endParaRPr>
          </a:p>
        </p:txBody>
      </p:sp>
      <p:sp>
        <p:nvSpPr>
          <p:cNvPr id="627" name="CustomShape 10"/>
          <p:cNvSpPr/>
          <p:nvPr/>
        </p:nvSpPr>
        <p:spPr>
          <a:xfrm>
            <a:off x="4706640" y="5264640"/>
            <a:ext cx="4581000" cy="100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Figure5.4: The regions (marked as red dot) for agricultural field survey using drone (UAV) in the state of West Bengal (</a:t>
            </a:r>
            <a:r>
              <a:rPr lang="en-IN" sz="1200" b="0" strike="noStrike" spc="-1" dirty="0" err="1">
                <a:solidFill>
                  <a:srgbClr val="000000"/>
                </a:solidFill>
                <a:latin typeface="Times New Roman" panose="02020603050405020304" pitchFamily="18" charset="0"/>
                <a:cs typeface="Times New Roman" panose="02020603050405020304" pitchFamily="18" charset="0"/>
              </a:rPr>
              <a:t>Bongaon</a:t>
            </a:r>
            <a:r>
              <a:rPr lang="en-IN" sz="1200" b="0" strike="noStrike" spc="-1" dirty="0">
                <a:solidFill>
                  <a:srgbClr val="000000"/>
                </a:solidFill>
                <a:latin typeface="Times New Roman" panose="02020603050405020304" pitchFamily="18" charset="0"/>
                <a:cs typeface="Times New Roman" panose="02020603050405020304" pitchFamily="18" charset="0"/>
              </a:rPr>
              <a:t> in North 24 Parganas district) and Assam (</a:t>
            </a:r>
            <a:r>
              <a:rPr lang="en-IN" sz="1200" b="0" strike="noStrike" spc="-1" dirty="0" err="1">
                <a:solidFill>
                  <a:srgbClr val="000000"/>
                </a:solidFill>
                <a:latin typeface="Times New Roman" panose="02020603050405020304" pitchFamily="18" charset="0"/>
                <a:cs typeface="Times New Roman" panose="02020603050405020304" pitchFamily="18" charset="0"/>
              </a:rPr>
              <a:t>Bartari</a:t>
            </a:r>
            <a:r>
              <a:rPr lang="en-IN" sz="1200" b="0" strike="noStrike" spc="-1" dirty="0">
                <a:solidFill>
                  <a:srgbClr val="000000"/>
                </a:solidFill>
                <a:latin typeface="Times New Roman" panose="02020603050405020304" pitchFamily="18" charset="0"/>
                <a:cs typeface="Times New Roman" panose="02020603050405020304" pitchFamily="18" charset="0"/>
              </a:rPr>
              <a:t> in </a:t>
            </a:r>
            <a:r>
              <a:rPr lang="en-IN" sz="1200" b="0" strike="noStrike" spc="-1" dirty="0" err="1">
                <a:solidFill>
                  <a:srgbClr val="000000"/>
                </a:solidFill>
                <a:latin typeface="Times New Roman" panose="02020603050405020304" pitchFamily="18" charset="0"/>
                <a:cs typeface="Times New Roman" panose="02020603050405020304" pitchFamily="18" charset="0"/>
              </a:rPr>
              <a:t>Kamrup</a:t>
            </a:r>
            <a:r>
              <a:rPr lang="en-IN" sz="1200" b="0" strike="noStrike" spc="-1" dirty="0">
                <a:solidFill>
                  <a:srgbClr val="000000"/>
                </a:solidFill>
                <a:latin typeface="Times New Roman" panose="02020603050405020304" pitchFamily="18" charset="0"/>
                <a:cs typeface="Times New Roman" panose="02020603050405020304" pitchFamily="18" charset="0"/>
              </a:rPr>
              <a:t> Rural and </a:t>
            </a:r>
            <a:r>
              <a:rPr lang="en-IN" sz="1200" b="0" strike="noStrike" spc="-1" dirty="0" err="1">
                <a:solidFill>
                  <a:srgbClr val="000000"/>
                </a:solidFill>
                <a:latin typeface="Times New Roman" panose="02020603050405020304" pitchFamily="18" charset="0"/>
                <a:cs typeface="Times New Roman" panose="02020603050405020304" pitchFamily="18" charset="0"/>
              </a:rPr>
              <a:t>Kharupetia</a:t>
            </a:r>
            <a:r>
              <a:rPr lang="en-IN" sz="1200" b="0" strike="noStrike" spc="-1" dirty="0">
                <a:solidFill>
                  <a:srgbClr val="000000"/>
                </a:solidFill>
                <a:latin typeface="Times New Roman" panose="02020603050405020304" pitchFamily="18" charset="0"/>
                <a:cs typeface="Times New Roman" panose="02020603050405020304" pitchFamily="18" charset="0"/>
              </a:rPr>
              <a:t> in </a:t>
            </a:r>
            <a:r>
              <a:rPr lang="en-IN" sz="1200" b="0" strike="noStrike" spc="-1" dirty="0" err="1">
                <a:solidFill>
                  <a:srgbClr val="000000"/>
                </a:solidFill>
                <a:latin typeface="Times New Roman" panose="02020603050405020304" pitchFamily="18" charset="0"/>
                <a:cs typeface="Times New Roman" panose="02020603050405020304" pitchFamily="18" charset="0"/>
              </a:rPr>
              <a:t>Darrang</a:t>
            </a:r>
            <a:r>
              <a:rPr lang="en-IN" sz="1200" b="0" strike="noStrike" spc="-1" dirty="0">
                <a:solidFill>
                  <a:srgbClr val="000000"/>
                </a:solidFill>
                <a:latin typeface="Times New Roman" panose="02020603050405020304" pitchFamily="18" charset="0"/>
                <a:cs typeface="Times New Roman" panose="02020603050405020304" pitchFamily="18" charset="0"/>
              </a:rPr>
              <a:t> district), India. The districts are marked as blue (</a:t>
            </a:r>
            <a:r>
              <a:rPr lang="en-IN" sz="1200" b="0" strike="noStrike" spc="-1" dirty="0" err="1">
                <a:solidFill>
                  <a:srgbClr val="000000"/>
                </a:solidFill>
                <a:latin typeface="Times New Roman" panose="02020603050405020304" pitchFamily="18" charset="0"/>
                <a:cs typeface="Times New Roman" panose="02020603050405020304" pitchFamily="18" charset="0"/>
              </a:rPr>
              <a:t>Kamrup</a:t>
            </a:r>
            <a:r>
              <a:rPr lang="en-IN" sz="1200" b="0" strike="noStrike" spc="-1" dirty="0">
                <a:solidFill>
                  <a:srgbClr val="000000"/>
                </a:solidFill>
                <a:latin typeface="Times New Roman" panose="02020603050405020304" pitchFamily="18" charset="0"/>
                <a:cs typeface="Times New Roman" panose="02020603050405020304" pitchFamily="18" charset="0"/>
              </a:rPr>
              <a:t> Rural) and dark blue </a:t>
            </a:r>
            <a:r>
              <a:rPr lang="en-IN" sz="1200" b="0" strike="noStrike" spc="-1" dirty="0" err="1">
                <a:solidFill>
                  <a:srgbClr val="000000"/>
                </a:solidFill>
                <a:latin typeface="Times New Roman" panose="02020603050405020304" pitchFamily="18" charset="0"/>
                <a:cs typeface="Times New Roman" panose="02020603050405020304" pitchFamily="18" charset="0"/>
              </a:rPr>
              <a:t>color</a:t>
            </a:r>
            <a:r>
              <a:rPr lang="en-IN" sz="1200" b="0" strike="noStrike" spc="-1" dirty="0">
                <a:solidFill>
                  <a:srgbClr val="000000"/>
                </a:solidFill>
                <a:latin typeface="Times New Roman" panose="02020603050405020304" pitchFamily="18" charset="0"/>
                <a:cs typeface="Times New Roman" panose="02020603050405020304" pitchFamily="18" charset="0"/>
              </a:rPr>
              <a:t> (</a:t>
            </a:r>
            <a:r>
              <a:rPr lang="en-IN" sz="1200" b="0" strike="noStrike" spc="-1" dirty="0" err="1">
                <a:solidFill>
                  <a:srgbClr val="000000"/>
                </a:solidFill>
                <a:latin typeface="Times New Roman" panose="02020603050405020304" pitchFamily="18" charset="0"/>
                <a:cs typeface="Times New Roman" panose="02020603050405020304" pitchFamily="18" charset="0"/>
              </a:rPr>
              <a:t>Darrang</a:t>
            </a:r>
            <a:r>
              <a:rPr lang="en-IN" sz="1200" b="0" strike="noStrike" spc="-1" dirty="0">
                <a:solidFill>
                  <a:srgbClr val="000000"/>
                </a:solidFill>
                <a:latin typeface="Times New Roman" panose="02020603050405020304" pitchFamily="18" charset="0"/>
                <a:cs typeface="Times New Roman" panose="02020603050405020304" pitchFamily="18" charset="0"/>
              </a:rPr>
              <a:t> Assam and North 24 Parganas)</a:t>
            </a:r>
            <a:endParaRPr lang="en-IN" sz="1200" b="0" strike="noStrike" spc="-1" dirty="0">
              <a:latin typeface="Times New Roman" panose="02020603050405020304" pitchFamily="18" charset="0"/>
              <a:cs typeface="Times New Roman" panose="02020603050405020304" pitchFamily="18" charset="0"/>
            </a:endParaRPr>
          </a:p>
        </p:txBody>
      </p:sp>
      <p:sp>
        <p:nvSpPr>
          <p:cNvPr id="16" name="TextShape 1">
            <a:extLst>
              <a:ext uri="{FF2B5EF4-FFF2-40B4-BE49-F238E27FC236}">
                <a16:creationId xmlns:a16="http://schemas.microsoft.com/office/drawing/2014/main" id="{420350B7-CD2D-40D3-BE50-E536C197F385}"/>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200" b="0" strike="noStrike" spc="-1" dirty="0">
                <a:solidFill>
                  <a:srgbClr val="77933C"/>
                </a:solidFill>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p:txBody>
      </p:sp>
      <p:sp>
        <p:nvSpPr>
          <p:cNvPr id="17" name="Date Placeholder 21">
            <a:extLst>
              <a:ext uri="{FF2B5EF4-FFF2-40B4-BE49-F238E27FC236}">
                <a16:creationId xmlns:a16="http://schemas.microsoft.com/office/drawing/2014/main" id="{BC32C9A4-1BB9-4DEC-975B-B4B16DD4F88F}"/>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9" name="Slide Number Placeholder 23">
            <a:extLst>
              <a:ext uri="{FF2B5EF4-FFF2-40B4-BE49-F238E27FC236}">
                <a16:creationId xmlns:a16="http://schemas.microsoft.com/office/drawing/2014/main" id="{A3FA32DD-ADCF-467A-87A7-4A40F806190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58</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38B65827-FE16-00BD-7A50-59BAE8B43AA8}"/>
              </a:ext>
            </a:extLst>
          </p:cNvPr>
          <p:cNvSpPr txBox="1">
            <a:spLocks/>
          </p:cNvSpPr>
          <p:nvPr/>
        </p:nvSpPr>
        <p:spPr>
          <a:xfrm>
            <a:off x="3124200" y="643586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additive="repl">
                                        <p:cTn id="7" dur="1000"/>
                                        <p:tgtEl>
                                          <p:spTgt spid="619"/>
                                        </p:tgtEl>
                                      </p:cBhvr>
                                    </p:animEffect>
                                    <p:anim calcmode="lin" valueType="num">
                                      <p:cBhvr additive="repl">
                                        <p:cTn id="8" dur="1000" fill="hold"/>
                                        <p:tgtEl>
                                          <p:spTgt spid="619"/>
                                        </p:tgtEl>
                                        <p:attrNameLst>
                                          <p:attrName>ppt_x</p:attrName>
                                        </p:attrNameLst>
                                      </p:cBhvr>
                                      <p:tavLst>
                                        <p:tav tm="0">
                                          <p:val>
                                            <p:strVal val="#ppt_x"/>
                                          </p:val>
                                        </p:tav>
                                        <p:tav tm="100000">
                                          <p:val>
                                            <p:strVal val="#ppt_x"/>
                                          </p:val>
                                        </p:tav>
                                      </p:tavLst>
                                    </p:anim>
                                    <p:anim calcmode="lin" valueType="num">
                                      <p:cBhvr additive="repl">
                                        <p:cTn id="9" dur="1000" fill="hold"/>
                                        <p:tgtEl>
                                          <p:spTgt spid="619"/>
                                        </p:tgtEl>
                                        <p:attrNameLst>
                                          <p:attrName>ppt_y</p:attrName>
                                        </p:attrNameLst>
                                      </p:cBhvr>
                                      <p:tavLst>
                                        <p:tav tm="0">
                                          <p:val>
                                            <p:strVal val="#ppt_y+.1"/>
                                          </p:val>
                                        </p:tav>
                                        <p:tav tm="100000">
                                          <p:val>
                                            <p:strVal val="#ppt_y"/>
                                          </p:val>
                                        </p:tav>
                                      </p:tavLst>
                                    </p:anim>
                                  </p:childTnLst>
                                </p:cTn>
                              </p:par>
                              <p:par>
                                <p:cTn id="10" presetID="42" presetClass="entr" fill="hold" nodeType="withEffect">
                                  <p:stCondLst>
                                    <p:cond delay="0"/>
                                  </p:stCondLst>
                                  <p:childTnLst>
                                    <p:set>
                                      <p:cBhvr>
                                        <p:cTn id="11" dur="1" fill="hold">
                                          <p:stCondLst>
                                            <p:cond delay="0"/>
                                          </p:stCondLst>
                                        </p:cTn>
                                        <p:tgtEl>
                                          <p:spTgt spid="627"/>
                                        </p:tgtEl>
                                        <p:attrNameLst>
                                          <p:attrName>style.visibility</p:attrName>
                                        </p:attrNameLst>
                                      </p:cBhvr>
                                      <p:to>
                                        <p:strVal val="visible"/>
                                      </p:to>
                                    </p:set>
                                    <p:animEffect transition="in" filter="fade">
                                      <p:cBhvr additive="repl">
                                        <p:cTn id="12" dur="1000"/>
                                        <p:tgtEl>
                                          <p:spTgt spid="627"/>
                                        </p:tgtEl>
                                      </p:cBhvr>
                                    </p:animEffect>
                                    <p:anim calcmode="lin" valueType="num">
                                      <p:cBhvr additive="repl">
                                        <p:cTn id="13" dur="1000" fill="hold"/>
                                        <p:tgtEl>
                                          <p:spTgt spid="627"/>
                                        </p:tgtEl>
                                        <p:attrNameLst>
                                          <p:attrName>ppt_x</p:attrName>
                                        </p:attrNameLst>
                                      </p:cBhvr>
                                      <p:tavLst>
                                        <p:tav tm="0">
                                          <p:val>
                                            <p:strVal val="#ppt_x"/>
                                          </p:val>
                                        </p:tav>
                                        <p:tav tm="100000">
                                          <p:val>
                                            <p:strVal val="#ppt_x"/>
                                          </p:val>
                                        </p:tav>
                                      </p:tavLst>
                                    </p:anim>
                                    <p:anim calcmode="lin" valueType="num">
                                      <p:cBhvr additive="repl">
                                        <p:cTn id="14" dur="1000" fill="hold"/>
                                        <p:tgtEl>
                                          <p:spTgt spid="6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2" name="Picture 12"/>
          <p:cNvPicPr/>
          <p:nvPr/>
        </p:nvPicPr>
        <p:blipFill>
          <a:blip r:embed="rId2"/>
          <a:stretch/>
        </p:blipFill>
        <p:spPr>
          <a:xfrm>
            <a:off x="0" y="1492560"/>
            <a:ext cx="4556880" cy="1936080"/>
          </a:xfrm>
          <a:prstGeom prst="rect">
            <a:avLst/>
          </a:prstGeom>
          <a:ln>
            <a:noFill/>
          </a:ln>
        </p:spPr>
      </p:pic>
      <p:pic>
        <p:nvPicPr>
          <p:cNvPr id="633" name="Picture 15"/>
          <p:cNvPicPr/>
          <p:nvPr/>
        </p:nvPicPr>
        <p:blipFill>
          <a:blip r:embed="rId3"/>
          <a:stretch/>
        </p:blipFill>
        <p:spPr>
          <a:xfrm>
            <a:off x="4572000" y="1484640"/>
            <a:ext cx="4556880" cy="1910160"/>
          </a:xfrm>
          <a:prstGeom prst="rect">
            <a:avLst/>
          </a:prstGeom>
          <a:ln>
            <a:noFill/>
          </a:ln>
        </p:spPr>
      </p:pic>
      <p:pic>
        <p:nvPicPr>
          <p:cNvPr id="634" name="Picture 17"/>
          <p:cNvPicPr/>
          <p:nvPr/>
        </p:nvPicPr>
        <p:blipFill>
          <a:blip r:embed="rId4"/>
          <a:stretch/>
        </p:blipFill>
        <p:spPr>
          <a:xfrm>
            <a:off x="2293560" y="3900240"/>
            <a:ext cx="4556880" cy="1910160"/>
          </a:xfrm>
          <a:prstGeom prst="rect">
            <a:avLst/>
          </a:prstGeom>
          <a:ln>
            <a:noFill/>
          </a:ln>
        </p:spPr>
      </p:pic>
      <p:sp>
        <p:nvSpPr>
          <p:cNvPr id="635" name="CustomShape 5"/>
          <p:cNvSpPr/>
          <p:nvPr/>
        </p:nvSpPr>
        <p:spPr>
          <a:xfrm>
            <a:off x="2438280" y="5960880"/>
            <a:ext cx="632412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200" b="0" strike="noStrike" spc="-1" dirty="0">
                <a:solidFill>
                  <a:srgbClr val="000000"/>
                </a:solidFill>
                <a:latin typeface="Times New Roman" panose="02020603050405020304" pitchFamily="18" charset="0"/>
                <a:cs typeface="Times New Roman" panose="02020603050405020304" pitchFamily="18" charset="0"/>
              </a:rPr>
              <a:t>Figure5.5: Example images. (a) Plant seedling, (b) KARC, (c) AARC </a:t>
            </a:r>
            <a:endParaRPr lang="en-IN" sz="1200" b="0" strike="noStrike" spc="-1" dirty="0">
              <a:latin typeface="Times New Roman" panose="02020603050405020304" pitchFamily="18" charset="0"/>
              <a:cs typeface="Times New Roman" panose="02020603050405020304" pitchFamily="18" charset="0"/>
            </a:endParaRPr>
          </a:p>
        </p:txBody>
      </p:sp>
      <p:sp>
        <p:nvSpPr>
          <p:cNvPr id="636" name="CustomShape 6"/>
          <p:cNvSpPr/>
          <p:nvPr/>
        </p:nvSpPr>
        <p:spPr>
          <a:xfrm>
            <a:off x="1677960" y="3403080"/>
            <a:ext cx="455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latin typeface="Times New Roman" panose="02020603050405020304" pitchFamily="18" charset="0"/>
                <a:cs typeface="Times New Roman" panose="02020603050405020304" pitchFamily="18" charset="0"/>
              </a:rPr>
              <a:t>(a)</a:t>
            </a:r>
            <a:endParaRPr lang="en-IN" sz="1800" b="0" strike="noStrike" spc="-1">
              <a:latin typeface="Times New Roman" panose="02020603050405020304" pitchFamily="18" charset="0"/>
              <a:cs typeface="Times New Roman" panose="02020603050405020304" pitchFamily="18" charset="0"/>
            </a:endParaRPr>
          </a:p>
        </p:txBody>
      </p:sp>
      <p:sp>
        <p:nvSpPr>
          <p:cNvPr id="637" name="CustomShape 7"/>
          <p:cNvSpPr/>
          <p:nvPr/>
        </p:nvSpPr>
        <p:spPr>
          <a:xfrm>
            <a:off x="6477120" y="3362400"/>
            <a:ext cx="4571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latin typeface="Times New Roman" panose="02020603050405020304" pitchFamily="18" charset="0"/>
                <a:cs typeface="Times New Roman" panose="02020603050405020304" pitchFamily="18" charset="0"/>
              </a:rPr>
              <a:t>(b)</a:t>
            </a:r>
            <a:endParaRPr lang="en-IN" sz="1800" b="0" strike="noStrike" spc="-1">
              <a:latin typeface="Times New Roman" panose="02020603050405020304" pitchFamily="18" charset="0"/>
              <a:cs typeface="Times New Roman" panose="02020603050405020304" pitchFamily="18" charset="0"/>
            </a:endParaRPr>
          </a:p>
        </p:txBody>
      </p:sp>
      <p:sp>
        <p:nvSpPr>
          <p:cNvPr id="638" name="CustomShape 8"/>
          <p:cNvSpPr/>
          <p:nvPr/>
        </p:nvSpPr>
        <p:spPr>
          <a:xfrm>
            <a:off x="4267080" y="5698080"/>
            <a:ext cx="55234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latin typeface="Times New Roman" panose="02020603050405020304" pitchFamily="18" charset="0"/>
                <a:cs typeface="Times New Roman" panose="02020603050405020304" pitchFamily="18" charset="0"/>
              </a:rPr>
              <a:t>(c)</a:t>
            </a:r>
            <a:endParaRPr lang="en-IN" sz="1800" b="0" strike="noStrike" spc="-1">
              <a:latin typeface="Times New Roman" panose="02020603050405020304" pitchFamily="18" charset="0"/>
              <a:cs typeface="Times New Roman" panose="02020603050405020304" pitchFamily="18" charset="0"/>
            </a:endParaRPr>
          </a:p>
        </p:txBody>
      </p:sp>
      <p:sp>
        <p:nvSpPr>
          <p:cNvPr id="13" name="TextShape 1">
            <a:extLst>
              <a:ext uri="{FF2B5EF4-FFF2-40B4-BE49-F238E27FC236}">
                <a16:creationId xmlns:a16="http://schemas.microsoft.com/office/drawing/2014/main" id="{047A1D19-3B56-4430-B3CC-EB89C02D3FA1}"/>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200" b="0" strike="noStrike" spc="-1" dirty="0">
                <a:solidFill>
                  <a:srgbClr val="77933C"/>
                </a:solidFill>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p:txBody>
      </p:sp>
      <p:sp>
        <p:nvSpPr>
          <p:cNvPr id="14" name="Date Placeholder 21">
            <a:extLst>
              <a:ext uri="{FF2B5EF4-FFF2-40B4-BE49-F238E27FC236}">
                <a16:creationId xmlns:a16="http://schemas.microsoft.com/office/drawing/2014/main" id="{087CCA1E-EE78-4EBD-8140-5466F9247B6E}"/>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6" name="Slide Number Placeholder 23">
            <a:extLst>
              <a:ext uri="{FF2B5EF4-FFF2-40B4-BE49-F238E27FC236}">
                <a16:creationId xmlns:a16="http://schemas.microsoft.com/office/drawing/2014/main" id="{9B81CE57-A610-43CF-AE49-258658C773F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59</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5921B751-CC99-A45A-072A-7D5D2EA9C777}"/>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1"/>
          <p:cNvSpPr txBox="1"/>
          <p:nvPr/>
        </p:nvSpPr>
        <p:spPr>
          <a:xfrm>
            <a:off x="457200" y="1143000"/>
            <a:ext cx="8229240" cy="4525560"/>
          </a:xfrm>
          <a:prstGeom prst="rect">
            <a:avLst/>
          </a:prstGeom>
          <a:noFill/>
          <a:ln>
            <a:noFill/>
          </a:ln>
        </p:spPr>
        <p:txBody>
          <a:bodyPr>
            <a:normAutofit/>
          </a:bodyPr>
          <a:lstStyle/>
          <a:p>
            <a:pPr marL="343080" indent="-342720" algn="just">
              <a:lnSpc>
                <a:spcPct val="100000"/>
              </a:lnSpc>
              <a:spcBef>
                <a:spcPts val="320"/>
              </a:spcBef>
              <a:buClr>
                <a:srgbClr val="000000"/>
              </a:buClr>
              <a:buFont typeface="Wingdings" charset="2"/>
              <a:buChar char=""/>
            </a:pPr>
            <a:r>
              <a:rPr lang="en-US" sz="1600" b="0" strike="noStrike" spc="-1">
                <a:solidFill>
                  <a:srgbClr val="000000"/>
                </a:solidFill>
                <a:latin typeface="Times New Roman" panose="02020603050405020304" pitchFamily="18" charset="0"/>
                <a:cs typeface="Times New Roman" panose="02020603050405020304" pitchFamily="18" charset="0"/>
              </a:rPr>
              <a:t>Scenario 1: Both the domains have the same class labels, but the probability distribution of test sample (Target domain) is different with respect to the training sample (Source domain)</a:t>
            </a:r>
          </a:p>
        </p:txBody>
      </p:sp>
      <p:sp>
        <p:nvSpPr>
          <p:cNvPr id="268" name="TextShape 2"/>
          <p:cNvSpPr txBox="1"/>
          <p:nvPr/>
        </p:nvSpPr>
        <p:spPr>
          <a:xfrm>
            <a:off x="457200" y="274680"/>
            <a:ext cx="8229240" cy="791640"/>
          </a:xfrm>
          <a:prstGeom prst="rect">
            <a:avLst/>
          </a:prstGeom>
          <a:noFill/>
          <a:ln>
            <a:noFill/>
          </a:ln>
        </p:spPr>
        <p:txBody>
          <a:bodyPr anchor="ctr"/>
          <a:lstStyle/>
          <a:p>
            <a:pPr algn="ctr">
              <a:lnSpc>
                <a:spcPct val="100000"/>
              </a:lnSpc>
            </a:pPr>
            <a:r>
              <a:rPr lang="en-US" sz="3000" b="0" strike="noStrike" spc="-1" dirty="0">
                <a:solidFill>
                  <a:srgbClr val="000000"/>
                </a:solidFill>
                <a:latin typeface="Times New Roman" panose="02020603050405020304" pitchFamily="18" charset="0"/>
                <a:cs typeface="Times New Roman" panose="02020603050405020304" pitchFamily="18" charset="0"/>
              </a:rPr>
              <a:t>Situation where DA is required (Homogeneous DA)</a:t>
            </a:r>
          </a:p>
        </p:txBody>
      </p:sp>
      <p:sp>
        <p:nvSpPr>
          <p:cNvPr id="269" name="CustomShape 3"/>
          <p:cNvSpPr/>
          <p:nvPr/>
        </p:nvSpPr>
        <p:spPr>
          <a:xfrm>
            <a:off x="2556000" y="6019920"/>
            <a:ext cx="431100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IN" sz="1400" b="0" strike="noStrike" spc="-1">
                <a:solidFill>
                  <a:srgbClr val="000000"/>
                </a:solidFill>
                <a:latin typeface="Times New Roman" panose="02020603050405020304" pitchFamily="18" charset="0"/>
                <a:cs typeface="Times New Roman" panose="02020603050405020304" pitchFamily="18" charset="0"/>
              </a:rPr>
              <a:t>Figure1: Scatter plots of Merced dataset vs. ASCD dataset</a:t>
            </a:r>
            <a:endParaRPr lang="en-IN" sz="1400" b="0" strike="noStrike" spc="-1">
              <a:latin typeface="Times New Roman" panose="02020603050405020304" pitchFamily="18" charset="0"/>
              <a:cs typeface="Times New Roman" panose="02020603050405020304" pitchFamily="18" charset="0"/>
            </a:endParaRPr>
          </a:p>
        </p:txBody>
      </p:sp>
      <p:pic>
        <p:nvPicPr>
          <p:cNvPr id="273" name="Picture 2"/>
          <p:cNvPicPr/>
          <p:nvPr/>
        </p:nvPicPr>
        <p:blipFill>
          <a:blip r:embed="rId2"/>
          <a:stretch/>
        </p:blipFill>
        <p:spPr>
          <a:xfrm>
            <a:off x="804960" y="1752480"/>
            <a:ext cx="7576200" cy="4266720"/>
          </a:xfrm>
          <a:prstGeom prst="rect">
            <a:avLst/>
          </a:prstGeom>
          <a:ln>
            <a:noFill/>
          </a:ln>
        </p:spPr>
      </p:pic>
      <p:sp>
        <p:nvSpPr>
          <p:cNvPr id="274" name="CustomShape 7"/>
          <p:cNvSpPr/>
          <p:nvPr/>
        </p:nvSpPr>
        <p:spPr>
          <a:xfrm>
            <a:off x="5410080" y="3515760"/>
            <a:ext cx="1218960" cy="914040"/>
          </a:xfrm>
          <a:prstGeom prst="ellipse">
            <a:avLst/>
          </a:prstGeom>
          <a:noFill/>
          <a:ln w="9360">
            <a:solidFill>
              <a:schemeClr val="accent6"/>
            </a:solidFill>
            <a:round/>
          </a:ln>
        </p:spPr>
        <p:style>
          <a:lnRef idx="0">
            <a:scrgbClr r="0" g="0" b="0"/>
          </a:lnRef>
          <a:fillRef idx="0">
            <a:scrgbClr r="0" g="0" b="0"/>
          </a:fillRef>
          <a:effectRef idx="0">
            <a:scrgbClr r="0" g="0" b="0"/>
          </a:effectRef>
          <a:fontRef idx="minor"/>
        </p:style>
      </p:sp>
      <p:sp>
        <p:nvSpPr>
          <p:cNvPr id="275" name="CustomShape 8"/>
          <p:cNvSpPr/>
          <p:nvPr/>
        </p:nvSpPr>
        <p:spPr>
          <a:xfrm>
            <a:off x="1278720" y="3809880"/>
            <a:ext cx="1218960" cy="914040"/>
          </a:xfrm>
          <a:prstGeom prst="ellipse">
            <a:avLst/>
          </a:prstGeom>
          <a:noFill/>
          <a:ln w="9360">
            <a:solidFill>
              <a:schemeClr val="accent6"/>
            </a:solidFill>
            <a:round/>
          </a:ln>
        </p:spPr>
        <p:style>
          <a:lnRef idx="0">
            <a:scrgbClr r="0" g="0" b="0"/>
          </a:lnRef>
          <a:fillRef idx="0">
            <a:scrgbClr r="0" g="0" b="0"/>
          </a:fillRef>
          <a:effectRef idx="0">
            <a:scrgbClr r="0" g="0" b="0"/>
          </a:effectRef>
          <a:fontRef idx="minor"/>
        </p:style>
      </p:sp>
      <p:sp>
        <p:nvSpPr>
          <p:cNvPr id="11" name="Date Placeholder 21">
            <a:extLst>
              <a:ext uri="{FF2B5EF4-FFF2-40B4-BE49-F238E27FC236}">
                <a16:creationId xmlns:a16="http://schemas.microsoft.com/office/drawing/2014/main" id="{ACB5F9FD-BC00-410E-B3A9-E681D341A062}"/>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3" name="Slide Number Placeholder 23">
            <a:extLst>
              <a:ext uri="{FF2B5EF4-FFF2-40B4-BE49-F238E27FC236}">
                <a16:creationId xmlns:a16="http://schemas.microsoft.com/office/drawing/2014/main" id="{F82A9FF9-E9DE-43C3-8F04-480802DC7F6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6</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98F20FD4-1C67-0C53-3DC5-61B37366A7FE}"/>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additive="repl">
                                        <p:cTn id="7" dur="500"/>
                                        <p:tgtEl>
                                          <p:spTgt spid="269"/>
                                        </p:tgtEl>
                                      </p:cBhvr>
                                    </p:animEffect>
                                  </p:childTnLst>
                                </p:cTn>
                              </p:par>
                              <p:par>
                                <p:cTn id="8" presetID="10" presetClass="entr"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Effect transition="in" filter="fade">
                                      <p:cBhvr additive="repl">
                                        <p:cTn id="10" dur="500"/>
                                        <p:tgtEl>
                                          <p:spTgt spid="2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p:cTn id="14" dur="1" fill="hold">
                                          <p:stCondLst>
                                            <p:cond delay="0"/>
                                          </p:stCondLst>
                                        </p:cTn>
                                        <p:tgtEl>
                                          <p:spTgt spid="275"/>
                                        </p:tgtEl>
                                        <p:attrNameLst>
                                          <p:attrName>style.visibility</p:attrName>
                                        </p:attrNameLst>
                                      </p:cBhvr>
                                      <p:to>
                                        <p:strVal val="visible"/>
                                      </p:to>
                                    </p:set>
                                    <p:animEffect transition="in" filter="fade">
                                      <p:cBhvr additive="repl">
                                        <p:cTn id="15" dur="500"/>
                                        <p:tgtEl>
                                          <p:spTgt spid="275"/>
                                        </p:tgtEl>
                                      </p:cBhvr>
                                    </p:animEffect>
                                  </p:childTnLst>
                                </p:cTn>
                              </p:par>
                              <p:par>
                                <p:cTn id="16" presetID="10" presetClass="entr" fill="hold" nodeType="withEffect">
                                  <p:stCondLst>
                                    <p:cond delay="0"/>
                                  </p:stCondLst>
                                  <p:childTnLst>
                                    <p:set>
                                      <p:cBhvr>
                                        <p:cTn id="17" dur="1" fill="hold">
                                          <p:stCondLst>
                                            <p:cond delay="0"/>
                                          </p:stCondLst>
                                        </p:cTn>
                                        <p:tgtEl>
                                          <p:spTgt spid="274"/>
                                        </p:tgtEl>
                                        <p:attrNameLst>
                                          <p:attrName>style.visibility</p:attrName>
                                        </p:attrNameLst>
                                      </p:cBhvr>
                                      <p:to>
                                        <p:strVal val="visible"/>
                                      </p:to>
                                    </p:set>
                                    <p:animEffect transition="in" filter="fade">
                                      <p:cBhvr additive="repl">
                                        <p:cTn id="18"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TextShape 5"/>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479"/>
              </a:spcBef>
              <a:buClr>
                <a:srgbClr val="000000"/>
              </a:buClr>
              <a:buFont typeface="Arial"/>
              <a:buChar char="•"/>
            </a:pPr>
            <a:r>
              <a:rPr lang="en-US" sz="2400" b="0" strike="noStrike" spc="-1" dirty="0">
                <a:solidFill>
                  <a:srgbClr val="000000"/>
                </a:solidFill>
                <a:latin typeface="Times New Roman" panose="02020603050405020304" pitchFamily="18" charset="0"/>
                <a:cs typeface="Times New Roman" panose="02020603050405020304" pitchFamily="18" charset="0"/>
              </a:rPr>
              <a:t>Result and analysis: Non-adaptive scenario</a:t>
            </a:r>
          </a:p>
          <a:p>
            <a:pPr marL="743040" lvl="1" indent="-28548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Performance evaluation measures: Average Accuracy (AA), Overall Accuracy (OA), Precision (P), Recall (R), F1-score (F), and Kappa stats (K)</a:t>
            </a:r>
          </a:p>
          <a:p>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marL="743040" lvl="1" indent="-28548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Analysis of the class-wise accuracy: </a:t>
            </a:r>
            <a:r>
              <a:rPr lang="en-US" sz="2000" u="sng" spc="-1" dirty="0">
                <a:solidFill>
                  <a:srgbClr val="0000FF"/>
                </a:solidFill>
                <a:latin typeface="Times New Roman" panose="02020603050405020304" pitchFamily="18" charset="0"/>
                <a:cs typeface="Times New Roman" panose="02020603050405020304" pitchFamily="18" charset="0"/>
                <a:hlinkClick r:id="rId2" action="ppaction://hlinkfile"/>
              </a:rPr>
              <a:t>Plant seedling, KARC, AARC</a:t>
            </a: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marL="743040" lvl="1" indent="-28548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Comparative analysis</a:t>
            </a:r>
            <a:r>
              <a:rPr lang="en-US" sz="2000" u="sng" spc="-1" dirty="0">
                <a:solidFill>
                  <a:srgbClr val="0000FF"/>
                </a:solidFill>
                <a:latin typeface="Times New Roman" panose="02020603050405020304" pitchFamily="18" charset="0"/>
                <a:cs typeface="Times New Roman" panose="02020603050405020304" pitchFamily="18" charset="0"/>
                <a:hlinkClick r:id="rId2" action="ppaction://hlinkfile"/>
              </a:rPr>
              <a:t>: Four proposed models</a:t>
            </a: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marL="1143000" lvl="2" indent="-22824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C</a:t>
            </a:r>
            <a:r>
              <a:rPr lang="en-US" sz="1800" b="0" strike="noStrike" spc="-1" dirty="0">
                <a:solidFill>
                  <a:srgbClr val="000000"/>
                </a:solidFill>
                <a:latin typeface="Times New Roman" panose="02020603050405020304" pitchFamily="18" charset="0"/>
                <a:cs typeface="Times New Roman" panose="02020603050405020304" pitchFamily="18" charset="0"/>
              </a:rPr>
              <a:t>: Fine-tuned Inception V-3</a:t>
            </a:r>
          </a:p>
          <a:p>
            <a:pPr marL="1143000" lvl="2" indent="-228240">
              <a:lnSpc>
                <a:spcPct val="100000"/>
              </a:lnSpc>
              <a:spcBef>
                <a:spcPts val="360"/>
              </a:spcBef>
              <a:buClr>
                <a:srgbClr val="000000"/>
              </a:buClr>
              <a:buFont typeface="Arial"/>
              <a:buChar char="•"/>
            </a:pPr>
            <a:r>
              <a:rPr lang="en-US" sz="1800" b="0" strike="noStrike" spc="-1" dirty="0">
                <a:solidFill>
                  <a:srgbClr val="000000"/>
                </a:solidFill>
                <a:latin typeface="Times New Roman" panose="02020603050405020304" pitchFamily="18" charset="0"/>
                <a:cs typeface="Times New Roman" panose="02020603050405020304" pitchFamily="18" charset="0"/>
              </a:rPr>
              <a:t>D: MFMS-DCNN</a:t>
            </a:r>
          </a:p>
          <a:p>
            <a:pPr marL="1143000" lvl="2" indent="-228240">
              <a:lnSpc>
                <a:spcPct val="100000"/>
              </a:lnSpc>
              <a:spcBef>
                <a:spcPts val="360"/>
              </a:spcBef>
              <a:buClr>
                <a:srgbClr val="000000"/>
              </a:buClr>
              <a:buFont typeface="Arial"/>
              <a:buChar char="•"/>
            </a:pPr>
            <a:r>
              <a:rPr lang="en-US" sz="1800" b="0" strike="noStrike" spc="-1" dirty="0">
                <a:solidFill>
                  <a:srgbClr val="000000"/>
                </a:solidFill>
                <a:latin typeface="Times New Roman" panose="02020603050405020304" pitchFamily="18" charset="0"/>
                <a:cs typeface="Times New Roman" panose="02020603050405020304" pitchFamily="18" charset="0"/>
              </a:rPr>
              <a:t>MR: Ensemble decision based on mean rule</a:t>
            </a:r>
          </a:p>
          <a:p>
            <a:pPr marL="1143000" lvl="2" indent="-228240">
              <a:lnSpc>
                <a:spcPct val="100000"/>
              </a:lnSpc>
              <a:spcBef>
                <a:spcPts val="360"/>
              </a:spcBef>
              <a:buClr>
                <a:srgbClr val="000000"/>
              </a:buClr>
              <a:buFont typeface="Arial"/>
              <a:buChar char="•"/>
            </a:pPr>
            <a:r>
              <a:rPr lang="en-US" sz="1800" b="0" strike="noStrike" spc="-1" dirty="0">
                <a:solidFill>
                  <a:srgbClr val="000000"/>
                </a:solidFill>
                <a:latin typeface="Times New Roman" panose="02020603050405020304" pitchFamily="18" charset="0"/>
                <a:cs typeface="Times New Roman" panose="02020603050405020304" pitchFamily="18" charset="0"/>
              </a:rPr>
              <a:t>PR: Ensemble decision based on product rule</a:t>
            </a:r>
          </a:p>
          <a:p>
            <a:pPr marL="743040" lvl="1" indent="-28548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Comparative analysis: </a:t>
            </a:r>
            <a:r>
              <a:rPr lang="en-US" sz="2000" u="sng" spc="-1" dirty="0">
                <a:solidFill>
                  <a:srgbClr val="0000FF"/>
                </a:solidFill>
                <a:latin typeface="Times New Roman" panose="02020603050405020304" pitchFamily="18" charset="0"/>
                <a:cs typeface="Times New Roman" panose="02020603050405020304" pitchFamily="18" charset="0"/>
                <a:hlinkClick r:id="rId2" action="ppaction://hlinkfile"/>
              </a:rPr>
              <a:t>Using other UAV-based public dataset</a:t>
            </a:r>
            <a:endParaRPr lang="en-US"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7" name="TextShape 1">
            <a:extLst>
              <a:ext uri="{FF2B5EF4-FFF2-40B4-BE49-F238E27FC236}">
                <a16:creationId xmlns:a16="http://schemas.microsoft.com/office/drawing/2014/main" id="{8B1123DC-316D-4E94-8406-98A734C845B3}"/>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200" b="0" strike="noStrike" spc="-1" dirty="0">
                <a:solidFill>
                  <a:srgbClr val="77933C"/>
                </a:solidFill>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p:txBody>
      </p:sp>
      <p:sp>
        <p:nvSpPr>
          <p:cNvPr id="8" name="Date Placeholder 21">
            <a:extLst>
              <a:ext uri="{FF2B5EF4-FFF2-40B4-BE49-F238E27FC236}">
                <a16:creationId xmlns:a16="http://schemas.microsoft.com/office/drawing/2014/main" id="{47F7F1E3-6F2A-4CD7-8A47-55E13B142380}"/>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3AB8964E-D703-4B90-98A2-4816ABE82CC4}"/>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60</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7816B7D9-F191-44AF-4B17-9B50B0BD5DC3}"/>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TextShape 5"/>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479"/>
              </a:spcBef>
              <a:buClr>
                <a:srgbClr val="000000"/>
              </a:buClr>
              <a:buFont typeface="Arial"/>
              <a:buChar char="•"/>
            </a:pPr>
            <a:r>
              <a:rPr lang="en-US" sz="2400" b="0" strike="noStrike" spc="-1" dirty="0">
                <a:solidFill>
                  <a:srgbClr val="000000"/>
                </a:solidFill>
                <a:latin typeface="Times New Roman" panose="02020603050405020304" pitchFamily="18" charset="0"/>
                <a:cs typeface="Times New Roman" panose="02020603050405020304" pitchFamily="18" charset="0"/>
              </a:rPr>
              <a:t>Result and analysis: Non-adaptive scenario</a:t>
            </a:r>
          </a:p>
          <a:p>
            <a:endParaRPr lang="en-US" sz="2400" b="0" strike="noStrike" spc="-1" dirty="0">
              <a:solidFill>
                <a:srgbClr val="000000"/>
              </a:solidFill>
              <a:latin typeface="Times New Roman" panose="02020603050405020304" pitchFamily="18" charset="0"/>
              <a:cs typeface="Times New Roman" panose="02020603050405020304" pitchFamily="18" charset="0"/>
            </a:endParaRPr>
          </a:p>
          <a:p>
            <a:pPr marL="743040" lvl="1" indent="-285480">
              <a:lnSpc>
                <a:spcPct val="100000"/>
              </a:lnSpc>
              <a:spcBef>
                <a:spcPts val="439"/>
              </a:spcBef>
              <a:buClr>
                <a:srgbClr val="000000"/>
              </a:buClr>
              <a:buFont typeface="Arial"/>
              <a:buChar char="–"/>
            </a:pPr>
            <a:r>
              <a:rPr lang="en-US" sz="2200" b="0" u="sng" strike="noStrike" spc="-1" dirty="0">
                <a:solidFill>
                  <a:srgbClr val="0000FF"/>
                </a:solidFill>
                <a:uFillTx/>
                <a:latin typeface="Times New Roman" panose="02020603050405020304" pitchFamily="18" charset="0"/>
                <a:cs typeface="Times New Roman" panose="02020603050405020304" pitchFamily="18" charset="0"/>
                <a:hlinkClick r:id="rId2" action="ppaction://hlinkfile"/>
              </a:rPr>
              <a:t>Performance improvement statistics: </a:t>
            </a:r>
            <a:endParaRPr lang="en-US" sz="2200" b="0" strike="noStrike" spc="-1" dirty="0">
              <a:solidFill>
                <a:srgbClr val="000000"/>
              </a:solidFill>
              <a:latin typeface="Times New Roman" panose="02020603050405020304" pitchFamily="18" charset="0"/>
              <a:cs typeface="Times New Roman" panose="02020603050405020304" pitchFamily="18" charset="0"/>
            </a:endParaRPr>
          </a:p>
          <a:p>
            <a:endParaRPr lang="en-US" sz="2200" b="0" strike="noStrike" spc="-1" dirty="0">
              <a:solidFill>
                <a:srgbClr val="000000"/>
              </a:solidFill>
              <a:latin typeface="Times New Roman" panose="02020603050405020304" pitchFamily="18" charset="0"/>
              <a:cs typeface="Times New Roman" panose="02020603050405020304" pitchFamily="18" charset="0"/>
            </a:endParaRPr>
          </a:p>
          <a:p>
            <a:endParaRPr lang="en-US" sz="2200" b="0" strike="noStrike" spc="-1" dirty="0">
              <a:solidFill>
                <a:srgbClr val="000000"/>
              </a:solidFill>
              <a:latin typeface="Times New Roman" panose="02020603050405020304" pitchFamily="18" charset="0"/>
              <a:cs typeface="Times New Roman" panose="02020603050405020304" pitchFamily="18" charset="0"/>
            </a:endParaRPr>
          </a:p>
          <a:p>
            <a:pPr marL="743040" lvl="1" indent="-285480">
              <a:lnSpc>
                <a:spcPct val="100000"/>
              </a:lnSpc>
              <a:spcBef>
                <a:spcPts val="439"/>
              </a:spcBef>
              <a:buClr>
                <a:srgbClr val="000000"/>
              </a:buClr>
              <a:buFont typeface="Arial"/>
              <a:buChar char="–"/>
            </a:pPr>
            <a:r>
              <a:rPr lang="en-US" sz="2200" u="sng" spc="-1" dirty="0">
                <a:solidFill>
                  <a:srgbClr val="0000FF"/>
                </a:solidFill>
                <a:latin typeface="Times New Roman" panose="02020603050405020304" pitchFamily="18" charset="0"/>
                <a:cs typeface="Times New Roman" panose="02020603050405020304" pitchFamily="18" charset="0"/>
                <a:hlinkClick r:id="rId2" action="ppaction://hlinkfile"/>
              </a:rPr>
              <a:t>Statistical evaluation of different ensemble approaches</a:t>
            </a:r>
            <a:endParaRPr lang="en-US" sz="2200" b="0" strike="noStrike" spc="-1" dirty="0">
              <a:solidFill>
                <a:srgbClr val="000000"/>
              </a:solidFill>
              <a:latin typeface="Times New Roman" panose="02020603050405020304" pitchFamily="18" charset="0"/>
              <a:cs typeface="Times New Roman" panose="02020603050405020304" pitchFamily="18" charset="0"/>
            </a:endParaRPr>
          </a:p>
          <a:p>
            <a:pPr marL="1143000" lvl="2" indent="-22824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Paired T-test: To check whether the means of two groups differ significantly</a:t>
            </a:r>
          </a:p>
          <a:p>
            <a:pPr marL="1143000" lvl="2" indent="-22824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Coefficient of Determination: To check the correlation between the two schemes, MR and PR</a:t>
            </a:r>
          </a:p>
        </p:txBody>
      </p:sp>
      <p:pic>
        <p:nvPicPr>
          <p:cNvPr id="649" name="Picture 6"/>
          <p:cNvPicPr/>
          <p:nvPr/>
        </p:nvPicPr>
        <p:blipFill>
          <a:blip r:embed="rId3"/>
          <a:stretch/>
        </p:blipFill>
        <p:spPr>
          <a:xfrm>
            <a:off x="2209680" y="2952720"/>
            <a:ext cx="4419360" cy="475920"/>
          </a:xfrm>
          <a:prstGeom prst="rect">
            <a:avLst/>
          </a:prstGeom>
          <a:ln>
            <a:noFill/>
          </a:ln>
        </p:spPr>
      </p:pic>
      <p:sp>
        <p:nvSpPr>
          <p:cNvPr id="8" name="TextShape 1">
            <a:extLst>
              <a:ext uri="{FF2B5EF4-FFF2-40B4-BE49-F238E27FC236}">
                <a16:creationId xmlns:a16="http://schemas.microsoft.com/office/drawing/2014/main" id="{FDD518B2-DF1D-473B-A6C0-704C46D7A1C9}"/>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200" b="0" strike="noStrike" spc="-1" dirty="0">
                <a:solidFill>
                  <a:srgbClr val="77933C"/>
                </a:solidFill>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p:txBody>
      </p:sp>
      <p:sp>
        <p:nvSpPr>
          <p:cNvPr id="9" name="Date Placeholder 21">
            <a:extLst>
              <a:ext uri="{FF2B5EF4-FFF2-40B4-BE49-F238E27FC236}">
                <a16:creationId xmlns:a16="http://schemas.microsoft.com/office/drawing/2014/main" id="{392DA910-1ECF-4030-9579-67F3A4B34125}"/>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1" name="Slide Number Placeholder 23">
            <a:extLst>
              <a:ext uri="{FF2B5EF4-FFF2-40B4-BE49-F238E27FC236}">
                <a16:creationId xmlns:a16="http://schemas.microsoft.com/office/drawing/2014/main" id="{0E48E90A-89A5-45B2-9A8F-44049B7454A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61</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09D31473-EEA3-7D74-49D2-B5FD9767D8EC}"/>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extShape 5"/>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479"/>
              </a:spcBef>
              <a:buClr>
                <a:srgbClr val="000000"/>
              </a:buClr>
              <a:buFont typeface="Arial"/>
              <a:buChar char="•"/>
            </a:pPr>
            <a:r>
              <a:rPr lang="en-US" sz="2400" b="0" strike="noStrike" spc="-1" dirty="0">
                <a:solidFill>
                  <a:srgbClr val="000000"/>
                </a:solidFill>
                <a:latin typeface="Times New Roman" panose="02020603050405020304" pitchFamily="18" charset="0"/>
                <a:cs typeface="Times New Roman" panose="02020603050405020304" pitchFamily="18" charset="0"/>
              </a:rPr>
              <a:t>Result and analysis: Adaptive scenario</a:t>
            </a:r>
          </a:p>
          <a:p>
            <a:endParaRPr lang="en-US" sz="2400" b="0" strike="noStrike" spc="-1" dirty="0">
              <a:solidFill>
                <a:srgbClr val="000000"/>
              </a:solidFill>
              <a:latin typeface="Times New Roman" panose="02020603050405020304" pitchFamily="18" charset="0"/>
              <a:cs typeface="Times New Roman" panose="02020603050405020304" pitchFamily="18" charset="0"/>
            </a:endParaRPr>
          </a:p>
          <a:p>
            <a:pPr marL="743040" lvl="1" indent="-285480">
              <a:lnSpc>
                <a:spcPct val="100000"/>
              </a:lnSpc>
              <a:spcBef>
                <a:spcPts val="479"/>
              </a:spcBef>
              <a:buClr>
                <a:srgbClr val="000000"/>
              </a:buClr>
              <a:buFont typeface="Arial"/>
              <a:buChar char="–"/>
            </a:pPr>
            <a:r>
              <a:rPr lang="en-US" sz="2200" b="0" u="sng" strike="noStrike" spc="-1" dirty="0">
                <a:solidFill>
                  <a:srgbClr val="0000FF"/>
                </a:solidFill>
                <a:uFillTx/>
                <a:latin typeface="Times New Roman" panose="02020603050405020304" pitchFamily="18" charset="0"/>
                <a:cs typeface="Times New Roman" panose="02020603050405020304" pitchFamily="18" charset="0"/>
                <a:hlinkClick r:id="rId2" action="ppaction://hlinkfile"/>
              </a:rPr>
              <a:t>Analysis of the class-wise accuracy</a:t>
            </a:r>
            <a:r>
              <a:rPr lang="en-US" sz="2400" b="0" u="sng" strike="noStrike" spc="-1" dirty="0">
                <a:solidFill>
                  <a:srgbClr val="0000FF"/>
                </a:solidFill>
                <a:uFillTx/>
                <a:latin typeface="Times New Roman" panose="02020603050405020304" pitchFamily="18" charset="0"/>
                <a:cs typeface="Times New Roman" panose="02020603050405020304" pitchFamily="18" charset="0"/>
                <a:hlinkClick r:id="rId2" action="ppaction://hlinkfile"/>
              </a:rPr>
              <a:t>: </a:t>
            </a:r>
            <a:endParaRPr lang="en-US" sz="2400" b="0" strike="noStrike" spc="-1" dirty="0">
              <a:solidFill>
                <a:srgbClr val="000000"/>
              </a:solidFill>
              <a:latin typeface="Times New Roman" panose="02020603050405020304" pitchFamily="18" charset="0"/>
              <a:cs typeface="Times New Roman" panose="02020603050405020304" pitchFamily="18" charset="0"/>
            </a:endParaRPr>
          </a:p>
          <a:p>
            <a:pPr marL="1143000" lvl="2" indent="-22824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K</a:t>
            </a:r>
            <a:r>
              <a:rPr lang="en-US" sz="2000" b="0" strike="noStrike" spc="-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b="0" strike="noStrike" spc="-1" dirty="0">
                <a:solidFill>
                  <a:srgbClr val="000000"/>
                </a:solidFill>
                <a:latin typeface="Times New Roman" panose="02020603050405020304" pitchFamily="18" charset="0"/>
                <a:cs typeface="Times New Roman" panose="02020603050405020304" pitchFamily="18" charset="0"/>
              </a:rPr>
              <a:t>A scenario</a:t>
            </a:r>
          </a:p>
          <a:p>
            <a:pPr marL="1143000" lvl="2" indent="-22824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A</a:t>
            </a:r>
            <a:r>
              <a:rPr lang="en-US" sz="2000" b="0" strike="noStrike" spc="-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b="0" strike="noStrike" spc="-1" dirty="0">
                <a:solidFill>
                  <a:srgbClr val="000000"/>
                </a:solidFill>
                <a:latin typeface="Times New Roman" panose="02020603050405020304" pitchFamily="18" charset="0"/>
                <a:cs typeface="Times New Roman" panose="02020603050405020304" pitchFamily="18" charset="0"/>
              </a:rPr>
              <a:t>K scenario</a:t>
            </a:r>
          </a:p>
          <a:p>
            <a:pPr marL="743040" lvl="1" indent="-285480">
              <a:lnSpc>
                <a:spcPct val="100000"/>
              </a:lnSpc>
              <a:spcBef>
                <a:spcPts val="439"/>
              </a:spcBef>
              <a:buClr>
                <a:srgbClr val="000000"/>
              </a:buClr>
              <a:buFont typeface="Arial"/>
              <a:buChar char="–"/>
            </a:pPr>
            <a:r>
              <a:rPr lang="en-US" sz="2200" b="0" u="sng" strike="noStrike" spc="-1" dirty="0">
                <a:solidFill>
                  <a:srgbClr val="0000FF"/>
                </a:solidFill>
                <a:uFillTx/>
                <a:latin typeface="Times New Roman" panose="02020603050405020304" pitchFamily="18" charset="0"/>
                <a:cs typeface="Times New Roman" panose="02020603050405020304" pitchFamily="18" charset="0"/>
                <a:hlinkClick r:id="rId2" action="ppaction://hlinkfile"/>
              </a:rPr>
              <a:t>Comparative analysis:</a:t>
            </a:r>
            <a:endParaRPr lang="en-US" sz="2200" b="0" strike="noStrike" spc="-1" dirty="0">
              <a:solidFill>
                <a:srgbClr val="000000"/>
              </a:solidFill>
              <a:latin typeface="Times New Roman" panose="02020603050405020304" pitchFamily="18" charset="0"/>
              <a:cs typeface="Times New Roman" panose="02020603050405020304" pitchFamily="18" charset="0"/>
            </a:endParaRPr>
          </a:p>
          <a:p>
            <a:pPr marL="1143000" lvl="2" indent="-22824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Analysis in terms of average accuracy (overall classes) and number of parameters</a:t>
            </a:r>
          </a:p>
        </p:txBody>
      </p:sp>
      <p:sp>
        <p:nvSpPr>
          <p:cNvPr id="7" name="TextShape 1">
            <a:extLst>
              <a:ext uri="{FF2B5EF4-FFF2-40B4-BE49-F238E27FC236}">
                <a16:creationId xmlns:a16="http://schemas.microsoft.com/office/drawing/2014/main" id="{3C3848FA-A1F3-4EEF-B696-72B802CB0C8A}"/>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200" b="0" strike="noStrike" spc="-1" dirty="0">
                <a:solidFill>
                  <a:srgbClr val="77933C"/>
                </a:solidFill>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p:txBody>
      </p:sp>
      <p:sp>
        <p:nvSpPr>
          <p:cNvPr id="8" name="Date Placeholder 21">
            <a:extLst>
              <a:ext uri="{FF2B5EF4-FFF2-40B4-BE49-F238E27FC236}">
                <a16:creationId xmlns:a16="http://schemas.microsoft.com/office/drawing/2014/main" id="{E0E119C4-A686-418C-9357-CFE369876E75}"/>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813E396C-4798-4A4F-B7F1-ADA0E796114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62</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59E37E08-205E-F989-8F50-71A15D33FD17}"/>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extShape 5"/>
          <p:cNvSpPr txBox="1"/>
          <p:nvPr/>
        </p:nvSpPr>
        <p:spPr>
          <a:xfrm>
            <a:off x="457200" y="1600200"/>
            <a:ext cx="8229240" cy="4525560"/>
          </a:xfrm>
          <a:prstGeom prst="rect">
            <a:avLst/>
          </a:prstGeom>
          <a:noFill/>
          <a:ln>
            <a:noFill/>
          </a:ln>
        </p:spPr>
        <p:txBody>
          <a:bodyPr lIns="91440" tIns="45720" rIns="91440" bIns="45720" anchor="t">
            <a:normAutofit/>
          </a:bodyPr>
          <a:lstStyle/>
          <a:p>
            <a:pPr marL="342900" indent="-342265">
              <a:spcBef>
                <a:spcPts val="479"/>
              </a:spcBef>
              <a:buClr>
                <a:srgbClr val="000000"/>
              </a:buClr>
              <a:buFont typeface="Arial"/>
              <a:buChar char="•"/>
            </a:pPr>
            <a:r>
              <a:rPr lang="en-US" sz="2000" b="0" strike="noStrike" spc="-1" dirty="0">
                <a:solidFill>
                  <a:srgbClr val="000000"/>
                </a:solidFill>
                <a:latin typeface="Times New Roman"/>
                <a:cs typeface="Times New Roman"/>
              </a:rPr>
              <a:t>Result and analysis: </a:t>
            </a:r>
            <a:r>
              <a:rPr lang="en-US" sz="2000" spc="-1" dirty="0">
                <a:solidFill>
                  <a:srgbClr val="000000"/>
                </a:solidFill>
                <a:latin typeface="Times New Roman"/>
                <a:cs typeface="Times New Roman"/>
              </a:rPr>
              <a:t>Error analysis in adaptive scenario (</a:t>
            </a:r>
            <a:r>
              <a:rPr lang="en-US" sz="2000" spc="-1" dirty="0">
                <a:latin typeface="Times New Roman"/>
                <a:ea typeface="+mn-lt"/>
                <a:cs typeface="+mn-lt"/>
              </a:rPr>
              <a:t>AARC → KARC</a:t>
            </a:r>
            <a:r>
              <a:rPr lang="en-US" sz="2000" spc="-1" dirty="0">
                <a:solidFill>
                  <a:srgbClr val="000000"/>
                </a:solidFill>
                <a:latin typeface="Times New Roman"/>
                <a:cs typeface="Times New Roman"/>
              </a:rPr>
              <a:t>)</a:t>
            </a:r>
            <a:endParaRPr lang="en-US" sz="2000" dirty="0">
              <a:latin typeface="Times New Roman"/>
              <a:cs typeface="Times New Roman"/>
            </a:endParaRPr>
          </a:p>
          <a:p>
            <a:pPr>
              <a:lnSpc>
                <a:spcPct val="100000"/>
              </a:lnSpc>
            </a:pPr>
            <a:endParaRPr lang="en-US"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7" name="TextShape 1">
            <a:extLst>
              <a:ext uri="{FF2B5EF4-FFF2-40B4-BE49-F238E27FC236}">
                <a16:creationId xmlns:a16="http://schemas.microsoft.com/office/drawing/2014/main" id="{3C3848FA-A1F3-4EEF-B696-72B802CB0C8A}"/>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200" b="0" strike="noStrike" spc="-1" dirty="0">
                <a:solidFill>
                  <a:srgbClr val="77933C"/>
                </a:solidFill>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p:txBody>
      </p:sp>
      <p:sp>
        <p:nvSpPr>
          <p:cNvPr id="8" name="Date Placeholder 21">
            <a:extLst>
              <a:ext uri="{FF2B5EF4-FFF2-40B4-BE49-F238E27FC236}">
                <a16:creationId xmlns:a16="http://schemas.microsoft.com/office/drawing/2014/main" id="{E0E119C4-A686-418C-9357-CFE369876E75}"/>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813E396C-4798-4A4F-B7F1-ADA0E796114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63</a:t>
            </a:fld>
            <a:endParaRPr lang="en-US">
              <a:solidFill>
                <a:prstClr val="black">
                  <a:tint val="75000"/>
                </a:prstClr>
              </a:solidFill>
              <a:latin typeface="Calibri"/>
            </a:endParaRPr>
          </a:p>
        </p:txBody>
      </p:sp>
      <p:graphicFrame>
        <p:nvGraphicFramePr>
          <p:cNvPr id="3" name="Table 2">
            <a:extLst>
              <a:ext uri="{FF2B5EF4-FFF2-40B4-BE49-F238E27FC236}">
                <a16:creationId xmlns:a16="http://schemas.microsoft.com/office/drawing/2014/main" id="{1A0FF4F4-F144-FB54-7DA2-FF2E2F02921E}"/>
              </a:ext>
            </a:extLst>
          </p:cNvPr>
          <p:cNvGraphicFramePr>
            <a:graphicFrameLocks noGrp="1"/>
          </p:cNvGraphicFramePr>
          <p:nvPr>
            <p:extLst>
              <p:ext uri="{D42A27DB-BD31-4B8C-83A1-F6EECF244321}">
                <p14:modId xmlns:p14="http://schemas.microsoft.com/office/powerpoint/2010/main" val="2627455145"/>
              </p:ext>
            </p:extLst>
          </p:nvPr>
        </p:nvGraphicFramePr>
        <p:xfrm>
          <a:off x="67984" y="2090542"/>
          <a:ext cx="9120043" cy="3795753"/>
        </p:xfrm>
        <a:graphic>
          <a:graphicData uri="http://schemas.openxmlformats.org/drawingml/2006/table">
            <a:tbl>
              <a:tblPr firstRow="1" bandRow="1">
                <a:tableStyleId>{5C22544A-7EE6-4342-B048-85BDC9FD1C3A}</a:tableStyleId>
              </a:tblPr>
              <a:tblGrid>
                <a:gridCol w="1240727">
                  <a:extLst>
                    <a:ext uri="{9D8B030D-6E8A-4147-A177-3AD203B41FA5}">
                      <a16:colId xmlns:a16="http://schemas.microsoft.com/office/drawing/2014/main" val="2701582326"/>
                    </a:ext>
                  </a:extLst>
                </a:gridCol>
                <a:gridCol w="627334">
                  <a:extLst>
                    <a:ext uri="{9D8B030D-6E8A-4147-A177-3AD203B41FA5}">
                      <a16:colId xmlns:a16="http://schemas.microsoft.com/office/drawing/2014/main" val="1181948718"/>
                    </a:ext>
                  </a:extLst>
                </a:gridCol>
                <a:gridCol w="560419">
                  <a:extLst>
                    <a:ext uri="{9D8B030D-6E8A-4147-A177-3AD203B41FA5}">
                      <a16:colId xmlns:a16="http://schemas.microsoft.com/office/drawing/2014/main" val="3547361499"/>
                    </a:ext>
                  </a:extLst>
                </a:gridCol>
                <a:gridCol w="652427">
                  <a:extLst>
                    <a:ext uri="{9D8B030D-6E8A-4147-A177-3AD203B41FA5}">
                      <a16:colId xmlns:a16="http://schemas.microsoft.com/office/drawing/2014/main" val="3296308234"/>
                    </a:ext>
                  </a:extLst>
                </a:gridCol>
                <a:gridCol w="644062">
                  <a:extLst>
                    <a:ext uri="{9D8B030D-6E8A-4147-A177-3AD203B41FA5}">
                      <a16:colId xmlns:a16="http://schemas.microsoft.com/office/drawing/2014/main" val="1351653304"/>
                    </a:ext>
                  </a:extLst>
                </a:gridCol>
                <a:gridCol w="694248">
                  <a:extLst>
                    <a:ext uri="{9D8B030D-6E8A-4147-A177-3AD203B41FA5}">
                      <a16:colId xmlns:a16="http://schemas.microsoft.com/office/drawing/2014/main" val="3165381744"/>
                    </a:ext>
                  </a:extLst>
                </a:gridCol>
                <a:gridCol w="577148">
                  <a:extLst>
                    <a:ext uri="{9D8B030D-6E8A-4147-A177-3AD203B41FA5}">
                      <a16:colId xmlns:a16="http://schemas.microsoft.com/office/drawing/2014/main" val="2163196567"/>
                    </a:ext>
                  </a:extLst>
                </a:gridCol>
                <a:gridCol w="618970">
                  <a:extLst>
                    <a:ext uri="{9D8B030D-6E8A-4147-A177-3AD203B41FA5}">
                      <a16:colId xmlns:a16="http://schemas.microsoft.com/office/drawing/2014/main" val="1514017438"/>
                    </a:ext>
                  </a:extLst>
                </a:gridCol>
                <a:gridCol w="702614">
                  <a:extLst>
                    <a:ext uri="{9D8B030D-6E8A-4147-A177-3AD203B41FA5}">
                      <a16:colId xmlns:a16="http://schemas.microsoft.com/office/drawing/2014/main" val="3635973563"/>
                    </a:ext>
                  </a:extLst>
                </a:gridCol>
                <a:gridCol w="744437">
                  <a:extLst>
                    <a:ext uri="{9D8B030D-6E8A-4147-A177-3AD203B41FA5}">
                      <a16:colId xmlns:a16="http://schemas.microsoft.com/office/drawing/2014/main" val="870122796"/>
                    </a:ext>
                  </a:extLst>
                </a:gridCol>
                <a:gridCol w="727709">
                  <a:extLst>
                    <a:ext uri="{9D8B030D-6E8A-4147-A177-3AD203B41FA5}">
                      <a16:colId xmlns:a16="http://schemas.microsoft.com/office/drawing/2014/main" val="1941503008"/>
                    </a:ext>
                  </a:extLst>
                </a:gridCol>
                <a:gridCol w="752800">
                  <a:extLst>
                    <a:ext uri="{9D8B030D-6E8A-4147-A177-3AD203B41FA5}">
                      <a16:colId xmlns:a16="http://schemas.microsoft.com/office/drawing/2014/main" val="758608654"/>
                    </a:ext>
                  </a:extLst>
                </a:gridCol>
                <a:gridCol w="577148">
                  <a:extLst>
                    <a:ext uri="{9D8B030D-6E8A-4147-A177-3AD203B41FA5}">
                      <a16:colId xmlns:a16="http://schemas.microsoft.com/office/drawing/2014/main" val="3511900849"/>
                    </a:ext>
                  </a:extLst>
                </a:gridCol>
              </a:tblGrid>
              <a:tr h="398539">
                <a:tc>
                  <a:txBody>
                    <a:bodyPr/>
                    <a:lstStyle/>
                    <a:p>
                      <a:pPr lvl="0" algn="l">
                        <a:buNone/>
                      </a:pPr>
                      <a:r>
                        <a:rPr lang="en-US" sz="800" dirty="0">
                          <a:effectLst/>
                          <a:latin typeface="Times New Roman"/>
                        </a:rPr>
                        <a:t>                            KARC</a:t>
                      </a:r>
                    </a:p>
                    <a:p>
                      <a:pPr lvl="0" algn="l">
                        <a:buNone/>
                      </a:pPr>
                      <a:r>
                        <a:rPr lang="en-US" sz="800" dirty="0">
                          <a:effectLst/>
                          <a:latin typeface="Times New Roman"/>
                        </a:rPr>
                        <a:t>AARC</a:t>
                      </a:r>
                    </a:p>
                  </a:txBody>
                  <a:tcPr anchor="b"/>
                </a:tc>
                <a:tc>
                  <a:txBody>
                    <a:bodyPr/>
                    <a:lstStyle/>
                    <a:p>
                      <a:pPr algn="l" fontAlgn="base"/>
                      <a:r>
                        <a:rPr lang="en-US" sz="1000" dirty="0" err="1">
                          <a:effectLst/>
                          <a:latin typeface="Times New Roman"/>
                        </a:rPr>
                        <a:t>Bananatree</a:t>
                      </a:r>
                      <a:r>
                        <a:rPr lang="en-US" sz="1000" dirty="0">
                          <a:effectLst/>
                          <a:latin typeface="Times New Roman"/>
                        </a:rPr>
                        <a:t>​</a:t>
                      </a:r>
                      <a:endParaRPr lang="en-US" sz="1000" b="1" i="0">
                        <a:solidFill>
                          <a:srgbClr val="FFFFFF"/>
                        </a:solidFill>
                        <a:effectLst/>
                        <a:latin typeface="Times New Roman"/>
                      </a:endParaRPr>
                    </a:p>
                  </a:txBody>
                  <a:tcPr anchor="b"/>
                </a:tc>
                <a:tc>
                  <a:txBody>
                    <a:bodyPr/>
                    <a:lstStyle/>
                    <a:p>
                      <a:pPr algn="l" fontAlgn="base"/>
                      <a:r>
                        <a:rPr lang="en-US" sz="1000" dirty="0" err="1">
                          <a:effectLst/>
                          <a:latin typeface="Times New Roman"/>
                        </a:rPr>
                        <a:t>Bittergourd</a:t>
                      </a:r>
                      <a:r>
                        <a:rPr lang="en-US" sz="1000" dirty="0">
                          <a:effectLst/>
                          <a:latin typeface="Times New Roman"/>
                        </a:rPr>
                        <a:t>​</a:t>
                      </a:r>
                      <a:endParaRPr lang="en-US" sz="1000" b="1" i="0">
                        <a:solidFill>
                          <a:srgbClr val="FFFFFF"/>
                        </a:solidFill>
                        <a:effectLst/>
                        <a:latin typeface="Times New Roman"/>
                      </a:endParaRPr>
                    </a:p>
                  </a:txBody>
                  <a:tcPr anchor="b"/>
                </a:tc>
                <a:tc>
                  <a:txBody>
                    <a:bodyPr/>
                    <a:lstStyle/>
                    <a:p>
                      <a:pPr algn="l" fontAlgn="base"/>
                      <a:r>
                        <a:rPr lang="en-US" sz="1000" dirty="0" err="1">
                          <a:effectLst/>
                          <a:latin typeface="Times New Roman"/>
                        </a:rPr>
                        <a:t>Bottlegourd</a:t>
                      </a:r>
                      <a:r>
                        <a:rPr lang="en-US" sz="1000" dirty="0">
                          <a:effectLst/>
                          <a:latin typeface="Times New Roman"/>
                        </a:rPr>
                        <a:t>​</a:t>
                      </a:r>
                      <a:endParaRPr lang="en-US" sz="1000" b="1" i="0">
                        <a:solidFill>
                          <a:srgbClr val="FFFFFF"/>
                        </a:solidFill>
                        <a:effectLst/>
                        <a:latin typeface="Times New Roman"/>
                      </a:endParaRPr>
                    </a:p>
                  </a:txBody>
                  <a:tcPr anchor="b"/>
                </a:tc>
                <a:tc>
                  <a:txBody>
                    <a:bodyPr/>
                    <a:lstStyle/>
                    <a:p>
                      <a:pPr algn="l" fontAlgn="base"/>
                      <a:r>
                        <a:rPr lang="en-US" sz="1000" dirty="0">
                          <a:effectLst/>
                          <a:latin typeface="Times New Roman"/>
                        </a:rPr>
                        <a:t>Cabbage​</a:t>
                      </a:r>
                      <a:endParaRPr lang="en-US" sz="1000" b="1" i="0">
                        <a:solidFill>
                          <a:srgbClr val="FFFFFF"/>
                        </a:solidFill>
                        <a:effectLst/>
                        <a:latin typeface="Times New Roman"/>
                      </a:endParaRPr>
                    </a:p>
                  </a:txBody>
                  <a:tcPr anchor="b"/>
                </a:tc>
                <a:tc>
                  <a:txBody>
                    <a:bodyPr/>
                    <a:lstStyle/>
                    <a:p>
                      <a:pPr algn="l" fontAlgn="base"/>
                      <a:r>
                        <a:rPr lang="en-US" sz="1000" dirty="0">
                          <a:effectLst/>
                          <a:latin typeface="Times New Roman"/>
                        </a:rPr>
                        <a:t>Cauliflower​</a:t>
                      </a:r>
                      <a:endParaRPr lang="en-US" sz="1000" b="1" i="0">
                        <a:solidFill>
                          <a:srgbClr val="FFFFFF"/>
                        </a:solidFill>
                        <a:effectLst/>
                        <a:latin typeface="Times New Roman"/>
                      </a:endParaRPr>
                    </a:p>
                  </a:txBody>
                  <a:tcPr anchor="b"/>
                </a:tc>
                <a:tc>
                  <a:txBody>
                    <a:bodyPr/>
                    <a:lstStyle/>
                    <a:p>
                      <a:pPr algn="l" fontAlgn="base"/>
                      <a:r>
                        <a:rPr lang="en-US" sz="1000" dirty="0">
                          <a:effectLst/>
                          <a:latin typeface="Times New Roman"/>
                        </a:rPr>
                        <a:t>Corn​</a:t>
                      </a:r>
                      <a:endParaRPr lang="en-US" sz="1000" b="1" i="0">
                        <a:solidFill>
                          <a:srgbClr val="FFFFFF"/>
                        </a:solidFill>
                        <a:effectLst/>
                        <a:latin typeface="Times New Roman"/>
                      </a:endParaRPr>
                    </a:p>
                  </a:txBody>
                  <a:tcPr anchor="b"/>
                </a:tc>
                <a:tc>
                  <a:txBody>
                    <a:bodyPr/>
                    <a:lstStyle/>
                    <a:p>
                      <a:pPr algn="l" fontAlgn="base"/>
                      <a:r>
                        <a:rPr lang="en-US" sz="1000" dirty="0">
                          <a:effectLst/>
                          <a:latin typeface="Times New Roman"/>
                        </a:rPr>
                        <a:t>Jujube​</a:t>
                      </a:r>
                      <a:endParaRPr lang="en-US" sz="1000" b="1" i="0">
                        <a:solidFill>
                          <a:srgbClr val="FFFFFF"/>
                        </a:solidFill>
                        <a:effectLst/>
                        <a:latin typeface="Times New Roman"/>
                      </a:endParaRPr>
                    </a:p>
                  </a:txBody>
                  <a:tcPr anchor="b"/>
                </a:tc>
                <a:tc>
                  <a:txBody>
                    <a:bodyPr/>
                    <a:lstStyle/>
                    <a:p>
                      <a:pPr algn="l" fontAlgn="base"/>
                      <a:r>
                        <a:rPr lang="en-US" sz="1000" dirty="0">
                          <a:effectLst/>
                          <a:latin typeface="Times New Roman"/>
                        </a:rPr>
                        <a:t>Kohlrabi​</a:t>
                      </a:r>
                      <a:endParaRPr lang="en-US" sz="1000" b="1" i="0">
                        <a:solidFill>
                          <a:srgbClr val="FFFFFF"/>
                        </a:solidFill>
                        <a:effectLst/>
                        <a:latin typeface="Times New Roman"/>
                      </a:endParaRPr>
                    </a:p>
                  </a:txBody>
                  <a:tcPr anchor="b"/>
                </a:tc>
                <a:tc>
                  <a:txBody>
                    <a:bodyPr/>
                    <a:lstStyle/>
                    <a:p>
                      <a:pPr algn="l" fontAlgn="base"/>
                      <a:r>
                        <a:rPr lang="en-US" sz="1000" dirty="0" err="1">
                          <a:effectLst/>
                          <a:latin typeface="Times New Roman"/>
                        </a:rPr>
                        <a:t>Pointedgourd</a:t>
                      </a:r>
                      <a:r>
                        <a:rPr lang="en-US" sz="1000" dirty="0">
                          <a:effectLst/>
                          <a:latin typeface="Times New Roman"/>
                        </a:rPr>
                        <a:t>​</a:t>
                      </a:r>
                      <a:endParaRPr lang="en-US" sz="1000" b="1" i="0">
                        <a:solidFill>
                          <a:srgbClr val="FFFFFF"/>
                        </a:solidFill>
                        <a:effectLst/>
                        <a:latin typeface="Times New Roman"/>
                      </a:endParaRPr>
                    </a:p>
                  </a:txBody>
                  <a:tcPr anchor="b"/>
                </a:tc>
                <a:tc>
                  <a:txBody>
                    <a:bodyPr/>
                    <a:lstStyle/>
                    <a:p>
                      <a:pPr algn="l" fontAlgn="base"/>
                      <a:r>
                        <a:rPr lang="en-US" sz="1000" dirty="0">
                          <a:effectLst/>
                          <a:latin typeface="Times New Roman"/>
                        </a:rPr>
                        <a:t>Sesame​</a:t>
                      </a:r>
                      <a:endParaRPr lang="en-US" sz="1000" b="1" i="0">
                        <a:solidFill>
                          <a:srgbClr val="FFFFFF"/>
                        </a:solidFill>
                        <a:effectLst/>
                        <a:latin typeface="Times New Roman"/>
                      </a:endParaRPr>
                    </a:p>
                  </a:txBody>
                  <a:tcPr anchor="b"/>
                </a:tc>
                <a:tc>
                  <a:txBody>
                    <a:bodyPr/>
                    <a:lstStyle/>
                    <a:p>
                      <a:pPr algn="l" fontAlgn="base"/>
                      <a:r>
                        <a:rPr lang="en-US" sz="1000" dirty="0" err="1">
                          <a:effectLst/>
                          <a:latin typeface="Times New Roman"/>
                        </a:rPr>
                        <a:t>Spongegourd</a:t>
                      </a:r>
                      <a:r>
                        <a:rPr lang="en-US" sz="1000" dirty="0">
                          <a:effectLst/>
                          <a:latin typeface="Times New Roman"/>
                        </a:rPr>
                        <a:t>​</a:t>
                      </a:r>
                      <a:endParaRPr lang="en-US" sz="1000" b="1" i="0">
                        <a:solidFill>
                          <a:srgbClr val="FFFFFF"/>
                        </a:solidFill>
                        <a:effectLst/>
                        <a:latin typeface="Times New Roman"/>
                      </a:endParaRPr>
                    </a:p>
                  </a:txBody>
                  <a:tcPr anchor="b"/>
                </a:tc>
                <a:tc>
                  <a:txBody>
                    <a:bodyPr/>
                    <a:lstStyle/>
                    <a:p>
                      <a:pPr algn="l" fontAlgn="base"/>
                      <a:r>
                        <a:rPr lang="en-US" sz="1000" dirty="0" err="1">
                          <a:effectLst/>
                          <a:latin typeface="Times New Roman"/>
                        </a:rPr>
                        <a:t>Yardlongbean</a:t>
                      </a:r>
                      <a:r>
                        <a:rPr lang="en-US" sz="1000" dirty="0">
                          <a:effectLst/>
                          <a:latin typeface="Times New Roman"/>
                        </a:rPr>
                        <a:t>​</a:t>
                      </a:r>
                      <a:endParaRPr lang="en-US" sz="1000" b="1" i="0" dirty="0">
                        <a:solidFill>
                          <a:srgbClr val="FFFFFF"/>
                        </a:solidFill>
                        <a:effectLst/>
                        <a:latin typeface="Times New Roman"/>
                      </a:endParaRPr>
                    </a:p>
                  </a:txBody>
                  <a:tcPr anchor="b"/>
                </a:tc>
                <a:extLst>
                  <a:ext uri="{0D108BD9-81ED-4DB2-BD59-A6C34878D82A}">
                    <a16:rowId xmlns:a16="http://schemas.microsoft.com/office/drawing/2014/main" val="1058444569"/>
                  </a:ext>
                </a:extLst>
              </a:tr>
              <a:tr h="255474">
                <a:tc>
                  <a:txBody>
                    <a:bodyPr/>
                    <a:lstStyle/>
                    <a:p>
                      <a:pPr algn="l" fontAlgn="base"/>
                      <a:r>
                        <a:rPr lang="en-US" sz="1200" dirty="0" err="1">
                          <a:effectLst/>
                          <a:latin typeface="Times New Roman"/>
                        </a:rPr>
                        <a:t>BellPepper</a:t>
                      </a:r>
                      <a:r>
                        <a:rPr lang="en-US" sz="1200" dirty="0">
                          <a:effectLst/>
                          <a:latin typeface="Times New Roman"/>
                        </a:rPr>
                        <a:t>​</a:t>
                      </a:r>
                      <a:endParaRPr lang="en-US" sz="1200" b="0" i="0">
                        <a:solidFill>
                          <a:srgbClr val="000000"/>
                        </a:solidFill>
                        <a:effectLst/>
                        <a:latin typeface="Times New Roman"/>
                      </a:endParaRPr>
                    </a:p>
                  </a:txBody>
                  <a:tcPr anchor="b"/>
                </a:tc>
                <a:tc>
                  <a:txBody>
                    <a:bodyPr/>
                    <a:lstStyle/>
                    <a:p>
                      <a:pPr algn="ctr" fontAlgn="base"/>
                      <a:r>
                        <a:rPr lang="en-US" sz="1100" dirty="0">
                          <a:effectLst/>
                          <a:latin typeface="Times New Roman"/>
                        </a:rPr>
                        <a:t>0.52​</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0.18​</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0.21​</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0.30​</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0.62​</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0.69​</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0.28​</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0.25​</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0.43​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0.38​</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0.56​</a:t>
                      </a:r>
                      <a:endParaRPr lang="en-US" sz="1100" b="0" i="0">
                        <a:solidFill>
                          <a:srgbClr val="000000"/>
                        </a:solidFill>
                        <a:effectLst/>
                        <a:latin typeface="Times New Roman"/>
                      </a:endParaRPr>
                    </a:p>
                  </a:txBody>
                  <a:tcPr anchor="b"/>
                </a:tc>
                <a:extLst>
                  <a:ext uri="{0D108BD9-81ED-4DB2-BD59-A6C34878D82A}">
                    <a16:rowId xmlns:a16="http://schemas.microsoft.com/office/drawing/2014/main" val="424963454"/>
                  </a:ext>
                </a:extLst>
              </a:tr>
              <a:tr h="255474">
                <a:tc>
                  <a:txBody>
                    <a:bodyPr/>
                    <a:lstStyle/>
                    <a:p>
                      <a:pPr algn="l" fontAlgn="base"/>
                      <a:r>
                        <a:rPr lang="en-US" sz="1200" b="1" dirty="0" err="1">
                          <a:effectLst/>
                          <a:latin typeface="Times New Roman"/>
                        </a:rPr>
                        <a:t>BottleGourd</a:t>
                      </a:r>
                      <a:r>
                        <a:rPr lang="en-US" sz="1200" b="1" dirty="0">
                          <a:effectLst/>
                          <a:latin typeface="Times New Roman"/>
                        </a:rPr>
                        <a:t>​</a:t>
                      </a:r>
                      <a:endParaRPr lang="en-US" sz="1200" b="1" i="0">
                        <a:solidFill>
                          <a:srgbClr val="000000"/>
                        </a:solidFill>
                        <a:effectLst/>
                        <a:latin typeface="Times New Roman"/>
                      </a:endParaRPr>
                    </a:p>
                  </a:txBody>
                  <a:tcPr anchor="b"/>
                </a:tc>
                <a:tc>
                  <a:txBody>
                    <a:bodyPr/>
                    <a:lstStyle/>
                    <a:p>
                      <a:pPr algn="ctr" fontAlgn="base"/>
                      <a:r>
                        <a:rPr lang="en-US" sz="1100" dirty="0">
                          <a:effectLst/>
                          <a:latin typeface="Times New Roman"/>
                        </a:rPr>
                        <a:t>0.31​</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0.18​</a:t>
                      </a:r>
                      <a:endParaRPr lang="en-US" sz="1100" b="0" i="0">
                        <a:solidFill>
                          <a:srgbClr val="000000"/>
                        </a:solidFill>
                        <a:effectLst/>
                        <a:latin typeface="Times New Roman"/>
                      </a:endParaRPr>
                    </a:p>
                  </a:txBody>
                  <a:tcPr anchor="b"/>
                </a:tc>
                <a:tc>
                  <a:txBody>
                    <a:bodyPr/>
                    <a:lstStyle/>
                    <a:p>
                      <a:pPr algn="ctr" fontAlgn="base"/>
                      <a:r>
                        <a:rPr lang="en-US" sz="1100" b="1" dirty="0">
                          <a:effectLst/>
                          <a:latin typeface="Times New Roman"/>
                        </a:rPr>
                        <a:t>0.19​</a:t>
                      </a:r>
                      <a:endParaRPr lang="en-US" sz="1100" b="1" i="0">
                        <a:solidFill>
                          <a:srgbClr val="000000"/>
                        </a:solidFill>
                        <a:effectLst/>
                        <a:latin typeface="Times New Roman"/>
                      </a:endParaRPr>
                    </a:p>
                  </a:txBody>
                  <a:tcPr anchor="b"/>
                </a:tc>
                <a:tc>
                  <a:txBody>
                    <a:bodyPr/>
                    <a:lstStyle/>
                    <a:p>
                      <a:pPr algn="ctr" fontAlgn="base"/>
                      <a:r>
                        <a:rPr lang="en-US" sz="1100" dirty="0">
                          <a:effectLst/>
                          <a:latin typeface="Times New Roman"/>
                        </a:rPr>
                        <a:t>0.17​</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0.19​</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0.40​</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0.51​</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0.18​</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0.18​</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0.32​</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0.26​</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0.40​</a:t>
                      </a:r>
                      <a:endParaRPr lang="en-US" sz="1100" b="0" i="0">
                        <a:solidFill>
                          <a:srgbClr val="000000"/>
                        </a:solidFill>
                        <a:effectLst/>
                        <a:latin typeface="Times New Roman"/>
                      </a:endParaRPr>
                    </a:p>
                  </a:txBody>
                  <a:tcPr anchor="b"/>
                </a:tc>
                <a:extLst>
                  <a:ext uri="{0D108BD9-81ED-4DB2-BD59-A6C34878D82A}">
                    <a16:rowId xmlns:a16="http://schemas.microsoft.com/office/drawing/2014/main" val="1214599667"/>
                  </a:ext>
                </a:extLst>
              </a:tr>
              <a:tr h="255474">
                <a:tc>
                  <a:txBody>
                    <a:bodyPr/>
                    <a:lstStyle/>
                    <a:p>
                      <a:pPr algn="l" fontAlgn="base"/>
                      <a:r>
                        <a:rPr lang="en-US" sz="1200" b="1" dirty="0">
                          <a:effectLst/>
                          <a:latin typeface="Times New Roman"/>
                        </a:rPr>
                        <a:t>Cabbage​</a:t>
                      </a:r>
                      <a:endParaRPr lang="en-US" sz="1200" b="1" i="0">
                        <a:solidFill>
                          <a:srgbClr val="000000"/>
                        </a:solidFill>
                        <a:effectLst/>
                        <a:latin typeface="Times New Roman"/>
                      </a:endParaRPr>
                    </a:p>
                  </a:txBody>
                  <a:tcPr anchor="b"/>
                </a:tc>
                <a:tc>
                  <a:txBody>
                    <a:bodyPr/>
                    <a:lstStyle/>
                    <a:p>
                      <a:pPr algn="ctr" fontAlgn="base"/>
                      <a:r>
                        <a:rPr lang="en-US" sz="1100" dirty="0">
                          <a:effectLst/>
                          <a:latin typeface="Times New Roman"/>
                        </a:rPr>
                        <a:t>0.73​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0.39​</a:t>
                      </a:r>
                      <a:endParaRPr lang="en-US" sz="1100" b="0" i="0">
                        <a:solidFill>
                          <a:srgbClr val="000000"/>
                        </a:solidFill>
                        <a:effectLst/>
                        <a:latin typeface="Times New Roman"/>
                      </a:endParaRPr>
                    </a:p>
                  </a:txBody>
                  <a:tcPr anchor="b"/>
                </a:tc>
                <a:tc>
                  <a:txBody>
                    <a:bodyPr/>
                    <a:lstStyle/>
                    <a:p>
                      <a:pPr algn="ctr" fontAlgn="base"/>
                      <a:r>
                        <a:rPr lang="en-US" sz="1100" b="1" dirty="0">
                          <a:effectLst/>
                          <a:latin typeface="Times New Roman"/>
                        </a:rPr>
                        <a:t>0.22​</a:t>
                      </a:r>
                      <a:endParaRPr lang="en-US" sz="1100" b="1" i="0">
                        <a:solidFill>
                          <a:srgbClr val="000000"/>
                        </a:solidFill>
                        <a:effectLst/>
                        <a:latin typeface="Times New Roman"/>
                      </a:endParaRPr>
                    </a:p>
                  </a:txBody>
                  <a:tcPr anchor="b"/>
                </a:tc>
                <a:tc>
                  <a:txBody>
                    <a:bodyPr/>
                    <a:lstStyle/>
                    <a:p>
                      <a:pPr algn="ctr" fontAlgn="base"/>
                      <a:r>
                        <a:rPr lang="en-US" sz="1100" dirty="0">
                          <a:effectLst/>
                          <a:latin typeface="Times New Roman"/>
                        </a:rPr>
                        <a:t>0.40​</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0.74​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1.00​</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0.35​</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0.67​</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0.43​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0.75​</a:t>
                      </a:r>
                      <a:endParaRPr lang="en-US" sz="1100" b="0" i="0">
                        <a:solidFill>
                          <a:srgbClr val="000000"/>
                        </a:solidFill>
                        <a:effectLst/>
                        <a:latin typeface="Times New Roman"/>
                      </a:endParaRPr>
                    </a:p>
                  </a:txBody>
                  <a:tcPr anchor="b"/>
                </a:tc>
                <a:extLst>
                  <a:ext uri="{0D108BD9-81ED-4DB2-BD59-A6C34878D82A}">
                    <a16:rowId xmlns:a16="http://schemas.microsoft.com/office/drawing/2014/main" val="3781335839"/>
                  </a:ext>
                </a:extLst>
              </a:tr>
              <a:tr h="255474">
                <a:tc>
                  <a:txBody>
                    <a:bodyPr/>
                    <a:lstStyle/>
                    <a:p>
                      <a:pPr algn="l" fontAlgn="base"/>
                      <a:r>
                        <a:rPr lang="en-US" sz="1200" b="1" dirty="0">
                          <a:effectLst/>
                          <a:latin typeface="Times New Roman"/>
                        </a:rPr>
                        <a:t>Cauliflower​</a:t>
                      </a:r>
                      <a:endParaRPr lang="en-US" sz="1200" b="1" i="0">
                        <a:solidFill>
                          <a:srgbClr val="000000"/>
                        </a:solidFill>
                        <a:effectLst/>
                        <a:latin typeface="Times New Roman"/>
                      </a:endParaRPr>
                    </a:p>
                  </a:txBody>
                  <a:tcPr anchor="b"/>
                </a:tc>
                <a:tc>
                  <a:txBody>
                    <a:bodyPr/>
                    <a:lstStyle/>
                    <a:p>
                      <a:pPr algn="ctr" fontAlgn="base"/>
                      <a:r>
                        <a:rPr lang="en-US" sz="1100" dirty="0">
                          <a:effectLst/>
                          <a:latin typeface="Times New Roman"/>
                        </a:rPr>
                        <a:t>0.33​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0.19​</a:t>
                      </a:r>
                      <a:endParaRPr lang="en-US" sz="1100" b="0" i="0">
                        <a:solidFill>
                          <a:srgbClr val="000000"/>
                        </a:solidFill>
                        <a:effectLst/>
                        <a:latin typeface="Times New Roman"/>
                      </a:endParaRPr>
                    </a:p>
                  </a:txBody>
                  <a:tcPr anchor="b"/>
                </a:tc>
                <a:tc>
                  <a:txBody>
                    <a:bodyPr/>
                    <a:lstStyle/>
                    <a:p>
                      <a:pPr algn="ctr" fontAlgn="base"/>
                      <a:r>
                        <a:rPr lang="en-US" sz="1100" b="1" dirty="0">
                          <a:effectLst/>
                          <a:latin typeface="Times New Roman"/>
                        </a:rPr>
                        <a:t>0.15​</a:t>
                      </a:r>
                      <a:endParaRPr lang="en-US" sz="1100" b="1" i="0">
                        <a:solidFill>
                          <a:srgbClr val="000000"/>
                        </a:solidFill>
                        <a:effectLst/>
                        <a:latin typeface="Times New Roman"/>
                      </a:endParaRPr>
                    </a:p>
                  </a:txBody>
                  <a:tcPr anchor="b"/>
                </a:tc>
                <a:tc>
                  <a:txBody>
                    <a:bodyPr/>
                    <a:lstStyle/>
                    <a:p>
                      <a:pPr algn="ctr" fontAlgn="base"/>
                      <a:r>
                        <a:rPr lang="en-US" sz="1100" dirty="0">
                          <a:effectLst/>
                          <a:latin typeface="Times New Roman"/>
                        </a:rPr>
                        <a:t>0.25​</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0.32​</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0.20​</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0.16​</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0.21​</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0.32​</a:t>
                      </a:r>
                      <a:endParaRPr lang="en-US" sz="1100" b="0" i="0">
                        <a:solidFill>
                          <a:srgbClr val="000000"/>
                        </a:solidFill>
                        <a:effectLst/>
                        <a:latin typeface="Times New Roman"/>
                      </a:endParaRPr>
                    </a:p>
                  </a:txBody>
                  <a:tcPr anchor="b"/>
                </a:tc>
                <a:extLst>
                  <a:ext uri="{0D108BD9-81ED-4DB2-BD59-A6C34878D82A}">
                    <a16:rowId xmlns:a16="http://schemas.microsoft.com/office/drawing/2014/main" val="2237549204"/>
                  </a:ext>
                </a:extLst>
              </a:tr>
              <a:tr h="255474">
                <a:tc>
                  <a:txBody>
                    <a:bodyPr/>
                    <a:lstStyle/>
                    <a:p>
                      <a:pPr algn="l" fontAlgn="base"/>
                      <a:r>
                        <a:rPr lang="en-US" sz="1200" dirty="0" err="1">
                          <a:effectLst/>
                          <a:latin typeface="Times New Roman"/>
                        </a:rPr>
                        <a:t>ChiliPepper</a:t>
                      </a:r>
                      <a:r>
                        <a:rPr lang="en-US" sz="1200" dirty="0">
                          <a:effectLst/>
                          <a:latin typeface="Times New Roman"/>
                        </a:rPr>
                        <a:t>​</a:t>
                      </a:r>
                      <a:endParaRPr lang="en-US" sz="1200" b="0" i="0">
                        <a:solidFill>
                          <a:srgbClr val="000000"/>
                        </a:solidFill>
                        <a:effectLst/>
                        <a:latin typeface="Times New Roman"/>
                      </a:endParaRPr>
                    </a:p>
                  </a:txBody>
                  <a:tcPr anchor="b"/>
                </a:tc>
                <a:tc>
                  <a:txBody>
                    <a:bodyPr/>
                    <a:lstStyle/>
                    <a:p>
                      <a:pPr algn="ctr" fontAlgn="base"/>
                      <a:r>
                        <a:rPr lang="en-US" sz="1100" dirty="0">
                          <a:effectLst/>
                          <a:latin typeface="Times New Roman"/>
                        </a:rPr>
                        <a:t>0.29​</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0.25​</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0.31​</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0.19​</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0.17​</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0.25​</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0.26​</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0.31​</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0.17​</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0.18​</a:t>
                      </a:r>
                      <a:endParaRPr lang="en-US" sz="1100" b="0" i="0">
                        <a:solidFill>
                          <a:srgbClr val="000000"/>
                        </a:solidFill>
                        <a:effectLst/>
                        <a:latin typeface="Times New Roman"/>
                      </a:endParaRPr>
                    </a:p>
                  </a:txBody>
                  <a:tcPr anchor="b"/>
                </a:tc>
                <a:extLst>
                  <a:ext uri="{0D108BD9-81ED-4DB2-BD59-A6C34878D82A}">
                    <a16:rowId xmlns:a16="http://schemas.microsoft.com/office/drawing/2014/main" val="2691379569"/>
                  </a:ext>
                </a:extLst>
              </a:tr>
              <a:tr h="255474">
                <a:tc>
                  <a:txBody>
                    <a:bodyPr/>
                    <a:lstStyle/>
                    <a:p>
                      <a:pPr algn="l" fontAlgn="base"/>
                      <a:r>
                        <a:rPr lang="en-US" sz="1200" dirty="0">
                          <a:effectLst/>
                          <a:latin typeface="Times New Roman"/>
                        </a:rPr>
                        <a:t>Eggplant​</a:t>
                      </a:r>
                      <a:endParaRPr lang="en-US" sz="1200" b="0" i="0">
                        <a:solidFill>
                          <a:srgbClr val="000000"/>
                        </a:solidFill>
                        <a:effectLst/>
                        <a:latin typeface="Times New Roman"/>
                      </a:endParaRPr>
                    </a:p>
                  </a:txBody>
                  <a:tcPr anchor="b"/>
                </a:tc>
                <a:tc>
                  <a:txBody>
                    <a:bodyPr/>
                    <a:lstStyle/>
                    <a:p>
                      <a:pPr algn="ctr" fontAlgn="base"/>
                      <a:r>
                        <a:rPr lang="en-US" sz="1100" dirty="0">
                          <a:effectLst/>
                          <a:latin typeface="Times New Roman"/>
                        </a:rPr>
                        <a:t>0.23​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0.08​</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0.15​</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0.15​</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0.25​</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0.32​</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0.12​</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0.10​</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0.21​</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0.15​</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0.22​</a:t>
                      </a:r>
                      <a:endParaRPr lang="en-US" sz="1100" b="0" i="0">
                        <a:solidFill>
                          <a:srgbClr val="000000"/>
                        </a:solidFill>
                        <a:effectLst/>
                        <a:latin typeface="Times New Roman"/>
                      </a:endParaRPr>
                    </a:p>
                  </a:txBody>
                  <a:tcPr anchor="b"/>
                </a:tc>
                <a:extLst>
                  <a:ext uri="{0D108BD9-81ED-4DB2-BD59-A6C34878D82A}">
                    <a16:rowId xmlns:a16="http://schemas.microsoft.com/office/drawing/2014/main" val="2056602482"/>
                  </a:ext>
                </a:extLst>
              </a:tr>
              <a:tr h="255474">
                <a:tc>
                  <a:txBody>
                    <a:bodyPr/>
                    <a:lstStyle/>
                    <a:p>
                      <a:pPr algn="l" fontAlgn="base"/>
                      <a:r>
                        <a:rPr lang="en-US" sz="1200" dirty="0" err="1">
                          <a:effectLst/>
                          <a:latin typeface="Times New Roman"/>
                        </a:rPr>
                        <a:t>GreenBean</a:t>
                      </a:r>
                      <a:r>
                        <a:rPr lang="en-US" sz="1200" dirty="0">
                          <a:effectLst/>
                          <a:latin typeface="Times New Roman"/>
                        </a:rPr>
                        <a:t>​</a:t>
                      </a:r>
                      <a:endParaRPr lang="en-US" sz="1200" b="0" i="0">
                        <a:solidFill>
                          <a:srgbClr val="000000"/>
                        </a:solidFill>
                        <a:effectLst/>
                        <a:latin typeface="Times New Roman"/>
                      </a:endParaRPr>
                    </a:p>
                  </a:txBody>
                  <a:tcPr anchor="b"/>
                </a:tc>
                <a:tc>
                  <a:txBody>
                    <a:bodyPr/>
                    <a:lstStyle/>
                    <a:p>
                      <a:pPr algn="ctr" fontAlgn="base"/>
                      <a:r>
                        <a:rPr lang="en-US" sz="1100" dirty="0">
                          <a:effectLst/>
                          <a:latin typeface="Times New Roman"/>
                        </a:rPr>
                        <a:t>0.33​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0.22​</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0.18​</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0.26​</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0.29​</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0.21​</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0.18​</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0.17​</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0.29​</a:t>
                      </a:r>
                      <a:endParaRPr lang="en-US" sz="1100" b="0" i="0">
                        <a:solidFill>
                          <a:srgbClr val="000000"/>
                        </a:solidFill>
                        <a:effectLst/>
                        <a:latin typeface="Times New Roman"/>
                      </a:endParaRPr>
                    </a:p>
                  </a:txBody>
                  <a:tcPr anchor="b"/>
                </a:tc>
                <a:extLst>
                  <a:ext uri="{0D108BD9-81ED-4DB2-BD59-A6C34878D82A}">
                    <a16:rowId xmlns:a16="http://schemas.microsoft.com/office/drawing/2014/main" val="2691302328"/>
                  </a:ext>
                </a:extLst>
              </a:tr>
              <a:tr h="255474">
                <a:tc>
                  <a:txBody>
                    <a:bodyPr/>
                    <a:lstStyle/>
                    <a:p>
                      <a:pPr algn="l" fontAlgn="base"/>
                      <a:r>
                        <a:rPr lang="en-US" sz="1200" dirty="0" err="1">
                          <a:solidFill>
                            <a:srgbClr val="FF0000"/>
                          </a:solidFill>
                          <a:effectLst/>
                          <a:latin typeface="Times New Roman"/>
                        </a:rPr>
                        <a:t>IndianBean</a:t>
                      </a:r>
                      <a:r>
                        <a:rPr lang="en-US" sz="1200" dirty="0">
                          <a:solidFill>
                            <a:srgbClr val="FF0000"/>
                          </a:solidFill>
                          <a:effectLst/>
                          <a:latin typeface="Times New Roman"/>
                        </a:rPr>
                        <a:t>​</a:t>
                      </a:r>
                      <a:endParaRPr lang="en-US" sz="1200" b="0" i="0">
                        <a:solidFill>
                          <a:srgbClr val="FF0000"/>
                        </a:solidFill>
                        <a:effectLst/>
                        <a:latin typeface="Times New Roman"/>
                      </a:endParaRPr>
                    </a:p>
                  </a:txBody>
                  <a:tcPr anchor="b"/>
                </a:tc>
                <a:tc>
                  <a:txBody>
                    <a:bodyPr/>
                    <a:lstStyle/>
                    <a:p>
                      <a:pPr algn="ctr" fontAlgn="base"/>
                      <a:r>
                        <a:rPr lang="en-US" sz="1100" dirty="0">
                          <a:effectLst/>
                          <a:latin typeface="Times New Roman"/>
                        </a:rPr>
                        <a:t>0.20​</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0.25​</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0.21​</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0.19​</a:t>
                      </a:r>
                      <a:endParaRPr lang="en-US" sz="1100" b="0" i="0">
                        <a:solidFill>
                          <a:srgbClr val="000000"/>
                        </a:solidFill>
                        <a:effectLst/>
                        <a:latin typeface="Times New Roman"/>
                      </a:endParaRPr>
                    </a:p>
                  </a:txBody>
                  <a:tcPr anchor="b"/>
                </a:tc>
                <a:tc>
                  <a:txBody>
                    <a:bodyPr/>
                    <a:lstStyle/>
                    <a:p>
                      <a:pPr algn="ctr" fontAlgn="base"/>
                      <a:r>
                        <a:rPr lang="en-US" sz="1100" u="sng" dirty="0">
                          <a:effectLst/>
                          <a:latin typeface="Times New Roman"/>
                        </a:rPr>
                        <a:t>0.12​</a:t>
                      </a:r>
                      <a:endParaRPr lang="en-US" sz="1100" b="0" i="0" u="sng">
                        <a:solidFill>
                          <a:srgbClr val="000000"/>
                        </a:solidFill>
                        <a:effectLst/>
                        <a:latin typeface="Times New Roman"/>
                      </a:endParaRPr>
                    </a:p>
                  </a:txBody>
                  <a:tcPr anchor="b"/>
                </a:tc>
                <a:tc>
                  <a:txBody>
                    <a:bodyPr/>
                    <a:lstStyle/>
                    <a:p>
                      <a:pPr algn="ctr" fontAlgn="base"/>
                      <a:r>
                        <a:rPr lang="en-US" sz="1100" dirty="0">
                          <a:effectLst/>
                          <a:latin typeface="Times New Roman"/>
                        </a:rPr>
                        <a:t>0.30​</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0.32​</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0.21​</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0.18​</a:t>
                      </a:r>
                      <a:endParaRPr lang="en-US" sz="1100" b="0" i="0">
                        <a:solidFill>
                          <a:srgbClr val="000000"/>
                        </a:solidFill>
                        <a:effectLst/>
                        <a:latin typeface="Times New Roman"/>
                      </a:endParaRPr>
                    </a:p>
                  </a:txBody>
                  <a:tcPr anchor="b"/>
                </a:tc>
                <a:extLst>
                  <a:ext uri="{0D108BD9-81ED-4DB2-BD59-A6C34878D82A}">
                    <a16:rowId xmlns:a16="http://schemas.microsoft.com/office/drawing/2014/main" val="3073485477"/>
                  </a:ext>
                </a:extLst>
              </a:tr>
              <a:tr h="255474">
                <a:tc>
                  <a:txBody>
                    <a:bodyPr/>
                    <a:lstStyle/>
                    <a:p>
                      <a:pPr algn="l" fontAlgn="base"/>
                      <a:r>
                        <a:rPr lang="en-US" sz="1200" dirty="0">
                          <a:effectLst/>
                          <a:latin typeface="Times New Roman"/>
                        </a:rPr>
                        <a:t>Kohlrabi​</a:t>
                      </a:r>
                      <a:endParaRPr lang="en-US" sz="1200" b="0" i="0">
                        <a:solidFill>
                          <a:srgbClr val="000000"/>
                        </a:solidFill>
                        <a:effectLst/>
                        <a:latin typeface="Times New Roman"/>
                      </a:endParaRPr>
                    </a:p>
                  </a:txBody>
                  <a:tcPr anchor="b"/>
                </a:tc>
                <a:tc>
                  <a:txBody>
                    <a:bodyPr/>
                    <a:lstStyle/>
                    <a:p>
                      <a:pPr algn="ctr" fontAlgn="base"/>
                      <a:r>
                        <a:rPr lang="en-US" sz="1100" dirty="0">
                          <a:effectLst/>
                          <a:latin typeface="Times New Roman"/>
                        </a:rPr>
                        <a:t>0.34​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0.29​</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0.27​</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0.32​</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0.21​</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0.18​</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0.17​</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0.29​</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0.17​</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0.17​</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0.20​</a:t>
                      </a:r>
                      <a:endParaRPr lang="en-US" sz="1100" b="0" i="0">
                        <a:solidFill>
                          <a:srgbClr val="000000"/>
                        </a:solidFill>
                        <a:effectLst/>
                        <a:latin typeface="Times New Roman"/>
                      </a:endParaRPr>
                    </a:p>
                  </a:txBody>
                  <a:tcPr anchor="b"/>
                </a:tc>
                <a:extLst>
                  <a:ext uri="{0D108BD9-81ED-4DB2-BD59-A6C34878D82A}">
                    <a16:rowId xmlns:a16="http://schemas.microsoft.com/office/drawing/2014/main" val="3839983070"/>
                  </a:ext>
                </a:extLst>
              </a:tr>
              <a:tr h="327007">
                <a:tc>
                  <a:txBody>
                    <a:bodyPr/>
                    <a:lstStyle/>
                    <a:p>
                      <a:pPr algn="l" fontAlgn="base"/>
                      <a:r>
                        <a:rPr lang="en-US" sz="1200" dirty="0" err="1">
                          <a:effectLst/>
                          <a:latin typeface="Times New Roman"/>
                        </a:rPr>
                        <a:t>LeafyVegetables</a:t>
                      </a:r>
                      <a:r>
                        <a:rPr lang="en-US" sz="1200" dirty="0">
                          <a:effectLst/>
                          <a:latin typeface="Times New Roman"/>
                        </a:rPr>
                        <a:t>​</a:t>
                      </a:r>
                      <a:endParaRPr lang="en-US" sz="1200" b="0" i="0">
                        <a:solidFill>
                          <a:srgbClr val="000000"/>
                        </a:solidFill>
                        <a:effectLst/>
                        <a:latin typeface="Times New Roman"/>
                      </a:endParaRPr>
                    </a:p>
                  </a:txBody>
                  <a:tcPr anchor="b"/>
                </a:tc>
                <a:tc>
                  <a:txBody>
                    <a:bodyPr/>
                    <a:lstStyle/>
                    <a:p>
                      <a:pPr algn="ctr" fontAlgn="base"/>
                      <a:r>
                        <a:rPr lang="en-US" sz="1100" dirty="0">
                          <a:effectLst/>
                          <a:latin typeface="Times New Roman"/>
                        </a:rPr>
                        <a:t>0.38​</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0.20​</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0.29​</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0.48​</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0.19​</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0.26​</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0.27​</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0.29​</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0.37​</a:t>
                      </a:r>
                      <a:endParaRPr lang="en-US" sz="1100" b="0" i="0">
                        <a:solidFill>
                          <a:srgbClr val="000000"/>
                        </a:solidFill>
                        <a:effectLst/>
                        <a:latin typeface="Times New Roman"/>
                      </a:endParaRPr>
                    </a:p>
                  </a:txBody>
                  <a:tcPr anchor="b"/>
                </a:tc>
                <a:extLst>
                  <a:ext uri="{0D108BD9-81ED-4DB2-BD59-A6C34878D82A}">
                    <a16:rowId xmlns:a16="http://schemas.microsoft.com/office/drawing/2014/main" val="1317936809"/>
                  </a:ext>
                </a:extLst>
              </a:tr>
              <a:tr h="255474">
                <a:tc>
                  <a:txBody>
                    <a:bodyPr/>
                    <a:lstStyle/>
                    <a:p>
                      <a:pPr algn="l" fontAlgn="base"/>
                      <a:r>
                        <a:rPr lang="en-US" sz="1200" dirty="0">
                          <a:effectLst/>
                          <a:latin typeface="Times New Roman"/>
                        </a:rPr>
                        <a:t>Mustard​</a:t>
                      </a:r>
                      <a:endParaRPr lang="en-US" sz="1200" b="0" i="0">
                        <a:solidFill>
                          <a:srgbClr val="000000"/>
                        </a:solidFill>
                        <a:effectLst/>
                        <a:latin typeface="Times New Roman"/>
                      </a:endParaRPr>
                    </a:p>
                  </a:txBody>
                  <a:tcPr anchor="b"/>
                </a:tc>
                <a:tc>
                  <a:txBody>
                    <a:bodyPr/>
                    <a:lstStyle/>
                    <a:p>
                      <a:pPr algn="ctr" fontAlgn="base"/>
                      <a:r>
                        <a:rPr lang="en-US" sz="1100" dirty="0">
                          <a:effectLst/>
                          <a:latin typeface="Times New Roman"/>
                        </a:rPr>
                        <a:t>0.17​</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0.16​</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0.20​</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0.21​</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0.25​</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0.18​</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0.13​</a:t>
                      </a:r>
                      <a:endParaRPr lang="en-US" sz="1100" b="0" i="0">
                        <a:solidFill>
                          <a:srgbClr val="000000"/>
                        </a:solidFill>
                        <a:effectLst/>
                        <a:latin typeface="Times New Roman"/>
                      </a:endParaRPr>
                    </a:p>
                  </a:txBody>
                  <a:tcPr anchor="b"/>
                </a:tc>
                <a:extLst>
                  <a:ext uri="{0D108BD9-81ED-4DB2-BD59-A6C34878D82A}">
                    <a16:rowId xmlns:a16="http://schemas.microsoft.com/office/drawing/2014/main" val="3357832946"/>
                  </a:ext>
                </a:extLst>
              </a:tr>
              <a:tr h="327007">
                <a:tc>
                  <a:txBody>
                    <a:bodyPr/>
                    <a:lstStyle/>
                    <a:p>
                      <a:pPr algn="l" fontAlgn="base"/>
                      <a:r>
                        <a:rPr lang="en-US" sz="1200" dirty="0" err="1">
                          <a:effectLst/>
                          <a:latin typeface="Times New Roman"/>
                        </a:rPr>
                        <a:t>PointedGourd</a:t>
                      </a:r>
                      <a:r>
                        <a:rPr lang="en-US" sz="1200" dirty="0">
                          <a:effectLst/>
                          <a:latin typeface="Times New Roman"/>
                        </a:rPr>
                        <a:t>​</a:t>
                      </a:r>
                      <a:endParaRPr lang="en-US" sz="1200" b="0" i="0">
                        <a:solidFill>
                          <a:srgbClr val="000000"/>
                        </a:solidFill>
                        <a:effectLst/>
                        <a:latin typeface="Times New Roman"/>
                      </a:endParaRPr>
                    </a:p>
                  </a:txBody>
                  <a:tcPr anchor="b"/>
                </a:tc>
                <a:tc>
                  <a:txBody>
                    <a:bodyPr/>
                    <a:lstStyle/>
                    <a:p>
                      <a:pPr algn="ctr" fontAlgn="base"/>
                      <a:r>
                        <a:rPr lang="en-US" sz="1100" dirty="0">
                          <a:effectLst/>
                          <a:latin typeface="Times New Roman"/>
                        </a:rPr>
                        <a:t>0.26​</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0.12​</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0.15​</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0.18​</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0.23​</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0.25​</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0.15​</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0.17​</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0.24​</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0.20​</a:t>
                      </a:r>
                      <a:endParaRPr lang="en-US" sz="1100" b="0" i="0">
                        <a:solidFill>
                          <a:srgbClr val="000000"/>
                        </a:solidFill>
                        <a:effectLst/>
                        <a:latin typeface="Times New Roman"/>
                      </a:endParaRPr>
                    </a:p>
                  </a:txBody>
                  <a:tcPr anchor="b"/>
                </a:tc>
                <a:tc>
                  <a:txBody>
                    <a:bodyPr/>
                    <a:lstStyle/>
                    <a:p>
                      <a:pPr algn="ctr" fontAlgn="base"/>
                      <a:r>
                        <a:rPr lang="en-US" sz="1100" dirty="0">
                          <a:effectLst/>
                          <a:latin typeface="Times New Roman"/>
                        </a:rPr>
                        <a:t>0.21​</a:t>
                      </a:r>
                      <a:endParaRPr lang="en-US" sz="1100" b="0" i="0" dirty="0">
                        <a:solidFill>
                          <a:srgbClr val="000000"/>
                        </a:solidFill>
                        <a:effectLst/>
                        <a:latin typeface="Times New Roman"/>
                      </a:endParaRPr>
                    </a:p>
                  </a:txBody>
                  <a:tcPr anchor="b"/>
                </a:tc>
                <a:extLst>
                  <a:ext uri="{0D108BD9-81ED-4DB2-BD59-A6C34878D82A}">
                    <a16:rowId xmlns:a16="http://schemas.microsoft.com/office/drawing/2014/main" val="1427864318"/>
                  </a:ext>
                </a:extLst>
              </a:tr>
            </a:tbl>
          </a:graphicData>
        </a:graphic>
      </p:graphicFrame>
      <p:sp>
        <p:nvSpPr>
          <p:cNvPr id="4" name="Footer Placeholder 22">
            <a:extLst>
              <a:ext uri="{FF2B5EF4-FFF2-40B4-BE49-F238E27FC236}">
                <a16:creationId xmlns:a16="http://schemas.microsoft.com/office/drawing/2014/main" id="{6332CC9F-148C-2064-04F7-5C7C083DA47B}"/>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
        <p:nvSpPr>
          <p:cNvPr id="6" name="TextBox 5">
            <a:extLst>
              <a:ext uri="{FF2B5EF4-FFF2-40B4-BE49-F238E27FC236}">
                <a16:creationId xmlns:a16="http://schemas.microsoft.com/office/drawing/2014/main" id="{D477DF54-6EA0-BF65-3B6C-D7762A159794}"/>
              </a:ext>
            </a:extLst>
          </p:cNvPr>
          <p:cNvSpPr txBox="1"/>
          <p:nvPr/>
        </p:nvSpPr>
        <p:spPr>
          <a:xfrm>
            <a:off x="1173992" y="6064859"/>
            <a:ext cx="7935969" cy="461665"/>
          </a:xfrm>
          <a:prstGeom prst="rect">
            <a:avLst/>
          </a:prstGeom>
          <a:noFill/>
        </p:spPr>
        <p:txBody>
          <a:bodyPr wrap="square">
            <a:spAutoFit/>
          </a:bodyPr>
          <a:lstStyle/>
          <a:p>
            <a:r>
              <a:rPr lang="en-US" sz="1200" b="0" i="0" dirty="0">
                <a:solidFill>
                  <a:srgbClr val="000000"/>
                </a:solidFill>
                <a:effectLst/>
                <a:latin typeface="URWPalladioL-Roma"/>
              </a:rPr>
              <a:t>Table 5.2: KL divergence amongst the extracted features from each source-target class for AARC </a:t>
            </a:r>
            <a:r>
              <a:rPr lang="en-US" sz="1200" b="0" i="0" dirty="0">
                <a:solidFill>
                  <a:srgbClr val="000000"/>
                </a:solidFill>
                <a:effectLst/>
                <a:latin typeface="Pxsy"/>
              </a:rPr>
              <a:t>→ </a:t>
            </a:r>
            <a:r>
              <a:rPr lang="en-US" sz="1200" b="0" i="0" dirty="0">
                <a:solidFill>
                  <a:srgbClr val="000000"/>
                </a:solidFill>
                <a:effectLst/>
                <a:latin typeface="URWPalladioL-Roma"/>
              </a:rPr>
              <a:t>KARC scenario</a:t>
            </a:r>
            <a:r>
              <a:rPr lang="en-US" sz="1200" dirty="0"/>
              <a:t> </a:t>
            </a:r>
            <a:br>
              <a:rPr lang="en-US" sz="1200" dirty="0"/>
            </a:br>
            <a:endParaRPr lang="en-US" sz="1200" dirty="0"/>
          </a:p>
        </p:txBody>
      </p:sp>
      <p:cxnSp>
        <p:nvCxnSpPr>
          <p:cNvPr id="5" name="Straight Connector 4">
            <a:extLst>
              <a:ext uri="{FF2B5EF4-FFF2-40B4-BE49-F238E27FC236}">
                <a16:creationId xmlns:a16="http://schemas.microsoft.com/office/drawing/2014/main" id="{A86AA8C6-6B8F-0483-9010-5BD388A1618F}"/>
              </a:ext>
            </a:extLst>
          </p:cNvPr>
          <p:cNvCxnSpPr>
            <a:cxnSpLocks/>
          </p:cNvCxnSpPr>
          <p:nvPr/>
        </p:nvCxnSpPr>
        <p:spPr>
          <a:xfrm>
            <a:off x="119270" y="2120348"/>
            <a:ext cx="1166191" cy="331304"/>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625876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extShape 5"/>
          <p:cNvSpPr txBox="1"/>
          <p:nvPr/>
        </p:nvSpPr>
        <p:spPr>
          <a:xfrm>
            <a:off x="457200" y="1600200"/>
            <a:ext cx="5237895" cy="4678526"/>
          </a:xfrm>
          <a:prstGeom prst="rect">
            <a:avLst/>
          </a:prstGeom>
          <a:noFill/>
          <a:ln>
            <a:noFill/>
          </a:ln>
        </p:spPr>
        <p:txBody>
          <a:bodyPr lIns="91440" tIns="45720" rIns="91440" bIns="45720" anchor="t">
            <a:normAutofit lnSpcReduction="10000"/>
          </a:bodyPr>
          <a:lstStyle/>
          <a:p>
            <a:pPr marL="342900" indent="-342265">
              <a:spcBef>
                <a:spcPts val="479"/>
              </a:spcBef>
              <a:buClr>
                <a:srgbClr val="000000"/>
              </a:buClr>
              <a:buFont typeface="Arial"/>
              <a:buChar char="•"/>
            </a:pPr>
            <a:r>
              <a:rPr lang="en-US" sz="1600" b="1" strike="noStrike" spc="-1" dirty="0">
                <a:solidFill>
                  <a:srgbClr val="000000"/>
                </a:solidFill>
                <a:latin typeface="Times New Roman"/>
                <a:cs typeface="Times New Roman"/>
              </a:rPr>
              <a:t>Result and analysis: </a:t>
            </a:r>
            <a:r>
              <a:rPr lang="en-US" sz="1600" b="1" spc="-1" dirty="0">
                <a:solidFill>
                  <a:srgbClr val="000000"/>
                </a:solidFill>
                <a:latin typeface="Times New Roman"/>
                <a:cs typeface="Times New Roman"/>
              </a:rPr>
              <a:t>Error analysis in adaptive scenario (</a:t>
            </a:r>
            <a:r>
              <a:rPr lang="en-US" sz="1600" b="1" spc="-1" dirty="0">
                <a:latin typeface="Times New Roman"/>
                <a:cs typeface="Times New Roman"/>
              </a:rPr>
              <a:t>AARC → KARC</a:t>
            </a:r>
            <a:r>
              <a:rPr lang="en-US" sz="1600" b="1" spc="-1" dirty="0">
                <a:solidFill>
                  <a:srgbClr val="000000"/>
                </a:solidFill>
                <a:latin typeface="Times New Roman"/>
                <a:cs typeface="Times New Roman"/>
              </a:rPr>
              <a:t>)</a:t>
            </a:r>
            <a:endParaRPr lang="en-US" sz="1600" dirty="0">
              <a:latin typeface="Times New Roman"/>
              <a:cs typeface="Times New Roman"/>
            </a:endParaRPr>
          </a:p>
          <a:p>
            <a:pPr marL="285750" indent="-285750">
              <a:lnSpc>
                <a:spcPct val="90000"/>
              </a:lnSpc>
              <a:spcBef>
                <a:spcPts val="1001"/>
              </a:spcBef>
              <a:buFont typeface="Arial"/>
              <a:buChar char="•"/>
            </a:pPr>
            <a:r>
              <a:rPr lang="en-US" sz="1300" b="1" spc="-1" dirty="0">
                <a:latin typeface="Times New Roman"/>
                <a:cs typeface="Calibri"/>
              </a:rPr>
              <a:t>Case A: Confusion samples in common classes: </a:t>
            </a:r>
            <a:endParaRPr lang="en-US" sz="1300" spc="-1" dirty="0">
              <a:latin typeface="Times New Roman"/>
              <a:ea typeface="+mn-lt"/>
              <a:cs typeface="+mn-lt"/>
            </a:endParaRPr>
          </a:p>
          <a:p>
            <a:pPr marL="742950" lvl="1" indent="-285750">
              <a:lnSpc>
                <a:spcPct val="90000"/>
              </a:lnSpc>
              <a:spcBef>
                <a:spcPts val="499"/>
              </a:spcBef>
              <a:buFont typeface="Arial"/>
              <a:buChar char="•"/>
            </a:pPr>
            <a:r>
              <a:rPr lang="en-US" sz="1300" spc="-1" dirty="0">
                <a:latin typeface="Times New Roman"/>
                <a:cs typeface="Calibri"/>
              </a:rPr>
              <a:t>The same-class divergence values for a set of classes are minimum/nearby minimum.</a:t>
            </a:r>
            <a:endParaRPr lang="en-US" sz="1300" spc="-1" dirty="0">
              <a:latin typeface="Times New Roman"/>
              <a:cs typeface="Arial"/>
            </a:endParaRPr>
          </a:p>
          <a:p>
            <a:pPr marL="742950" lvl="1" indent="-285750">
              <a:lnSpc>
                <a:spcPct val="90000"/>
              </a:lnSpc>
              <a:spcBef>
                <a:spcPts val="499"/>
              </a:spcBef>
              <a:buFont typeface="Arial"/>
              <a:buChar char="•"/>
            </a:pPr>
            <a:r>
              <a:rPr lang="en-US" sz="1300" spc="-1" dirty="0">
                <a:latin typeface="Times New Roman"/>
                <a:cs typeface="Calibri"/>
              </a:rPr>
              <a:t>The same-class value is similar to majority of other class divergence values.</a:t>
            </a:r>
            <a:endParaRPr lang="en-US" sz="1300" spc="-1" dirty="0">
              <a:latin typeface="Times New Roman"/>
              <a:cs typeface="Arial"/>
            </a:endParaRPr>
          </a:p>
          <a:p>
            <a:pPr marL="742950" lvl="1" indent="-285750">
              <a:lnSpc>
                <a:spcPct val="90000"/>
              </a:lnSpc>
              <a:spcBef>
                <a:spcPts val="499"/>
              </a:spcBef>
              <a:buFont typeface="Arial"/>
              <a:buChar char="•"/>
            </a:pPr>
            <a:r>
              <a:rPr lang="en-US" sz="1300" spc="-1" dirty="0">
                <a:latin typeface="Times New Roman"/>
                <a:cs typeface="Calibri"/>
              </a:rPr>
              <a:t>Example: For the class `</a:t>
            </a:r>
            <a:r>
              <a:rPr lang="en-US" sz="1300" spc="-1" dirty="0" err="1">
                <a:latin typeface="Times New Roman"/>
                <a:cs typeface="Calibri"/>
              </a:rPr>
              <a:t>BottleGourd</a:t>
            </a:r>
            <a:r>
              <a:rPr lang="en-US" sz="1300" spc="-1" dirty="0">
                <a:latin typeface="Times New Roman"/>
                <a:cs typeface="Calibri"/>
              </a:rPr>
              <a:t> the same class divergence value is 0.19 (similar with Cabbage (0.17), Cauliflower (0.19), Kohlrabi (0.18), and </a:t>
            </a:r>
            <a:r>
              <a:rPr lang="en-US" sz="1300" spc="-1" dirty="0" err="1">
                <a:latin typeface="Times New Roman"/>
                <a:cs typeface="Calibri"/>
              </a:rPr>
              <a:t>Pointedgourd</a:t>
            </a:r>
            <a:r>
              <a:rPr lang="en-US" sz="1300" spc="-1" dirty="0">
                <a:latin typeface="Times New Roman"/>
                <a:cs typeface="Calibri"/>
              </a:rPr>
              <a:t> (0.18)) and number of active labeling samples is 4 </a:t>
            </a:r>
            <a:endParaRPr lang="en-US" sz="1300" spc="-1" dirty="0">
              <a:latin typeface="Times New Roman"/>
              <a:ea typeface="+mn-lt"/>
              <a:cs typeface="+mn-lt"/>
            </a:endParaRPr>
          </a:p>
          <a:p>
            <a:pPr marL="285750" indent="-285750">
              <a:lnSpc>
                <a:spcPct val="90000"/>
              </a:lnSpc>
              <a:spcBef>
                <a:spcPts val="1001"/>
              </a:spcBef>
              <a:buFont typeface="Arial"/>
              <a:buChar char="•"/>
            </a:pPr>
            <a:r>
              <a:rPr lang="en-US" sz="1300" b="1" spc="-1" dirty="0">
                <a:latin typeface="Times New Roman"/>
                <a:cs typeface="Calibri"/>
              </a:rPr>
              <a:t>Case B: Confusion samples in extra target classes:</a:t>
            </a:r>
            <a:endParaRPr lang="en-US" sz="1300" spc="-1" dirty="0">
              <a:latin typeface="Times New Roman"/>
              <a:ea typeface="+mn-lt"/>
              <a:cs typeface="+mn-lt"/>
            </a:endParaRPr>
          </a:p>
          <a:p>
            <a:pPr marL="742950" lvl="1" indent="-285750">
              <a:lnSpc>
                <a:spcPct val="90000"/>
              </a:lnSpc>
              <a:spcBef>
                <a:spcPts val="1001"/>
              </a:spcBef>
              <a:buFont typeface="Arial"/>
              <a:buChar char="•"/>
            </a:pPr>
            <a:r>
              <a:rPr lang="en-US" sz="1300" spc="-1" dirty="0">
                <a:latin typeface="Times New Roman"/>
                <a:cs typeface="Calibri"/>
              </a:rPr>
              <a:t>The same class divergence value for the extra class is not available.</a:t>
            </a:r>
            <a:endParaRPr lang="en-US" sz="1300" spc="-1" dirty="0">
              <a:latin typeface="Times New Roman"/>
              <a:cs typeface="Arial"/>
            </a:endParaRPr>
          </a:p>
          <a:p>
            <a:pPr marL="742950" lvl="1" indent="-285750">
              <a:lnSpc>
                <a:spcPct val="90000"/>
              </a:lnSpc>
              <a:spcBef>
                <a:spcPts val="1001"/>
              </a:spcBef>
              <a:buFont typeface="Arial"/>
              <a:buChar char="•"/>
            </a:pPr>
            <a:r>
              <a:rPr lang="en-US" sz="1300" spc="-1" dirty="0">
                <a:latin typeface="Times New Roman"/>
                <a:cs typeface="Calibri"/>
              </a:rPr>
              <a:t>The minimum divergence value is the same/similar to the divergence values of other classes. </a:t>
            </a:r>
            <a:endParaRPr lang="en-US" sz="1300" dirty="0">
              <a:latin typeface="Times New Roman"/>
              <a:cs typeface="Calibri"/>
            </a:endParaRPr>
          </a:p>
          <a:p>
            <a:pPr marL="742950" lvl="1" indent="-285750">
              <a:lnSpc>
                <a:spcPct val="90000"/>
              </a:lnSpc>
              <a:spcBef>
                <a:spcPts val="1001"/>
              </a:spcBef>
              <a:buFont typeface="Arial"/>
              <a:buChar char="•"/>
            </a:pPr>
            <a:r>
              <a:rPr lang="en-US" sz="1300" spc="-1" dirty="0">
                <a:latin typeface="Times New Roman"/>
                <a:cs typeface="Calibri"/>
              </a:rPr>
              <a:t>Example: For the class </a:t>
            </a:r>
            <a:r>
              <a:rPr lang="en-US" sz="1400" i="1" dirty="0">
                <a:effectLst/>
                <a:latin typeface="Times New Roman"/>
              </a:rPr>
              <a:t> </a:t>
            </a:r>
            <a:r>
              <a:rPr lang="en-US" sz="1400" dirty="0">
                <a:effectLst/>
                <a:latin typeface="Times New Roman"/>
              </a:rPr>
              <a:t>Mustard</a:t>
            </a:r>
            <a:r>
              <a:rPr lang="en-US" sz="1300" spc="-1" dirty="0">
                <a:latin typeface="Times New Roman"/>
                <a:cs typeface="Calibri"/>
              </a:rPr>
              <a:t>, the minimum divergence value is 0.13 with the class Jujube and </a:t>
            </a:r>
            <a:r>
              <a:rPr lang="en-US" sz="1400" dirty="0" err="1">
                <a:effectLst/>
                <a:latin typeface="Times New Roman"/>
              </a:rPr>
              <a:t>Yardlongbean</a:t>
            </a:r>
            <a:r>
              <a:rPr lang="en-US" sz="1300" spc="-1" dirty="0">
                <a:latin typeface="Times New Roman"/>
                <a:cs typeface="Calibri"/>
              </a:rPr>
              <a:t> (similar with </a:t>
            </a:r>
            <a:r>
              <a:rPr lang="en-US" sz="1300" spc="-1" dirty="0" err="1">
                <a:latin typeface="Times New Roman"/>
                <a:cs typeface="Calibri"/>
              </a:rPr>
              <a:t>Bittergourd</a:t>
            </a:r>
            <a:r>
              <a:rPr lang="en-US" sz="1300" spc="-1" dirty="0">
                <a:latin typeface="Times New Roman"/>
                <a:cs typeface="Calibri"/>
              </a:rPr>
              <a:t> (0.14), Cauliflower (0.16), </a:t>
            </a:r>
            <a:r>
              <a:rPr lang="en-US" sz="1300" spc="-1" dirty="0" err="1">
                <a:latin typeface="Times New Roman"/>
                <a:cs typeface="Calibri"/>
              </a:rPr>
              <a:t>Bananatree</a:t>
            </a:r>
            <a:r>
              <a:rPr lang="en-US" sz="1300" spc="-1" dirty="0">
                <a:latin typeface="Times New Roman"/>
                <a:cs typeface="Calibri"/>
              </a:rPr>
              <a:t> (0.17), and </a:t>
            </a:r>
            <a:r>
              <a:rPr lang="en-US" sz="1300" spc="-1" dirty="0" err="1">
                <a:latin typeface="Times New Roman"/>
                <a:cs typeface="Calibri"/>
              </a:rPr>
              <a:t>Spongegourd</a:t>
            </a:r>
            <a:r>
              <a:rPr lang="en-US" sz="1300" spc="-1" dirty="0">
                <a:latin typeface="Times New Roman"/>
                <a:cs typeface="Calibri"/>
              </a:rPr>
              <a:t> (0.18)). The number of active labeled samples identified is 7</a:t>
            </a:r>
            <a:endParaRPr lang="en-US" sz="1300" dirty="0">
              <a:latin typeface="Times New Roman"/>
            </a:endParaRPr>
          </a:p>
        </p:txBody>
      </p:sp>
      <p:sp>
        <p:nvSpPr>
          <p:cNvPr id="7" name="TextShape 1">
            <a:extLst>
              <a:ext uri="{FF2B5EF4-FFF2-40B4-BE49-F238E27FC236}">
                <a16:creationId xmlns:a16="http://schemas.microsoft.com/office/drawing/2014/main" id="{3C3848FA-A1F3-4EEF-B696-72B802CB0C8A}"/>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200" b="0" strike="noStrike" spc="-1" dirty="0">
                <a:solidFill>
                  <a:srgbClr val="77933C"/>
                </a:solidFill>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p:txBody>
      </p:sp>
      <p:sp>
        <p:nvSpPr>
          <p:cNvPr id="8" name="Date Placeholder 21">
            <a:extLst>
              <a:ext uri="{FF2B5EF4-FFF2-40B4-BE49-F238E27FC236}">
                <a16:creationId xmlns:a16="http://schemas.microsoft.com/office/drawing/2014/main" id="{E0E119C4-A686-418C-9357-CFE369876E75}"/>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813E396C-4798-4A4F-B7F1-ADA0E796114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64</a:t>
            </a:fld>
            <a:endParaRPr lang="en-US">
              <a:solidFill>
                <a:prstClr val="black">
                  <a:tint val="75000"/>
                </a:prstClr>
              </a:solidFill>
              <a:latin typeface="Calibri"/>
            </a:endParaRPr>
          </a:p>
        </p:txBody>
      </p:sp>
      <p:graphicFrame>
        <p:nvGraphicFramePr>
          <p:cNvPr id="4" name="Table 3">
            <a:extLst>
              <a:ext uri="{FF2B5EF4-FFF2-40B4-BE49-F238E27FC236}">
                <a16:creationId xmlns:a16="http://schemas.microsoft.com/office/drawing/2014/main" id="{1C605A08-3BC0-FDBE-CF6A-5B96192B2C19}"/>
              </a:ext>
            </a:extLst>
          </p:cNvPr>
          <p:cNvGraphicFramePr>
            <a:graphicFrameLocks noGrp="1"/>
          </p:cNvGraphicFramePr>
          <p:nvPr>
            <p:extLst>
              <p:ext uri="{D42A27DB-BD31-4B8C-83A1-F6EECF244321}">
                <p14:modId xmlns:p14="http://schemas.microsoft.com/office/powerpoint/2010/main" val="2248896758"/>
              </p:ext>
            </p:extLst>
          </p:nvPr>
        </p:nvGraphicFramePr>
        <p:xfrm>
          <a:off x="5779135" y="1499572"/>
          <a:ext cx="3330825" cy="4206240"/>
        </p:xfrm>
        <a:graphic>
          <a:graphicData uri="http://schemas.openxmlformats.org/drawingml/2006/table">
            <a:tbl>
              <a:tblPr firstRow="1" bandRow="1">
                <a:tableStyleId>{5C22544A-7EE6-4342-B048-85BDC9FD1C3A}</a:tableStyleId>
              </a:tblPr>
              <a:tblGrid>
                <a:gridCol w="1368200">
                  <a:extLst>
                    <a:ext uri="{9D8B030D-6E8A-4147-A177-3AD203B41FA5}">
                      <a16:colId xmlns:a16="http://schemas.microsoft.com/office/drawing/2014/main" val="3617545585"/>
                    </a:ext>
                  </a:extLst>
                </a:gridCol>
                <a:gridCol w="1138750">
                  <a:extLst>
                    <a:ext uri="{9D8B030D-6E8A-4147-A177-3AD203B41FA5}">
                      <a16:colId xmlns:a16="http://schemas.microsoft.com/office/drawing/2014/main" val="26071816"/>
                    </a:ext>
                  </a:extLst>
                </a:gridCol>
                <a:gridCol w="823875">
                  <a:extLst>
                    <a:ext uri="{9D8B030D-6E8A-4147-A177-3AD203B41FA5}">
                      <a16:colId xmlns:a16="http://schemas.microsoft.com/office/drawing/2014/main" val="2992512180"/>
                    </a:ext>
                  </a:extLst>
                </a:gridCol>
              </a:tblGrid>
              <a:tr h="316548">
                <a:tc>
                  <a:txBody>
                    <a:bodyPr/>
                    <a:lstStyle/>
                    <a:p>
                      <a:pPr fontAlgn="base"/>
                      <a:r>
                        <a:rPr lang="en-US" sz="1200" dirty="0">
                          <a:effectLst/>
                          <a:latin typeface="Times New Roman"/>
                        </a:rPr>
                        <a:t>Class Name​</a:t>
                      </a:r>
                      <a:endParaRPr lang="en-US" sz="1200" b="1" dirty="0">
                        <a:solidFill>
                          <a:srgbClr val="FFFFFF"/>
                        </a:solidFill>
                        <a:effectLst/>
                        <a:latin typeface="Times New Roman"/>
                      </a:endParaRPr>
                    </a:p>
                  </a:txBody>
                  <a:tcPr anchor="b"/>
                </a:tc>
                <a:tc>
                  <a:txBody>
                    <a:bodyPr/>
                    <a:lstStyle/>
                    <a:p>
                      <a:pPr fontAlgn="base"/>
                      <a:r>
                        <a:rPr lang="en-US" sz="1200" dirty="0">
                          <a:effectLst/>
                          <a:latin typeface="Times New Roman"/>
                        </a:rPr>
                        <a:t>Number of active labeling samples​</a:t>
                      </a:r>
                      <a:endParaRPr lang="en-US" sz="1200" b="1">
                        <a:solidFill>
                          <a:srgbClr val="FFFFFF"/>
                        </a:solidFill>
                        <a:effectLst/>
                        <a:latin typeface="Times New Roman"/>
                      </a:endParaRPr>
                    </a:p>
                  </a:txBody>
                  <a:tcPr anchor="b"/>
                </a:tc>
                <a:tc>
                  <a:txBody>
                    <a:bodyPr/>
                    <a:lstStyle/>
                    <a:p>
                      <a:pPr fontAlgn="base"/>
                      <a:r>
                        <a:rPr lang="en-US" sz="1200" dirty="0">
                          <a:effectLst/>
                          <a:latin typeface="Times New Roman"/>
                        </a:rPr>
                        <a:t>Accuracy​</a:t>
                      </a:r>
                      <a:endParaRPr lang="en-US" sz="1200" b="1">
                        <a:solidFill>
                          <a:srgbClr val="FFFFFF"/>
                        </a:solidFill>
                        <a:effectLst/>
                        <a:latin typeface="Times New Roman"/>
                      </a:endParaRPr>
                    </a:p>
                  </a:txBody>
                  <a:tcPr anchor="b"/>
                </a:tc>
                <a:extLst>
                  <a:ext uri="{0D108BD9-81ED-4DB2-BD59-A6C34878D82A}">
                    <a16:rowId xmlns:a16="http://schemas.microsoft.com/office/drawing/2014/main" val="592558813"/>
                  </a:ext>
                </a:extLst>
              </a:tr>
              <a:tr h="135663">
                <a:tc>
                  <a:txBody>
                    <a:bodyPr/>
                    <a:lstStyle/>
                    <a:p>
                      <a:pPr fontAlgn="base"/>
                      <a:r>
                        <a:rPr lang="en-US" sz="1200" dirty="0" err="1">
                          <a:effectLst/>
                          <a:latin typeface="Times New Roman"/>
                        </a:rPr>
                        <a:t>BellPepper</a:t>
                      </a:r>
                      <a:r>
                        <a:rPr lang="en-US" sz="1200" dirty="0">
                          <a:effectLst/>
                          <a:latin typeface="Times New Roman"/>
                        </a:rPr>
                        <a:t>​</a:t>
                      </a:r>
                    </a:p>
                  </a:txBody>
                  <a:tcPr anchor="b"/>
                </a:tc>
                <a:tc>
                  <a:txBody>
                    <a:bodyPr/>
                    <a:lstStyle/>
                    <a:p>
                      <a:pPr algn="r" fontAlgn="base"/>
                      <a:r>
                        <a:rPr lang="en-US" sz="1200" dirty="0">
                          <a:effectLst/>
                          <a:latin typeface="Times New Roman"/>
                        </a:rPr>
                        <a:t>3​</a:t>
                      </a:r>
                    </a:p>
                  </a:txBody>
                  <a:tcPr anchor="b"/>
                </a:tc>
                <a:tc>
                  <a:txBody>
                    <a:bodyPr/>
                    <a:lstStyle/>
                    <a:p>
                      <a:pPr algn="r" fontAlgn="base"/>
                      <a:r>
                        <a:rPr lang="en-US" sz="1200" dirty="0">
                          <a:effectLst/>
                          <a:latin typeface="Times New Roman"/>
                        </a:rPr>
                        <a:t>89.77​</a:t>
                      </a:r>
                    </a:p>
                  </a:txBody>
                  <a:tcPr anchor="b"/>
                </a:tc>
                <a:extLst>
                  <a:ext uri="{0D108BD9-81ED-4DB2-BD59-A6C34878D82A}">
                    <a16:rowId xmlns:a16="http://schemas.microsoft.com/office/drawing/2014/main" val="938541133"/>
                  </a:ext>
                </a:extLst>
              </a:tr>
              <a:tr h="135663">
                <a:tc>
                  <a:txBody>
                    <a:bodyPr/>
                    <a:lstStyle/>
                    <a:p>
                      <a:pPr fontAlgn="base"/>
                      <a:r>
                        <a:rPr lang="en-US" sz="1200" b="1" dirty="0" err="1">
                          <a:effectLst/>
                          <a:latin typeface="Times New Roman"/>
                        </a:rPr>
                        <a:t>BottleGourd</a:t>
                      </a:r>
                      <a:r>
                        <a:rPr lang="en-US" sz="1200" b="1" dirty="0">
                          <a:effectLst/>
                          <a:latin typeface="Times New Roman"/>
                        </a:rPr>
                        <a:t>​</a:t>
                      </a:r>
                    </a:p>
                  </a:txBody>
                  <a:tcPr anchor="b"/>
                </a:tc>
                <a:tc>
                  <a:txBody>
                    <a:bodyPr/>
                    <a:lstStyle/>
                    <a:p>
                      <a:pPr algn="r" fontAlgn="base"/>
                      <a:r>
                        <a:rPr lang="en-US" sz="1200" dirty="0">
                          <a:effectLst/>
                          <a:latin typeface="Times New Roman"/>
                        </a:rPr>
                        <a:t>8​</a:t>
                      </a:r>
                    </a:p>
                  </a:txBody>
                  <a:tcPr anchor="b"/>
                </a:tc>
                <a:tc>
                  <a:txBody>
                    <a:bodyPr/>
                    <a:lstStyle/>
                    <a:p>
                      <a:pPr algn="r" fontAlgn="base"/>
                      <a:r>
                        <a:rPr lang="en-US" sz="1200" dirty="0">
                          <a:effectLst/>
                          <a:latin typeface="Times New Roman"/>
                        </a:rPr>
                        <a:t>96.27​</a:t>
                      </a:r>
                    </a:p>
                  </a:txBody>
                  <a:tcPr anchor="b"/>
                </a:tc>
                <a:extLst>
                  <a:ext uri="{0D108BD9-81ED-4DB2-BD59-A6C34878D82A}">
                    <a16:rowId xmlns:a16="http://schemas.microsoft.com/office/drawing/2014/main" val="1760412928"/>
                  </a:ext>
                </a:extLst>
              </a:tr>
              <a:tr h="135663">
                <a:tc>
                  <a:txBody>
                    <a:bodyPr/>
                    <a:lstStyle/>
                    <a:p>
                      <a:pPr fontAlgn="base"/>
                      <a:r>
                        <a:rPr lang="en-US" sz="1200" b="1" dirty="0">
                          <a:effectLst/>
                          <a:latin typeface="Times New Roman"/>
                        </a:rPr>
                        <a:t>Cabbage​</a:t>
                      </a:r>
                    </a:p>
                  </a:txBody>
                  <a:tcPr anchor="b"/>
                </a:tc>
                <a:tc>
                  <a:txBody>
                    <a:bodyPr/>
                    <a:lstStyle/>
                    <a:p>
                      <a:pPr algn="r" fontAlgn="base"/>
                      <a:r>
                        <a:rPr lang="en-US" sz="1200" dirty="0">
                          <a:effectLst/>
                          <a:latin typeface="Times New Roman"/>
                        </a:rPr>
                        <a:t>3​</a:t>
                      </a:r>
                    </a:p>
                  </a:txBody>
                  <a:tcPr anchor="b"/>
                </a:tc>
                <a:tc>
                  <a:txBody>
                    <a:bodyPr/>
                    <a:lstStyle/>
                    <a:p>
                      <a:pPr algn="r" fontAlgn="base"/>
                      <a:r>
                        <a:rPr lang="en-US" sz="1200" dirty="0">
                          <a:effectLst/>
                          <a:latin typeface="Times New Roman"/>
                        </a:rPr>
                        <a:t>97.25​</a:t>
                      </a:r>
                    </a:p>
                  </a:txBody>
                  <a:tcPr anchor="b"/>
                </a:tc>
                <a:extLst>
                  <a:ext uri="{0D108BD9-81ED-4DB2-BD59-A6C34878D82A}">
                    <a16:rowId xmlns:a16="http://schemas.microsoft.com/office/drawing/2014/main" val="1902461131"/>
                  </a:ext>
                </a:extLst>
              </a:tr>
              <a:tr h="135663">
                <a:tc>
                  <a:txBody>
                    <a:bodyPr/>
                    <a:lstStyle/>
                    <a:p>
                      <a:pPr fontAlgn="base"/>
                      <a:r>
                        <a:rPr lang="en-US" sz="1200" b="1" dirty="0">
                          <a:effectLst/>
                          <a:latin typeface="Times New Roman"/>
                        </a:rPr>
                        <a:t>Cauliflower​</a:t>
                      </a:r>
                    </a:p>
                  </a:txBody>
                  <a:tcPr anchor="b"/>
                </a:tc>
                <a:tc>
                  <a:txBody>
                    <a:bodyPr/>
                    <a:lstStyle/>
                    <a:p>
                      <a:pPr algn="r" fontAlgn="base"/>
                      <a:r>
                        <a:rPr lang="en-US" sz="1200" dirty="0">
                          <a:effectLst/>
                          <a:latin typeface="Times New Roman"/>
                        </a:rPr>
                        <a:t>3​</a:t>
                      </a:r>
                    </a:p>
                  </a:txBody>
                  <a:tcPr anchor="b"/>
                </a:tc>
                <a:tc>
                  <a:txBody>
                    <a:bodyPr/>
                    <a:lstStyle/>
                    <a:p>
                      <a:pPr algn="r" fontAlgn="base"/>
                      <a:r>
                        <a:rPr lang="en-US" sz="1200" dirty="0">
                          <a:effectLst/>
                          <a:latin typeface="Times New Roman"/>
                        </a:rPr>
                        <a:t>97.82​</a:t>
                      </a:r>
                    </a:p>
                  </a:txBody>
                  <a:tcPr anchor="b"/>
                </a:tc>
                <a:extLst>
                  <a:ext uri="{0D108BD9-81ED-4DB2-BD59-A6C34878D82A}">
                    <a16:rowId xmlns:a16="http://schemas.microsoft.com/office/drawing/2014/main" val="1030969297"/>
                  </a:ext>
                </a:extLst>
              </a:tr>
              <a:tr h="135663">
                <a:tc>
                  <a:txBody>
                    <a:bodyPr/>
                    <a:lstStyle/>
                    <a:p>
                      <a:pPr fontAlgn="base"/>
                      <a:r>
                        <a:rPr lang="en-US" sz="1200" i="0" dirty="0" err="1">
                          <a:effectLst/>
                          <a:latin typeface="Times New Roman"/>
                        </a:rPr>
                        <a:t>ChiliPepper</a:t>
                      </a:r>
                      <a:r>
                        <a:rPr lang="en-US" sz="1200" i="0" dirty="0">
                          <a:effectLst/>
                          <a:latin typeface="Times New Roman"/>
                        </a:rPr>
                        <a:t>​</a:t>
                      </a:r>
                    </a:p>
                  </a:txBody>
                  <a:tcPr anchor="b"/>
                </a:tc>
                <a:tc>
                  <a:txBody>
                    <a:bodyPr/>
                    <a:lstStyle/>
                    <a:p>
                      <a:pPr algn="r" fontAlgn="base"/>
                      <a:r>
                        <a:rPr lang="en-US" sz="1200" dirty="0">
                          <a:effectLst/>
                          <a:latin typeface="Times New Roman"/>
                        </a:rPr>
                        <a:t>4​</a:t>
                      </a:r>
                    </a:p>
                  </a:txBody>
                  <a:tcPr anchor="b"/>
                </a:tc>
                <a:tc>
                  <a:txBody>
                    <a:bodyPr/>
                    <a:lstStyle/>
                    <a:p>
                      <a:pPr algn="r" fontAlgn="base"/>
                      <a:r>
                        <a:rPr lang="en-US" sz="1200" dirty="0">
                          <a:effectLst/>
                          <a:latin typeface="Times New Roman"/>
                        </a:rPr>
                        <a:t>97.38​</a:t>
                      </a:r>
                    </a:p>
                  </a:txBody>
                  <a:tcPr anchor="b"/>
                </a:tc>
                <a:extLst>
                  <a:ext uri="{0D108BD9-81ED-4DB2-BD59-A6C34878D82A}">
                    <a16:rowId xmlns:a16="http://schemas.microsoft.com/office/drawing/2014/main" val="3470099230"/>
                  </a:ext>
                </a:extLst>
              </a:tr>
              <a:tr h="135663">
                <a:tc>
                  <a:txBody>
                    <a:bodyPr/>
                    <a:lstStyle/>
                    <a:p>
                      <a:pPr fontAlgn="base"/>
                      <a:r>
                        <a:rPr lang="en-US" sz="1200" dirty="0">
                          <a:effectLst/>
                          <a:latin typeface="Times New Roman"/>
                        </a:rPr>
                        <a:t>Eggplant​</a:t>
                      </a:r>
                    </a:p>
                  </a:txBody>
                  <a:tcPr anchor="b"/>
                </a:tc>
                <a:tc>
                  <a:txBody>
                    <a:bodyPr/>
                    <a:lstStyle/>
                    <a:p>
                      <a:pPr algn="r" fontAlgn="base"/>
                      <a:r>
                        <a:rPr lang="en-US" sz="1200" dirty="0">
                          <a:effectLst/>
                          <a:latin typeface="Times New Roman"/>
                        </a:rPr>
                        <a:t>2​</a:t>
                      </a:r>
                    </a:p>
                  </a:txBody>
                  <a:tcPr anchor="b"/>
                </a:tc>
                <a:tc>
                  <a:txBody>
                    <a:bodyPr/>
                    <a:lstStyle/>
                    <a:p>
                      <a:pPr algn="r" fontAlgn="base"/>
                      <a:r>
                        <a:rPr lang="en-US" sz="1200" dirty="0">
                          <a:effectLst/>
                          <a:latin typeface="Times New Roman"/>
                        </a:rPr>
                        <a:t>73.94​</a:t>
                      </a:r>
                    </a:p>
                  </a:txBody>
                  <a:tcPr anchor="b"/>
                </a:tc>
                <a:extLst>
                  <a:ext uri="{0D108BD9-81ED-4DB2-BD59-A6C34878D82A}">
                    <a16:rowId xmlns:a16="http://schemas.microsoft.com/office/drawing/2014/main" val="464674393"/>
                  </a:ext>
                </a:extLst>
              </a:tr>
              <a:tr h="135663">
                <a:tc>
                  <a:txBody>
                    <a:bodyPr/>
                    <a:lstStyle/>
                    <a:p>
                      <a:pPr fontAlgn="base"/>
                      <a:r>
                        <a:rPr lang="en-US" sz="1200" dirty="0" err="1">
                          <a:effectLst/>
                          <a:latin typeface="Times New Roman"/>
                        </a:rPr>
                        <a:t>GreenBean</a:t>
                      </a:r>
                      <a:r>
                        <a:rPr lang="en-US" sz="1200" dirty="0">
                          <a:effectLst/>
                          <a:latin typeface="Times New Roman"/>
                        </a:rPr>
                        <a:t>​</a:t>
                      </a:r>
                    </a:p>
                  </a:txBody>
                  <a:tcPr anchor="b"/>
                </a:tc>
                <a:tc>
                  <a:txBody>
                    <a:bodyPr/>
                    <a:lstStyle/>
                    <a:p>
                      <a:pPr algn="r" fontAlgn="base"/>
                      <a:r>
                        <a:rPr lang="en-US" sz="1200" dirty="0">
                          <a:effectLst/>
                          <a:latin typeface="Times New Roman"/>
                        </a:rPr>
                        <a:t>1​</a:t>
                      </a:r>
                    </a:p>
                  </a:txBody>
                  <a:tcPr anchor="b"/>
                </a:tc>
                <a:tc>
                  <a:txBody>
                    <a:bodyPr/>
                    <a:lstStyle/>
                    <a:p>
                      <a:pPr algn="r" fontAlgn="base"/>
                      <a:r>
                        <a:rPr lang="en-US" sz="1200" dirty="0">
                          <a:effectLst/>
                          <a:latin typeface="Times New Roman"/>
                        </a:rPr>
                        <a:t>35.29​</a:t>
                      </a:r>
                    </a:p>
                  </a:txBody>
                  <a:tcPr anchor="b"/>
                </a:tc>
                <a:extLst>
                  <a:ext uri="{0D108BD9-81ED-4DB2-BD59-A6C34878D82A}">
                    <a16:rowId xmlns:a16="http://schemas.microsoft.com/office/drawing/2014/main" val="1520557989"/>
                  </a:ext>
                </a:extLst>
              </a:tr>
              <a:tr h="135663">
                <a:tc>
                  <a:txBody>
                    <a:bodyPr/>
                    <a:lstStyle/>
                    <a:p>
                      <a:pPr fontAlgn="base"/>
                      <a:r>
                        <a:rPr lang="en-US" sz="1200" dirty="0" err="1">
                          <a:solidFill>
                            <a:srgbClr val="FF0000"/>
                          </a:solidFill>
                          <a:effectLst/>
                          <a:latin typeface="Times New Roman"/>
                        </a:rPr>
                        <a:t>IndianBean</a:t>
                      </a:r>
                      <a:r>
                        <a:rPr lang="en-US" sz="1200" dirty="0">
                          <a:solidFill>
                            <a:srgbClr val="FF0000"/>
                          </a:solidFill>
                          <a:effectLst/>
                          <a:latin typeface="Times New Roman"/>
                        </a:rPr>
                        <a:t>​</a:t>
                      </a:r>
                    </a:p>
                  </a:txBody>
                  <a:tcPr anchor="b"/>
                </a:tc>
                <a:tc>
                  <a:txBody>
                    <a:bodyPr/>
                    <a:lstStyle/>
                    <a:p>
                      <a:pPr algn="r" fontAlgn="base"/>
                      <a:r>
                        <a:rPr lang="en-US" sz="1200" dirty="0">
                          <a:effectLst/>
                          <a:latin typeface="Times New Roman"/>
                        </a:rPr>
                        <a:t>0​</a:t>
                      </a:r>
                    </a:p>
                  </a:txBody>
                  <a:tcPr anchor="b"/>
                </a:tc>
                <a:tc>
                  <a:txBody>
                    <a:bodyPr/>
                    <a:lstStyle/>
                    <a:p>
                      <a:pPr algn="r" fontAlgn="base"/>
                      <a:r>
                        <a:rPr lang="en-US" sz="1200" dirty="0">
                          <a:effectLst/>
                          <a:latin typeface="Times New Roman"/>
                        </a:rPr>
                        <a:t>0​</a:t>
                      </a:r>
                    </a:p>
                  </a:txBody>
                  <a:tcPr anchor="b"/>
                </a:tc>
                <a:extLst>
                  <a:ext uri="{0D108BD9-81ED-4DB2-BD59-A6C34878D82A}">
                    <a16:rowId xmlns:a16="http://schemas.microsoft.com/office/drawing/2014/main" val="2493590763"/>
                  </a:ext>
                </a:extLst>
              </a:tr>
              <a:tr h="135663">
                <a:tc>
                  <a:txBody>
                    <a:bodyPr/>
                    <a:lstStyle/>
                    <a:p>
                      <a:pPr fontAlgn="base"/>
                      <a:r>
                        <a:rPr lang="en-US" sz="1200" b="1" i="0" dirty="0">
                          <a:effectLst/>
                          <a:latin typeface="Times New Roman"/>
                        </a:rPr>
                        <a:t>Kohlrabi​</a:t>
                      </a:r>
                    </a:p>
                  </a:txBody>
                  <a:tcPr anchor="b"/>
                </a:tc>
                <a:tc>
                  <a:txBody>
                    <a:bodyPr/>
                    <a:lstStyle/>
                    <a:p>
                      <a:pPr algn="r" fontAlgn="base"/>
                      <a:r>
                        <a:rPr lang="en-US" sz="1200" dirty="0">
                          <a:effectLst/>
                          <a:latin typeface="Times New Roman"/>
                        </a:rPr>
                        <a:t>9​</a:t>
                      </a:r>
                    </a:p>
                  </a:txBody>
                  <a:tcPr anchor="b"/>
                </a:tc>
                <a:tc>
                  <a:txBody>
                    <a:bodyPr/>
                    <a:lstStyle/>
                    <a:p>
                      <a:pPr algn="r" fontAlgn="base"/>
                      <a:r>
                        <a:rPr lang="en-US" sz="1200" dirty="0">
                          <a:effectLst/>
                          <a:latin typeface="Times New Roman"/>
                        </a:rPr>
                        <a:t>99​</a:t>
                      </a:r>
                    </a:p>
                  </a:txBody>
                  <a:tcPr anchor="b"/>
                </a:tc>
                <a:extLst>
                  <a:ext uri="{0D108BD9-81ED-4DB2-BD59-A6C34878D82A}">
                    <a16:rowId xmlns:a16="http://schemas.microsoft.com/office/drawing/2014/main" val="501627216"/>
                  </a:ext>
                </a:extLst>
              </a:tr>
              <a:tr h="230216">
                <a:tc>
                  <a:txBody>
                    <a:bodyPr/>
                    <a:lstStyle/>
                    <a:p>
                      <a:pPr fontAlgn="base"/>
                      <a:r>
                        <a:rPr lang="en-US" sz="1200" dirty="0" err="1">
                          <a:effectLst/>
                          <a:latin typeface="Times New Roman"/>
                        </a:rPr>
                        <a:t>LeafyVegetables</a:t>
                      </a:r>
                      <a:r>
                        <a:rPr lang="en-US" sz="1200" dirty="0">
                          <a:effectLst/>
                          <a:latin typeface="Times New Roman"/>
                        </a:rPr>
                        <a:t>​</a:t>
                      </a:r>
                    </a:p>
                  </a:txBody>
                  <a:tcPr anchor="b"/>
                </a:tc>
                <a:tc>
                  <a:txBody>
                    <a:bodyPr/>
                    <a:lstStyle/>
                    <a:p>
                      <a:pPr algn="r" fontAlgn="base"/>
                      <a:r>
                        <a:rPr lang="en-US" sz="1200" dirty="0">
                          <a:effectLst/>
                          <a:latin typeface="Times New Roman"/>
                        </a:rPr>
                        <a:t>1​</a:t>
                      </a:r>
                    </a:p>
                  </a:txBody>
                  <a:tcPr anchor="b"/>
                </a:tc>
                <a:tc>
                  <a:txBody>
                    <a:bodyPr/>
                    <a:lstStyle/>
                    <a:p>
                      <a:pPr algn="r" fontAlgn="base"/>
                      <a:r>
                        <a:rPr lang="en-US" sz="1200" dirty="0">
                          <a:effectLst/>
                          <a:latin typeface="Times New Roman"/>
                        </a:rPr>
                        <a:t>56.26​</a:t>
                      </a:r>
                    </a:p>
                  </a:txBody>
                  <a:tcPr anchor="b"/>
                </a:tc>
                <a:extLst>
                  <a:ext uri="{0D108BD9-81ED-4DB2-BD59-A6C34878D82A}">
                    <a16:rowId xmlns:a16="http://schemas.microsoft.com/office/drawing/2014/main" val="2126263071"/>
                  </a:ext>
                </a:extLst>
              </a:tr>
              <a:tr h="135663">
                <a:tc>
                  <a:txBody>
                    <a:bodyPr/>
                    <a:lstStyle/>
                    <a:p>
                      <a:pPr fontAlgn="base"/>
                      <a:r>
                        <a:rPr lang="en-US" sz="1200" i="1" dirty="0">
                          <a:effectLst/>
                          <a:latin typeface="Times New Roman"/>
                        </a:rPr>
                        <a:t>Mustard​</a:t>
                      </a:r>
                    </a:p>
                  </a:txBody>
                  <a:tcPr anchor="b"/>
                </a:tc>
                <a:tc>
                  <a:txBody>
                    <a:bodyPr/>
                    <a:lstStyle/>
                    <a:p>
                      <a:pPr algn="r" fontAlgn="base"/>
                      <a:r>
                        <a:rPr lang="en-US" sz="1200" dirty="0">
                          <a:effectLst/>
                          <a:latin typeface="Times New Roman"/>
                        </a:rPr>
                        <a:t>7​</a:t>
                      </a:r>
                    </a:p>
                  </a:txBody>
                  <a:tcPr anchor="b"/>
                </a:tc>
                <a:tc>
                  <a:txBody>
                    <a:bodyPr/>
                    <a:lstStyle/>
                    <a:p>
                      <a:pPr algn="r" fontAlgn="base"/>
                      <a:r>
                        <a:rPr lang="en-US" sz="1200" dirty="0">
                          <a:effectLst/>
                          <a:latin typeface="Times New Roman"/>
                        </a:rPr>
                        <a:t>99.33​</a:t>
                      </a:r>
                    </a:p>
                  </a:txBody>
                  <a:tcPr anchor="b"/>
                </a:tc>
                <a:extLst>
                  <a:ext uri="{0D108BD9-81ED-4DB2-BD59-A6C34878D82A}">
                    <a16:rowId xmlns:a16="http://schemas.microsoft.com/office/drawing/2014/main" val="256523823"/>
                  </a:ext>
                </a:extLst>
              </a:tr>
              <a:tr h="230216">
                <a:tc>
                  <a:txBody>
                    <a:bodyPr/>
                    <a:lstStyle/>
                    <a:p>
                      <a:pPr fontAlgn="base"/>
                      <a:r>
                        <a:rPr lang="en-US" sz="1200" b="1" dirty="0" err="1">
                          <a:effectLst/>
                          <a:latin typeface="Times New Roman"/>
                        </a:rPr>
                        <a:t>PointedGourd</a:t>
                      </a:r>
                      <a:r>
                        <a:rPr lang="en-US" sz="1200" b="1" dirty="0">
                          <a:effectLst/>
                          <a:latin typeface="Times New Roman"/>
                        </a:rPr>
                        <a:t>​</a:t>
                      </a:r>
                    </a:p>
                  </a:txBody>
                  <a:tcPr anchor="b"/>
                </a:tc>
                <a:tc>
                  <a:txBody>
                    <a:bodyPr/>
                    <a:lstStyle/>
                    <a:p>
                      <a:pPr algn="r" fontAlgn="base"/>
                      <a:r>
                        <a:rPr lang="en-US" sz="1200" dirty="0">
                          <a:effectLst/>
                          <a:latin typeface="Times New Roman"/>
                        </a:rPr>
                        <a:t>7​</a:t>
                      </a:r>
                    </a:p>
                  </a:txBody>
                  <a:tcPr anchor="b"/>
                </a:tc>
                <a:tc>
                  <a:txBody>
                    <a:bodyPr/>
                    <a:lstStyle/>
                    <a:p>
                      <a:pPr algn="r" fontAlgn="base"/>
                      <a:r>
                        <a:rPr lang="en-US" sz="1200" dirty="0">
                          <a:effectLst/>
                          <a:latin typeface="Times New Roman"/>
                        </a:rPr>
                        <a:t>98.79​</a:t>
                      </a:r>
                    </a:p>
                  </a:txBody>
                  <a:tcPr anchor="b"/>
                </a:tc>
                <a:extLst>
                  <a:ext uri="{0D108BD9-81ED-4DB2-BD59-A6C34878D82A}">
                    <a16:rowId xmlns:a16="http://schemas.microsoft.com/office/drawing/2014/main" val="1891528659"/>
                  </a:ext>
                </a:extLst>
              </a:tr>
              <a:tr h="143885">
                <a:tc>
                  <a:txBody>
                    <a:bodyPr/>
                    <a:lstStyle/>
                    <a:p>
                      <a:pPr fontAlgn="base"/>
                      <a:r>
                        <a:rPr lang="en-US" sz="1200" dirty="0">
                          <a:effectLst/>
                          <a:latin typeface="Times New Roman"/>
                        </a:rPr>
                        <a:t>Total​</a:t>
                      </a:r>
                    </a:p>
                  </a:txBody>
                  <a:tcPr anchor="b"/>
                </a:tc>
                <a:tc>
                  <a:txBody>
                    <a:bodyPr/>
                    <a:lstStyle/>
                    <a:p>
                      <a:pPr algn="r" fontAlgn="base"/>
                      <a:r>
                        <a:rPr lang="en-US" sz="1200" dirty="0">
                          <a:effectLst/>
                          <a:latin typeface="Times New Roman"/>
                        </a:rPr>
                        <a:t>48​</a:t>
                      </a:r>
                    </a:p>
                  </a:txBody>
                  <a:tcPr anchor="b"/>
                </a:tc>
                <a:tc>
                  <a:txBody>
                    <a:bodyPr/>
                    <a:lstStyle/>
                    <a:p>
                      <a:pPr fontAlgn="auto"/>
                      <a:r>
                        <a:rPr lang="en-US" sz="1200" dirty="0">
                          <a:effectLst/>
                          <a:latin typeface="Times New Roman"/>
                        </a:rPr>
                        <a:t>​</a:t>
                      </a:r>
                    </a:p>
                  </a:txBody>
                  <a:tcPr/>
                </a:tc>
                <a:extLst>
                  <a:ext uri="{0D108BD9-81ED-4DB2-BD59-A6C34878D82A}">
                    <a16:rowId xmlns:a16="http://schemas.microsoft.com/office/drawing/2014/main" val="1990352220"/>
                  </a:ext>
                </a:extLst>
              </a:tr>
            </a:tbl>
          </a:graphicData>
        </a:graphic>
      </p:graphicFrame>
      <p:sp>
        <p:nvSpPr>
          <p:cNvPr id="3" name="Footer Placeholder 22">
            <a:extLst>
              <a:ext uri="{FF2B5EF4-FFF2-40B4-BE49-F238E27FC236}">
                <a16:creationId xmlns:a16="http://schemas.microsoft.com/office/drawing/2014/main" id="{9AEF6138-05A3-6D02-7A82-F4DCD45B1E79}"/>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
        <p:nvSpPr>
          <p:cNvPr id="6" name="TextBox 5">
            <a:extLst>
              <a:ext uri="{FF2B5EF4-FFF2-40B4-BE49-F238E27FC236}">
                <a16:creationId xmlns:a16="http://schemas.microsoft.com/office/drawing/2014/main" id="{D7E045A6-7745-5205-7C06-03661992953F}"/>
              </a:ext>
            </a:extLst>
          </p:cNvPr>
          <p:cNvSpPr txBox="1"/>
          <p:nvPr/>
        </p:nvSpPr>
        <p:spPr>
          <a:xfrm>
            <a:off x="5779134" y="5705812"/>
            <a:ext cx="3330825" cy="1015663"/>
          </a:xfrm>
          <a:prstGeom prst="rect">
            <a:avLst/>
          </a:prstGeom>
          <a:noFill/>
        </p:spPr>
        <p:txBody>
          <a:bodyPr wrap="square">
            <a:spAutoFit/>
          </a:bodyPr>
          <a:lstStyle/>
          <a:p>
            <a:r>
              <a:rPr lang="en-US" sz="1200" b="0" i="0" dirty="0">
                <a:solidFill>
                  <a:srgbClr val="000000"/>
                </a:solidFill>
                <a:effectLst/>
                <a:latin typeface="URWPalladioL-Roma"/>
              </a:rPr>
              <a:t>Table 5.3: Number of active labeled samples identified for each class along with the corresponding class-wise accuracy using AARC → KARC scenario</a:t>
            </a:r>
            <a:br>
              <a:rPr lang="en-US" sz="1200" dirty="0"/>
            </a:br>
            <a:endParaRPr lang="en-US" sz="1200" dirty="0"/>
          </a:p>
        </p:txBody>
      </p:sp>
    </p:spTree>
    <p:extLst>
      <p:ext uri="{BB962C8B-B14F-4D97-AF65-F5344CB8AC3E}">
        <p14:creationId xmlns:p14="http://schemas.microsoft.com/office/powerpoint/2010/main" val="23225676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extShape 5"/>
          <p:cNvSpPr txBox="1"/>
          <p:nvPr/>
        </p:nvSpPr>
        <p:spPr>
          <a:xfrm>
            <a:off x="457200" y="1600200"/>
            <a:ext cx="5237895" cy="4678526"/>
          </a:xfrm>
          <a:prstGeom prst="rect">
            <a:avLst/>
          </a:prstGeom>
          <a:noFill/>
          <a:ln>
            <a:noFill/>
          </a:ln>
        </p:spPr>
        <p:txBody>
          <a:bodyPr lIns="91440" tIns="45720" rIns="91440" bIns="45720" anchor="t">
            <a:normAutofit/>
          </a:bodyPr>
          <a:lstStyle/>
          <a:p>
            <a:pPr marL="342900" indent="-342265">
              <a:spcBef>
                <a:spcPts val="479"/>
              </a:spcBef>
              <a:buClr>
                <a:srgbClr val="000000"/>
              </a:buClr>
              <a:buFont typeface="Arial"/>
              <a:buChar char="•"/>
            </a:pPr>
            <a:r>
              <a:rPr lang="en-US" sz="1600" b="1" strike="noStrike" spc="-1" dirty="0">
                <a:solidFill>
                  <a:srgbClr val="000000"/>
                </a:solidFill>
                <a:latin typeface="Times New Roman"/>
                <a:cs typeface="Times New Roman"/>
              </a:rPr>
              <a:t>Result and analysis: </a:t>
            </a:r>
            <a:r>
              <a:rPr lang="en-US" sz="1600" b="1" spc="-1" dirty="0">
                <a:solidFill>
                  <a:srgbClr val="000000"/>
                </a:solidFill>
                <a:latin typeface="Times New Roman"/>
                <a:cs typeface="Times New Roman"/>
              </a:rPr>
              <a:t>Error analysis in adaptive scenario (</a:t>
            </a:r>
            <a:r>
              <a:rPr lang="en-US" sz="1600" b="1" spc="-1" dirty="0">
                <a:latin typeface="Times New Roman"/>
                <a:cs typeface="Times New Roman"/>
              </a:rPr>
              <a:t>AARC → KARC</a:t>
            </a:r>
            <a:r>
              <a:rPr lang="en-US" sz="1600" b="1" spc="-1" dirty="0">
                <a:solidFill>
                  <a:srgbClr val="000000"/>
                </a:solidFill>
                <a:latin typeface="Times New Roman"/>
                <a:cs typeface="Times New Roman"/>
              </a:rPr>
              <a:t>)</a:t>
            </a:r>
            <a:endParaRPr lang="en-US" sz="1600" dirty="0">
              <a:latin typeface="Times New Roman"/>
              <a:cs typeface="Times New Roman"/>
            </a:endParaRPr>
          </a:p>
          <a:p>
            <a:pPr marL="285750" indent="-285750">
              <a:lnSpc>
                <a:spcPct val="90000"/>
              </a:lnSpc>
              <a:spcBef>
                <a:spcPts val="1001"/>
              </a:spcBef>
              <a:buFont typeface="Arial"/>
              <a:buChar char="•"/>
            </a:pPr>
            <a:r>
              <a:rPr lang="en-US" sz="1300" b="1" spc="-1" dirty="0">
                <a:latin typeface="Times New Roman"/>
                <a:cs typeface="Calibri"/>
              </a:rPr>
              <a:t>Case C: </a:t>
            </a:r>
            <a:r>
              <a:rPr lang="en-US" sz="1300" b="1" spc="-1" dirty="0">
                <a:latin typeface="Times New Roman"/>
                <a:ea typeface="+mn-lt"/>
                <a:cs typeface="+mn-lt"/>
              </a:rPr>
              <a:t>Confident samples in Common classes</a:t>
            </a:r>
            <a:r>
              <a:rPr lang="en-US" sz="1300" b="1" spc="-1" dirty="0">
                <a:latin typeface="Times New Roman"/>
                <a:cs typeface="Calibri"/>
              </a:rPr>
              <a:t>: </a:t>
            </a:r>
            <a:endParaRPr lang="en-US" sz="1300" b="1" spc="-1" dirty="0">
              <a:latin typeface="Times New Roman"/>
              <a:ea typeface="+mn-lt"/>
              <a:cs typeface="+mn-lt"/>
            </a:endParaRPr>
          </a:p>
          <a:p>
            <a:pPr marL="742950" lvl="1" indent="-285750">
              <a:lnSpc>
                <a:spcPct val="90000"/>
              </a:lnSpc>
              <a:spcBef>
                <a:spcPts val="499"/>
              </a:spcBef>
              <a:buFont typeface="Arial"/>
              <a:buChar char="•"/>
            </a:pPr>
            <a:r>
              <a:rPr lang="en-US" sz="1300" spc="-1" dirty="0">
                <a:latin typeface="Times New Roman"/>
                <a:ea typeface="+mn-lt"/>
                <a:cs typeface="+mn-lt"/>
              </a:rPr>
              <a:t>The same-class divergence value for a set of the classes is minimum whereas the same value for other classes are high</a:t>
            </a:r>
            <a:r>
              <a:rPr lang="en-US" sz="1300" spc="-1" dirty="0">
                <a:latin typeface="Times New Roman"/>
                <a:ea typeface="+mn-lt"/>
                <a:cs typeface="Calibri"/>
              </a:rPr>
              <a:t>.</a:t>
            </a:r>
            <a:endParaRPr lang="en-US" sz="1300" spc="-1" dirty="0">
              <a:latin typeface="Times New Roman"/>
              <a:cs typeface="Arial"/>
            </a:endParaRPr>
          </a:p>
          <a:p>
            <a:pPr marL="742950" lvl="1" indent="-285750">
              <a:lnSpc>
                <a:spcPct val="90000"/>
              </a:lnSpc>
              <a:spcBef>
                <a:spcPts val="499"/>
              </a:spcBef>
              <a:buFont typeface="Arial,Sans-Serif"/>
              <a:buChar char="•"/>
            </a:pPr>
            <a:r>
              <a:rPr lang="en-US" sz="1300" spc="-1" dirty="0">
                <a:latin typeface="Times New Roman"/>
                <a:cs typeface="Times New Roman"/>
              </a:rPr>
              <a:t>The same-class value is/maybe similar to a few (only one or two) of other class divergence values.</a:t>
            </a:r>
            <a:endParaRPr lang="en-US" sz="1300" spc="-1" dirty="0">
              <a:latin typeface="Times New Roman"/>
              <a:ea typeface="+mn-lt"/>
              <a:cs typeface="+mn-lt"/>
            </a:endParaRPr>
          </a:p>
          <a:p>
            <a:pPr marL="742950" lvl="1" indent="-285750">
              <a:lnSpc>
                <a:spcPct val="90000"/>
              </a:lnSpc>
              <a:spcBef>
                <a:spcPts val="499"/>
              </a:spcBef>
              <a:buFont typeface="Arial"/>
              <a:buChar char="•"/>
            </a:pPr>
            <a:r>
              <a:rPr lang="en-US" sz="1300" spc="-1" dirty="0">
                <a:latin typeface="Times New Roman"/>
                <a:cs typeface="Calibri"/>
              </a:rPr>
              <a:t>Example: For the class Cabbage the same class divergence value is 0.22 (similar with </a:t>
            </a:r>
            <a:r>
              <a:rPr lang="en-US" sz="1300" spc="-1" dirty="0" err="1">
                <a:latin typeface="Times New Roman"/>
                <a:cs typeface="Calibri"/>
              </a:rPr>
              <a:t>Bittergourd</a:t>
            </a:r>
            <a:r>
              <a:rPr lang="en-US" sz="1300" spc="-1" dirty="0">
                <a:latin typeface="Times New Roman"/>
                <a:cs typeface="Calibri"/>
              </a:rPr>
              <a:t> only).</a:t>
            </a:r>
          </a:p>
          <a:p>
            <a:pPr marL="285750" indent="-285750">
              <a:lnSpc>
                <a:spcPct val="90000"/>
              </a:lnSpc>
              <a:spcBef>
                <a:spcPts val="1001"/>
              </a:spcBef>
              <a:buFont typeface="Arial"/>
              <a:buChar char="•"/>
            </a:pPr>
            <a:r>
              <a:rPr lang="en-US" sz="1300" b="1" spc="-1" dirty="0">
                <a:latin typeface="Times New Roman"/>
                <a:cs typeface="Calibri"/>
              </a:rPr>
              <a:t>Case D: </a:t>
            </a:r>
            <a:r>
              <a:rPr lang="en-US" sz="1300" b="1" spc="-1" dirty="0">
                <a:latin typeface="Times New Roman"/>
                <a:ea typeface="+mn-lt"/>
                <a:cs typeface="+mn-lt"/>
              </a:rPr>
              <a:t>Confident samples in extra target classes</a:t>
            </a:r>
            <a:r>
              <a:rPr lang="en-US" sz="1300" b="1" spc="-1" dirty="0">
                <a:latin typeface="Times New Roman"/>
                <a:cs typeface="Calibri"/>
              </a:rPr>
              <a:t>:</a:t>
            </a:r>
            <a:endParaRPr lang="en-US" sz="1300" b="1" spc="-1" dirty="0">
              <a:latin typeface="Times New Roman"/>
              <a:ea typeface="+mn-lt"/>
              <a:cs typeface="+mn-lt"/>
            </a:endParaRPr>
          </a:p>
          <a:p>
            <a:pPr marL="742950" lvl="1" indent="-285750">
              <a:lnSpc>
                <a:spcPct val="90000"/>
              </a:lnSpc>
              <a:spcBef>
                <a:spcPts val="1001"/>
              </a:spcBef>
              <a:buFont typeface="Arial"/>
              <a:buChar char="•"/>
            </a:pPr>
            <a:r>
              <a:rPr lang="en-US" sz="1300" spc="-1" dirty="0">
                <a:latin typeface="Times New Roman"/>
                <a:ea typeface="+mn-lt"/>
                <a:cs typeface="+mn-lt"/>
              </a:rPr>
              <a:t>The same class divergence value for the extra class is not available. </a:t>
            </a:r>
          </a:p>
          <a:p>
            <a:pPr marL="742950" lvl="1" indent="-285750">
              <a:lnSpc>
                <a:spcPct val="90000"/>
              </a:lnSpc>
              <a:spcBef>
                <a:spcPts val="1001"/>
              </a:spcBef>
              <a:buFont typeface="Arial"/>
              <a:buChar char="•"/>
            </a:pPr>
            <a:r>
              <a:rPr lang="en-US" sz="1300" spc="-1" dirty="0">
                <a:latin typeface="Times New Roman"/>
                <a:ea typeface="+mn-lt"/>
                <a:cs typeface="+mn-lt"/>
              </a:rPr>
              <a:t>The minimum divergence value is very small as compared to the other set of divergence values. This kind of scenario tend to misclassify the extra-class samples to some common classes with high confidence.  </a:t>
            </a:r>
            <a:endParaRPr lang="en-US" sz="1300" dirty="0">
              <a:latin typeface="Times New Roman"/>
              <a:cs typeface="Calibri"/>
            </a:endParaRPr>
          </a:p>
          <a:p>
            <a:pPr marL="742950" lvl="1" indent="-285750">
              <a:lnSpc>
                <a:spcPct val="90000"/>
              </a:lnSpc>
              <a:spcBef>
                <a:spcPts val="1001"/>
              </a:spcBef>
              <a:buFont typeface="Arial"/>
              <a:buChar char="•"/>
            </a:pPr>
            <a:r>
              <a:rPr lang="en-US" sz="1300" spc="-1" dirty="0">
                <a:latin typeface="Times New Roman"/>
                <a:cs typeface="Calibri"/>
              </a:rPr>
              <a:t>Example: For the class </a:t>
            </a:r>
            <a:r>
              <a:rPr lang="en-US" sz="1300" spc="-1" dirty="0" err="1">
                <a:latin typeface="Times New Roman"/>
                <a:cs typeface="Calibri"/>
              </a:rPr>
              <a:t>Indianbean</a:t>
            </a:r>
            <a:r>
              <a:rPr lang="en-US" sz="1300" spc="-1" dirty="0">
                <a:latin typeface="Times New Roman"/>
                <a:cs typeface="Calibri"/>
              </a:rPr>
              <a:t>, the minimum divergence value is 0.12 with the class Jujube. </a:t>
            </a:r>
            <a:r>
              <a:rPr lang="en-US" sz="1300" spc="-1" dirty="0">
                <a:latin typeface="Times New Roman"/>
                <a:cs typeface="Arial"/>
              </a:rPr>
              <a:t>However</a:t>
            </a:r>
            <a:r>
              <a:rPr lang="en-US" sz="1300" spc="-1" dirty="0">
                <a:latin typeface="Times New Roman"/>
                <a:ea typeface="+mn-lt"/>
                <a:cs typeface="+mn-lt"/>
              </a:rPr>
              <a:t>, the divergence values with the other classes are high (the nearest value is 0.18)</a:t>
            </a:r>
            <a:endParaRPr lang="en-US" sz="1300" dirty="0">
              <a:latin typeface="Times New Roman"/>
            </a:endParaRPr>
          </a:p>
        </p:txBody>
      </p:sp>
      <p:sp>
        <p:nvSpPr>
          <p:cNvPr id="7" name="TextShape 1">
            <a:extLst>
              <a:ext uri="{FF2B5EF4-FFF2-40B4-BE49-F238E27FC236}">
                <a16:creationId xmlns:a16="http://schemas.microsoft.com/office/drawing/2014/main" id="{3C3848FA-A1F3-4EEF-B696-72B802CB0C8A}"/>
              </a:ext>
            </a:extLst>
          </p:cNvPr>
          <p:cNvSpPr txBox="1"/>
          <p:nvPr/>
        </p:nvSpPr>
        <p:spPr>
          <a:xfrm>
            <a:off x="457200" y="380880"/>
            <a:ext cx="8229240" cy="1036440"/>
          </a:xfrm>
          <a:prstGeom prst="rect">
            <a:avLst/>
          </a:prstGeom>
          <a:noFill/>
          <a:ln>
            <a:noFill/>
          </a:ln>
        </p:spPr>
        <p:txBody>
          <a:bodyPr anchor="ctr"/>
          <a:lstStyle/>
          <a:p>
            <a:pPr algn="ctr">
              <a:lnSpc>
                <a:spcPct val="100000"/>
              </a:lnSpc>
            </a:pPr>
            <a:r>
              <a:rPr lang="en-IN" sz="2200" b="0" strike="noStrike" spc="-1" dirty="0">
                <a:solidFill>
                  <a:srgbClr val="77933C"/>
                </a:solidFill>
                <a:latin typeface="Times New Roman" panose="02020603050405020304" pitchFamily="18" charset="0"/>
                <a:cs typeface="Times New Roman" panose="02020603050405020304" pitchFamily="18" charset="0"/>
              </a:rPr>
              <a:t>Designing of deep learning models for (adaptive/non-adaptive) agriculture monitoring using UAV-based VHR images (as an application of scene-level LCC)</a:t>
            </a:r>
          </a:p>
        </p:txBody>
      </p:sp>
      <p:sp>
        <p:nvSpPr>
          <p:cNvPr id="8" name="Date Placeholder 21">
            <a:extLst>
              <a:ext uri="{FF2B5EF4-FFF2-40B4-BE49-F238E27FC236}">
                <a16:creationId xmlns:a16="http://schemas.microsoft.com/office/drawing/2014/main" id="{E0E119C4-A686-418C-9357-CFE369876E75}"/>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813E396C-4798-4A4F-B7F1-ADA0E796114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65</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3DE2C8DB-62E9-0B44-9C90-5BFCE41835C9}"/>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graphicFrame>
        <p:nvGraphicFramePr>
          <p:cNvPr id="6" name="Table 5">
            <a:extLst>
              <a:ext uri="{FF2B5EF4-FFF2-40B4-BE49-F238E27FC236}">
                <a16:creationId xmlns:a16="http://schemas.microsoft.com/office/drawing/2014/main" id="{C2822581-FB53-F902-6F90-FD6956F39742}"/>
              </a:ext>
            </a:extLst>
          </p:cNvPr>
          <p:cNvGraphicFramePr>
            <a:graphicFrameLocks noGrp="1"/>
          </p:cNvGraphicFramePr>
          <p:nvPr>
            <p:extLst>
              <p:ext uri="{D42A27DB-BD31-4B8C-83A1-F6EECF244321}">
                <p14:modId xmlns:p14="http://schemas.microsoft.com/office/powerpoint/2010/main" val="3885304490"/>
              </p:ext>
            </p:extLst>
          </p:nvPr>
        </p:nvGraphicFramePr>
        <p:xfrm>
          <a:off x="5779135" y="1499572"/>
          <a:ext cx="3330825" cy="4206240"/>
        </p:xfrm>
        <a:graphic>
          <a:graphicData uri="http://schemas.openxmlformats.org/drawingml/2006/table">
            <a:tbl>
              <a:tblPr firstRow="1" bandRow="1">
                <a:tableStyleId>{5C22544A-7EE6-4342-B048-85BDC9FD1C3A}</a:tableStyleId>
              </a:tblPr>
              <a:tblGrid>
                <a:gridCol w="1368200">
                  <a:extLst>
                    <a:ext uri="{9D8B030D-6E8A-4147-A177-3AD203B41FA5}">
                      <a16:colId xmlns:a16="http://schemas.microsoft.com/office/drawing/2014/main" val="3617545585"/>
                    </a:ext>
                  </a:extLst>
                </a:gridCol>
                <a:gridCol w="1138750">
                  <a:extLst>
                    <a:ext uri="{9D8B030D-6E8A-4147-A177-3AD203B41FA5}">
                      <a16:colId xmlns:a16="http://schemas.microsoft.com/office/drawing/2014/main" val="26071816"/>
                    </a:ext>
                  </a:extLst>
                </a:gridCol>
                <a:gridCol w="823875">
                  <a:extLst>
                    <a:ext uri="{9D8B030D-6E8A-4147-A177-3AD203B41FA5}">
                      <a16:colId xmlns:a16="http://schemas.microsoft.com/office/drawing/2014/main" val="2992512180"/>
                    </a:ext>
                  </a:extLst>
                </a:gridCol>
              </a:tblGrid>
              <a:tr h="316548">
                <a:tc>
                  <a:txBody>
                    <a:bodyPr/>
                    <a:lstStyle/>
                    <a:p>
                      <a:pPr fontAlgn="base"/>
                      <a:r>
                        <a:rPr lang="en-US" sz="1200" dirty="0">
                          <a:effectLst/>
                          <a:latin typeface="Times New Roman"/>
                        </a:rPr>
                        <a:t>Class Name​</a:t>
                      </a:r>
                      <a:endParaRPr lang="en-US" sz="1200" b="1" dirty="0">
                        <a:solidFill>
                          <a:srgbClr val="FFFFFF"/>
                        </a:solidFill>
                        <a:effectLst/>
                        <a:latin typeface="Times New Roman"/>
                      </a:endParaRPr>
                    </a:p>
                  </a:txBody>
                  <a:tcPr anchor="b"/>
                </a:tc>
                <a:tc>
                  <a:txBody>
                    <a:bodyPr/>
                    <a:lstStyle/>
                    <a:p>
                      <a:pPr fontAlgn="base"/>
                      <a:r>
                        <a:rPr lang="en-US" sz="1200" dirty="0">
                          <a:effectLst/>
                          <a:latin typeface="Times New Roman"/>
                        </a:rPr>
                        <a:t>Number of active labeling samples​</a:t>
                      </a:r>
                      <a:endParaRPr lang="en-US" sz="1200" b="1">
                        <a:solidFill>
                          <a:srgbClr val="FFFFFF"/>
                        </a:solidFill>
                        <a:effectLst/>
                        <a:latin typeface="Times New Roman"/>
                      </a:endParaRPr>
                    </a:p>
                  </a:txBody>
                  <a:tcPr anchor="b"/>
                </a:tc>
                <a:tc>
                  <a:txBody>
                    <a:bodyPr/>
                    <a:lstStyle/>
                    <a:p>
                      <a:pPr fontAlgn="base"/>
                      <a:r>
                        <a:rPr lang="en-US" sz="1200" dirty="0">
                          <a:effectLst/>
                          <a:latin typeface="Times New Roman"/>
                        </a:rPr>
                        <a:t>Accuracy​</a:t>
                      </a:r>
                      <a:endParaRPr lang="en-US" sz="1200" b="1">
                        <a:solidFill>
                          <a:srgbClr val="FFFFFF"/>
                        </a:solidFill>
                        <a:effectLst/>
                        <a:latin typeface="Times New Roman"/>
                      </a:endParaRPr>
                    </a:p>
                  </a:txBody>
                  <a:tcPr anchor="b"/>
                </a:tc>
                <a:extLst>
                  <a:ext uri="{0D108BD9-81ED-4DB2-BD59-A6C34878D82A}">
                    <a16:rowId xmlns:a16="http://schemas.microsoft.com/office/drawing/2014/main" val="592558813"/>
                  </a:ext>
                </a:extLst>
              </a:tr>
              <a:tr h="135663">
                <a:tc>
                  <a:txBody>
                    <a:bodyPr/>
                    <a:lstStyle/>
                    <a:p>
                      <a:pPr fontAlgn="base"/>
                      <a:r>
                        <a:rPr lang="en-US" sz="1200" dirty="0" err="1">
                          <a:effectLst/>
                          <a:latin typeface="Times New Roman"/>
                        </a:rPr>
                        <a:t>BellPepper</a:t>
                      </a:r>
                      <a:r>
                        <a:rPr lang="en-US" sz="1200" dirty="0">
                          <a:effectLst/>
                          <a:latin typeface="Times New Roman"/>
                        </a:rPr>
                        <a:t>​</a:t>
                      </a:r>
                    </a:p>
                  </a:txBody>
                  <a:tcPr anchor="b"/>
                </a:tc>
                <a:tc>
                  <a:txBody>
                    <a:bodyPr/>
                    <a:lstStyle/>
                    <a:p>
                      <a:pPr algn="r" fontAlgn="base"/>
                      <a:r>
                        <a:rPr lang="en-US" sz="1200" dirty="0">
                          <a:effectLst/>
                          <a:latin typeface="Times New Roman"/>
                        </a:rPr>
                        <a:t>3​</a:t>
                      </a:r>
                    </a:p>
                  </a:txBody>
                  <a:tcPr anchor="b"/>
                </a:tc>
                <a:tc>
                  <a:txBody>
                    <a:bodyPr/>
                    <a:lstStyle/>
                    <a:p>
                      <a:pPr algn="r" fontAlgn="base"/>
                      <a:r>
                        <a:rPr lang="en-US" sz="1200" dirty="0">
                          <a:effectLst/>
                          <a:latin typeface="Times New Roman"/>
                        </a:rPr>
                        <a:t>89.77​</a:t>
                      </a:r>
                    </a:p>
                  </a:txBody>
                  <a:tcPr anchor="b"/>
                </a:tc>
                <a:extLst>
                  <a:ext uri="{0D108BD9-81ED-4DB2-BD59-A6C34878D82A}">
                    <a16:rowId xmlns:a16="http://schemas.microsoft.com/office/drawing/2014/main" val="938541133"/>
                  </a:ext>
                </a:extLst>
              </a:tr>
              <a:tr h="135663">
                <a:tc>
                  <a:txBody>
                    <a:bodyPr/>
                    <a:lstStyle/>
                    <a:p>
                      <a:pPr fontAlgn="base"/>
                      <a:r>
                        <a:rPr lang="en-US" sz="1200" b="1" dirty="0" err="1">
                          <a:effectLst/>
                          <a:latin typeface="Times New Roman"/>
                        </a:rPr>
                        <a:t>BottleGourd</a:t>
                      </a:r>
                      <a:r>
                        <a:rPr lang="en-US" sz="1200" b="1" dirty="0">
                          <a:effectLst/>
                          <a:latin typeface="Times New Roman"/>
                        </a:rPr>
                        <a:t>​</a:t>
                      </a:r>
                    </a:p>
                  </a:txBody>
                  <a:tcPr anchor="b"/>
                </a:tc>
                <a:tc>
                  <a:txBody>
                    <a:bodyPr/>
                    <a:lstStyle/>
                    <a:p>
                      <a:pPr algn="r" fontAlgn="base"/>
                      <a:r>
                        <a:rPr lang="en-US" sz="1200" dirty="0">
                          <a:effectLst/>
                          <a:latin typeface="Times New Roman"/>
                        </a:rPr>
                        <a:t>8​</a:t>
                      </a:r>
                    </a:p>
                  </a:txBody>
                  <a:tcPr anchor="b"/>
                </a:tc>
                <a:tc>
                  <a:txBody>
                    <a:bodyPr/>
                    <a:lstStyle/>
                    <a:p>
                      <a:pPr algn="r" fontAlgn="base"/>
                      <a:r>
                        <a:rPr lang="en-US" sz="1200" dirty="0">
                          <a:effectLst/>
                          <a:latin typeface="Times New Roman"/>
                        </a:rPr>
                        <a:t>96.27​</a:t>
                      </a:r>
                    </a:p>
                  </a:txBody>
                  <a:tcPr anchor="b"/>
                </a:tc>
                <a:extLst>
                  <a:ext uri="{0D108BD9-81ED-4DB2-BD59-A6C34878D82A}">
                    <a16:rowId xmlns:a16="http://schemas.microsoft.com/office/drawing/2014/main" val="1760412928"/>
                  </a:ext>
                </a:extLst>
              </a:tr>
              <a:tr h="135663">
                <a:tc>
                  <a:txBody>
                    <a:bodyPr/>
                    <a:lstStyle/>
                    <a:p>
                      <a:pPr fontAlgn="base"/>
                      <a:r>
                        <a:rPr lang="en-US" sz="1200" b="1" dirty="0">
                          <a:effectLst/>
                          <a:latin typeface="Times New Roman"/>
                        </a:rPr>
                        <a:t>Cabbage​</a:t>
                      </a:r>
                    </a:p>
                  </a:txBody>
                  <a:tcPr anchor="b"/>
                </a:tc>
                <a:tc>
                  <a:txBody>
                    <a:bodyPr/>
                    <a:lstStyle/>
                    <a:p>
                      <a:pPr algn="r" fontAlgn="base"/>
                      <a:r>
                        <a:rPr lang="en-US" sz="1200" dirty="0">
                          <a:effectLst/>
                          <a:latin typeface="Times New Roman"/>
                        </a:rPr>
                        <a:t>3​</a:t>
                      </a:r>
                    </a:p>
                  </a:txBody>
                  <a:tcPr anchor="b"/>
                </a:tc>
                <a:tc>
                  <a:txBody>
                    <a:bodyPr/>
                    <a:lstStyle/>
                    <a:p>
                      <a:pPr algn="r" fontAlgn="base"/>
                      <a:r>
                        <a:rPr lang="en-US" sz="1200" dirty="0">
                          <a:effectLst/>
                          <a:latin typeface="Times New Roman"/>
                        </a:rPr>
                        <a:t>97.25​</a:t>
                      </a:r>
                    </a:p>
                  </a:txBody>
                  <a:tcPr anchor="b"/>
                </a:tc>
                <a:extLst>
                  <a:ext uri="{0D108BD9-81ED-4DB2-BD59-A6C34878D82A}">
                    <a16:rowId xmlns:a16="http://schemas.microsoft.com/office/drawing/2014/main" val="1902461131"/>
                  </a:ext>
                </a:extLst>
              </a:tr>
              <a:tr h="135663">
                <a:tc>
                  <a:txBody>
                    <a:bodyPr/>
                    <a:lstStyle/>
                    <a:p>
                      <a:pPr fontAlgn="base"/>
                      <a:r>
                        <a:rPr lang="en-US" sz="1200" b="1" dirty="0">
                          <a:effectLst/>
                          <a:latin typeface="Times New Roman"/>
                        </a:rPr>
                        <a:t>Cauliflower​</a:t>
                      </a:r>
                    </a:p>
                  </a:txBody>
                  <a:tcPr anchor="b"/>
                </a:tc>
                <a:tc>
                  <a:txBody>
                    <a:bodyPr/>
                    <a:lstStyle/>
                    <a:p>
                      <a:pPr algn="r" fontAlgn="base"/>
                      <a:r>
                        <a:rPr lang="en-US" sz="1200" dirty="0">
                          <a:effectLst/>
                          <a:latin typeface="Times New Roman"/>
                        </a:rPr>
                        <a:t>3​</a:t>
                      </a:r>
                    </a:p>
                  </a:txBody>
                  <a:tcPr anchor="b"/>
                </a:tc>
                <a:tc>
                  <a:txBody>
                    <a:bodyPr/>
                    <a:lstStyle/>
                    <a:p>
                      <a:pPr algn="r" fontAlgn="base"/>
                      <a:r>
                        <a:rPr lang="en-US" sz="1200" dirty="0">
                          <a:effectLst/>
                          <a:latin typeface="Times New Roman"/>
                        </a:rPr>
                        <a:t>97.82​</a:t>
                      </a:r>
                    </a:p>
                  </a:txBody>
                  <a:tcPr anchor="b"/>
                </a:tc>
                <a:extLst>
                  <a:ext uri="{0D108BD9-81ED-4DB2-BD59-A6C34878D82A}">
                    <a16:rowId xmlns:a16="http://schemas.microsoft.com/office/drawing/2014/main" val="1030969297"/>
                  </a:ext>
                </a:extLst>
              </a:tr>
              <a:tr h="135663">
                <a:tc>
                  <a:txBody>
                    <a:bodyPr/>
                    <a:lstStyle/>
                    <a:p>
                      <a:pPr fontAlgn="base"/>
                      <a:r>
                        <a:rPr lang="en-US" sz="1200" dirty="0" err="1">
                          <a:effectLst/>
                          <a:latin typeface="Times New Roman"/>
                        </a:rPr>
                        <a:t>ChiliPepper</a:t>
                      </a:r>
                      <a:r>
                        <a:rPr lang="en-US" sz="1200" dirty="0">
                          <a:effectLst/>
                          <a:latin typeface="Times New Roman"/>
                        </a:rPr>
                        <a:t>​</a:t>
                      </a:r>
                    </a:p>
                  </a:txBody>
                  <a:tcPr anchor="b"/>
                </a:tc>
                <a:tc>
                  <a:txBody>
                    <a:bodyPr/>
                    <a:lstStyle/>
                    <a:p>
                      <a:pPr algn="r" fontAlgn="base"/>
                      <a:r>
                        <a:rPr lang="en-US" sz="1200" dirty="0">
                          <a:effectLst/>
                          <a:latin typeface="Times New Roman"/>
                        </a:rPr>
                        <a:t>4​</a:t>
                      </a:r>
                    </a:p>
                  </a:txBody>
                  <a:tcPr anchor="b"/>
                </a:tc>
                <a:tc>
                  <a:txBody>
                    <a:bodyPr/>
                    <a:lstStyle/>
                    <a:p>
                      <a:pPr algn="r" fontAlgn="base"/>
                      <a:r>
                        <a:rPr lang="en-US" sz="1200" dirty="0">
                          <a:effectLst/>
                          <a:latin typeface="Times New Roman"/>
                        </a:rPr>
                        <a:t>97.38​</a:t>
                      </a:r>
                    </a:p>
                  </a:txBody>
                  <a:tcPr anchor="b"/>
                </a:tc>
                <a:extLst>
                  <a:ext uri="{0D108BD9-81ED-4DB2-BD59-A6C34878D82A}">
                    <a16:rowId xmlns:a16="http://schemas.microsoft.com/office/drawing/2014/main" val="3470099230"/>
                  </a:ext>
                </a:extLst>
              </a:tr>
              <a:tr h="135663">
                <a:tc>
                  <a:txBody>
                    <a:bodyPr/>
                    <a:lstStyle/>
                    <a:p>
                      <a:pPr fontAlgn="base"/>
                      <a:r>
                        <a:rPr lang="en-US" sz="1200" dirty="0">
                          <a:effectLst/>
                          <a:latin typeface="Times New Roman"/>
                        </a:rPr>
                        <a:t>Eggplant​</a:t>
                      </a:r>
                    </a:p>
                  </a:txBody>
                  <a:tcPr anchor="b"/>
                </a:tc>
                <a:tc>
                  <a:txBody>
                    <a:bodyPr/>
                    <a:lstStyle/>
                    <a:p>
                      <a:pPr algn="r" fontAlgn="base"/>
                      <a:r>
                        <a:rPr lang="en-US" sz="1200" dirty="0">
                          <a:effectLst/>
                          <a:latin typeface="Times New Roman"/>
                        </a:rPr>
                        <a:t>2​</a:t>
                      </a:r>
                    </a:p>
                  </a:txBody>
                  <a:tcPr anchor="b"/>
                </a:tc>
                <a:tc>
                  <a:txBody>
                    <a:bodyPr/>
                    <a:lstStyle/>
                    <a:p>
                      <a:pPr algn="r" fontAlgn="base"/>
                      <a:r>
                        <a:rPr lang="en-US" sz="1200" dirty="0">
                          <a:effectLst/>
                          <a:latin typeface="Times New Roman"/>
                        </a:rPr>
                        <a:t>73.94​</a:t>
                      </a:r>
                    </a:p>
                  </a:txBody>
                  <a:tcPr anchor="b"/>
                </a:tc>
                <a:extLst>
                  <a:ext uri="{0D108BD9-81ED-4DB2-BD59-A6C34878D82A}">
                    <a16:rowId xmlns:a16="http://schemas.microsoft.com/office/drawing/2014/main" val="464674393"/>
                  </a:ext>
                </a:extLst>
              </a:tr>
              <a:tr h="135663">
                <a:tc>
                  <a:txBody>
                    <a:bodyPr/>
                    <a:lstStyle/>
                    <a:p>
                      <a:pPr fontAlgn="base"/>
                      <a:r>
                        <a:rPr lang="en-US" sz="1200" dirty="0" err="1">
                          <a:effectLst/>
                          <a:latin typeface="Times New Roman"/>
                        </a:rPr>
                        <a:t>GreenBean</a:t>
                      </a:r>
                      <a:r>
                        <a:rPr lang="en-US" sz="1200" dirty="0">
                          <a:effectLst/>
                          <a:latin typeface="Times New Roman"/>
                        </a:rPr>
                        <a:t>​</a:t>
                      </a:r>
                    </a:p>
                  </a:txBody>
                  <a:tcPr anchor="b"/>
                </a:tc>
                <a:tc>
                  <a:txBody>
                    <a:bodyPr/>
                    <a:lstStyle/>
                    <a:p>
                      <a:pPr algn="r" fontAlgn="base"/>
                      <a:r>
                        <a:rPr lang="en-US" sz="1200" dirty="0">
                          <a:effectLst/>
                          <a:latin typeface="Times New Roman"/>
                        </a:rPr>
                        <a:t>1​</a:t>
                      </a:r>
                    </a:p>
                  </a:txBody>
                  <a:tcPr anchor="b"/>
                </a:tc>
                <a:tc>
                  <a:txBody>
                    <a:bodyPr/>
                    <a:lstStyle/>
                    <a:p>
                      <a:pPr algn="r" fontAlgn="base"/>
                      <a:r>
                        <a:rPr lang="en-US" sz="1200" dirty="0">
                          <a:effectLst/>
                          <a:latin typeface="Times New Roman"/>
                        </a:rPr>
                        <a:t>35.29​</a:t>
                      </a:r>
                    </a:p>
                  </a:txBody>
                  <a:tcPr anchor="b"/>
                </a:tc>
                <a:extLst>
                  <a:ext uri="{0D108BD9-81ED-4DB2-BD59-A6C34878D82A}">
                    <a16:rowId xmlns:a16="http://schemas.microsoft.com/office/drawing/2014/main" val="1520557989"/>
                  </a:ext>
                </a:extLst>
              </a:tr>
              <a:tr h="135663">
                <a:tc>
                  <a:txBody>
                    <a:bodyPr/>
                    <a:lstStyle/>
                    <a:p>
                      <a:pPr fontAlgn="base"/>
                      <a:r>
                        <a:rPr lang="en-US" sz="1200" dirty="0" err="1">
                          <a:solidFill>
                            <a:srgbClr val="FF0000"/>
                          </a:solidFill>
                          <a:effectLst/>
                          <a:latin typeface="Times New Roman"/>
                        </a:rPr>
                        <a:t>IndianBean</a:t>
                      </a:r>
                      <a:r>
                        <a:rPr lang="en-US" sz="1200" dirty="0">
                          <a:solidFill>
                            <a:srgbClr val="FF0000"/>
                          </a:solidFill>
                          <a:effectLst/>
                          <a:latin typeface="Times New Roman"/>
                        </a:rPr>
                        <a:t>​</a:t>
                      </a:r>
                    </a:p>
                  </a:txBody>
                  <a:tcPr anchor="b"/>
                </a:tc>
                <a:tc>
                  <a:txBody>
                    <a:bodyPr/>
                    <a:lstStyle/>
                    <a:p>
                      <a:pPr algn="r" fontAlgn="base"/>
                      <a:r>
                        <a:rPr lang="en-US" sz="1200" dirty="0">
                          <a:effectLst/>
                          <a:latin typeface="Times New Roman"/>
                        </a:rPr>
                        <a:t>0​</a:t>
                      </a:r>
                    </a:p>
                  </a:txBody>
                  <a:tcPr anchor="b"/>
                </a:tc>
                <a:tc>
                  <a:txBody>
                    <a:bodyPr/>
                    <a:lstStyle/>
                    <a:p>
                      <a:pPr algn="r" fontAlgn="base"/>
                      <a:r>
                        <a:rPr lang="en-US" sz="1200" dirty="0">
                          <a:effectLst/>
                          <a:latin typeface="Times New Roman"/>
                        </a:rPr>
                        <a:t>0​</a:t>
                      </a:r>
                    </a:p>
                  </a:txBody>
                  <a:tcPr anchor="b"/>
                </a:tc>
                <a:extLst>
                  <a:ext uri="{0D108BD9-81ED-4DB2-BD59-A6C34878D82A}">
                    <a16:rowId xmlns:a16="http://schemas.microsoft.com/office/drawing/2014/main" val="2493590763"/>
                  </a:ext>
                </a:extLst>
              </a:tr>
              <a:tr h="135663">
                <a:tc>
                  <a:txBody>
                    <a:bodyPr/>
                    <a:lstStyle/>
                    <a:p>
                      <a:pPr fontAlgn="base"/>
                      <a:r>
                        <a:rPr lang="en-US" sz="1200" i="1" dirty="0">
                          <a:effectLst/>
                          <a:latin typeface="Times New Roman"/>
                        </a:rPr>
                        <a:t>Kohlrabi​</a:t>
                      </a:r>
                    </a:p>
                  </a:txBody>
                  <a:tcPr anchor="b"/>
                </a:tc>
                <a:tc>
                  <a:txBody>
                    <a:bodyPr/>
                    <a:lstStyle/>
                    <a:p>
                      <a:pPr algn="r" fontAlgn="base"/>
                      <a:r>
                        <a:rPr lang="en-US" sz="1200" dirty="0">
                          <a:effectLst/>
                          <a:latin typeface="Times New Roman"/>
                        </a:rPr>
                        <a:t>9​</a:t>
                      </a:r>
                    </a:p>
                  </a:txBody>
                  <a:tcPr anchor="b"/>
                </a:tc>
                <a:tc>
                  <a:txBody>
                    <a:bodyPr/>
                    <a:lstStyle/>
                    <a:p>
                      <a:pPr algn="r" fontAlgn="base"/>
                      <a:r>
                        <a:rPr lang="en-US" sz="1200" dirty="0">
                          <a:effectLst/>
                          <a:latin typeface="Times New Roman"/>
                        </a:rPr>
                        <a:t>99​</a:t>
                      </a:r>
                    </a:p>
                  </a:txBody>
                  <a:tcPr anchor="b"/>
                </a:tc>
                <a:extLst>
                  <a:ext uri="{0D108BD9-81ED-4DB2-BD59-A6C34878D82A}">
                    <a16:rowId xmlns:a16="http://schemas.microsoft.com/office/drawing/2014/main" val="501627216"/>
                  </a:ext>
                </a:extLst>
              </a:tr>
              <a:tr h="230216">
                <a:tc>
                  <a:txBody>
                    <a:bodyPr/>
                    <a:lstStyle/>
                    <a:p>
                      <a:pPr fontAlgn="base"/>
                      <a:r>
                        <a:rPr lang="en-US" sz="1200" dirty="0" err="1">
                          <a:effectLst/>
                          <a:latin typeface="Times New Roman"/>
                        </a:rPr>
                        <a:t>LeafyVegetables</a:t>
                      </a:r>
                      <a:r>
                        <a:rPr lang="en-US" sz="1200" dirty="0">
                          <a:effectLst/>
                          <a:latin typeface="Times New Roman"/>
                        </a:rPr>
                        <a:t>​</a:t>
                      </a:r>
                    </a:p>
                  </a:txBody>
                  <a:tcPr anchor="b"/>
                </a:tc>
                <a:tc>
                  <a:txBody>
                    <a:bodyPr/>
                    <a:lstStyle/>
                    <a:p>
                      <a:pPr algn="r" fontAlgn="base"/>
                      <a:r>
                        <a:rPr lang="en-US" sz="1200" dirty="0">
                          <a:effectLst/>
                          <a:latin typeface="Times New Roman"/>
                        </a:rPr>
                        <a:t>1​</a:t>
                      </a:r>
                    </a:p>
                  </a:txBody>
                  <a:tcPr anchor="b"/>
                </a:tc>
                <a:tc>
                  <a:txBody>
                    <a:bodyPr/>
                    <a:lstStyle/>
                    <a:p>
                      <a:pPr algn="r" fontAlgn="base"/>
                      <a:r>
                        <a:rPr lang="en-US" sz="1200" dirty="0">
                          <a:effectLst/>
                          <a:latin typeface="Times New Roman"/>
                        </a:rPr>
                        <a:t>56.26​</a:t>
                      </a:r>
                    </a:p>
                  </a:txBody>
                  <a:tcPr anchor="b"/>
                </a:tc>
                <a:extLst>
                  <a:ext uri="{0D108BD9-81ED-4DB2-BD59-A6C34878D82A}">
                    <a16:rowId xmlns:a16="http://schemas.microsoft.com/office/drawing/2014/main" val="2126263071"/>
                  </a:ext>
                </a:extLst>
              </a:tr>
              <a:tr h="135663">
                <a:tc>
                  <a:txBody>
                    <a:bodyPr/>
                    <a:lstStyle/>
                    <a:p>
                      <a:pPr fontAlgn="base"/>
                      <a:r>
                        <a:rPr lang="en-US" sz="1200" dirty="0">
                          <a:effectLst/>
                          <a:latin typeface="Times New Roman"/>
                        </a:rPr>
                        <a:t>Mustard​</a:t>
                      </a:r>
                    </a:p>
                  </a:txBody>
                  <a:tcPr anchor="b"/>
                </a:tc>
                <a:tc>
                  <a:txBody>
                    <a:bodyPr/>
                    <a:lstStyle/>
                    <a:p>
                      <a:pPr algn="r" fontAlgn="base"/>
                      <a:r>
                        <a:rPr lang="en-US" sz="1200" dirty="0">
                          <a:effectLst/>
                          <a:latin typeface="Times New Roman"/>
                        </a:rPr>
                        <a:t>7​</a:t>
                      </a:r>
                    </a:p>
                  </a:txBody>
                  <a:tcPr anchor="b"/>
                </a:tc>
                <a:tc>
                  <a:txBody>
                    <a:bodyPr/>
                    <a:lstStyle/>
                    <a:p>
                      <a:pPr algn="r" fontAlgn="base"/>
                      <a:r>
                        <a:rPr lang="en-US" sz="1200" dirty="0">
                          <a:effectLst/>
                          <a:latin typeface="Times New Roman"/>
                        </a:rPr>
                        <a:t>99.33​</a:t>
                      </a:r>
                    </a:p>
                  </a:txBody>
                  <a:tcPr anchor="b"/>
                </a:tc>
                <a:extLst>
                  <a:ext uri="{0D108BD9-81ED-4DB2-BD59-A6C34878D82A}">
                    <a16:rowId xmlns:a16="http://schemas.microsoft.com/office/drawing/2014/main" val="256523823"/>
                  </a:ext>
                </a:extLst>
              </a:tr>
              <a:tr h="230216">
                <a:tc>
                  <a:txBody>
                    <a:bodyPr/>
                    <a:lstStyle/>
                    <a:p>
                      <a:pPr fontAlgn="base"/>
                      <a:r>
                        <a:rPr lang="en-US" sz="1200" dirty="0" err="1">
                          <a:effectLst/>
                          <a:latin typeface="Times New Roman"/>
                        </a:rPr>
                        <a:t>PointedGourd</a:t>
                      </a:r>
                      <a:r>
                        <a:rPr lang="en-US" sz="1200" dirty="0">
                          <a:effectLst/>
                          <a:latin typeface="Times New Roman"/>
                        </a:rPr>
                        <a:t>​</a:t>
                      </a:r>
                    </a:p>
                  </a:txBody>
                  <a:tcPr anchor="b"/>
                </a:tc>
                <a:tc>
                  <a:txBody>
                    <a:bodyPr/>
                    <a:lstStyle/>
                    <a:p>
                      <a:pPr algn="r" fontAlgn="base"/>
                      <a:r>
                        <a:rPr lang="en-US" sz="1200" dirty="0">
                          <a:effectLst/>
                          <a:latin typeface="Times New Roman"/>
                        </a:rPr>
                        <a:t>7​</a:t>
                      </a:r>
                    </a:p>
                  </a:txBody>
                  <a:tcPr anchor="b"/>
                </a:tc>
                <a:tc>
                  <a:txBody>
                    <a:bodyPr/>
                    <a:lstStyle/>
                    <a:p>
                      <a:pPr algn="r" fontAlgn="base"/>
                      <a:r>
                        <a:rPr lang="en-US" sz="1200" dirty="0">
                          <a:effectLst/>
                          <a:latin typeface="Times New Roman"/>
                        </a:rPr>
                        <a:t>98.79​</a:t>
                      </a:r>
                    </a:p>
                  </a:txBody>
                  <a:tcPr anchor="b"/>
                </a:tc>
                <a:extLst>
                  <a:ext uri="{0D108BD9-81ED-4DB2-BD59-A6C34878D82A}">
                    <a16:rowId xmlns:a16="http://schemas.microsoft.com/office/drawing/2014/main" val="1891528659"/>
                  </a:ext>
                </a:extLst>
              </a:tr>
              <a:tr h="143885">
                <a:tc>
                  <a:txBody>
                    <a:bodyPr/>
                    <a:lstStyle/>
                    <a:p>
                      <a:pPr fontAlgn="base"/>
                      <a:r>
                        <a:rPr lang="en-US" sz="1200" dirty="0">
                          <a:effectLst/>
                          <a:latin typeface="Times New Roman"/>
                        </a:rPr>
                        <a:t>Total​</a:t>
                      </a:r>
                    </a:p>
                  </a:txBody>
                  <a:tcPr anchor="b"/>
                </a:tc>
                <a:tc>
                  <a:txBody>
                    <a:bodyPr/>
                    <a:lstStyle/>
                    <a:p>
                      <a:pPr algn="r" fontAlgn="base"/>
                      <a:r>
                        <a:rPr lang="en-US" sz="1200" dirty="0">
                          <a:effectLst/>
                          <a:latin typeface="Times New Roman"/>
                        </a:rPr>
                        <a:t>48​</a:t>
                      </a:r>
                    </a:p>
                  </a:txBody>
                  <a:tcPr anchor="b"/>
                </a:tc>
                <a:tc>
                  <a:txBody>
                    <a:bodyPr/>
                    <a:lstStyle/>
                    <a:p>
                      <a:pPr fontAlgn="auto"/>
                      <a:r>
                        <a:rPr lang="en-US" sz="1200" dirty="0">
                          <a:effectLst/>
                          <a:latin typeface="Times New Roman"/>
                        </a:rPr>
                        <a:t>​</a:t>
                      </a:r>
                    </a:p>
                  </a:txBody>
                  <a:tcPr/>
                </a:tc>
                <a:extLst>
                  <a:ext uri="{0D108BD9-81ED-4DB2-BD59-A6C34878D82A}">
                    <a16:rowId xmlns:a16="http://schemas.microsoft.com/office/drawing/2014/main" val="1990352220"/>
                  </a:ext>
                </a:extLst>
              </a:tr>
            </a:tbl>
          </a:graphicData>
        </a:graphic>
      </p:graphicFrame>
      <p:sp>
        <p:nvSpPr>
          <p:cNvPr id="12" name="TextBox 11">
            <a:extLst>
              <a:ext uri="{FF2B5EF4-FFF2-40B4-BE49-F238E27FC236}">
                <a16:creationId xmlns:a16="http://schemas.microsoft.com/office/drawing/2014/main" id="{5043E857-4075-FC25-7161-F774ECF68351}"/>
              </a:ext>
            </a:extLst>
          </p:cNvPr>
          <p:cNvSpPr txBox="1"/>
          <p:nvPr/>
        </p:nvSpPr>
        <p:spPr>
          <a:xfrm>
            <a:off x="5779134" y="5705812"/>
            <a:ext cx="3330825" cy="1015663"/>
          </a:xfrm>
          <a:prstGeom prst="rect">
            <a:avLst/>
          </a:prstGeom>
          <a:noFill/>
        </p:spPr>
        <p:txBody>
          <a:bodyPr wrap="square">
            <a:spAutoFit/>
          </a:bodyPr>
          <a:lstStyle/>
          <a:p>
            <a:r>
              <a:rPr lang="en-US" sz="1200" b="0" i="0" dirty="0">
                <a:solidFill>
                  <a:srgbClr val="000000"/>
                </a:solidFill>
                <a:effectLst/>
                <a:latin typeface="URWPalladioL-Roma"/>
              </a:rPr>
              <a:t>Table 5.3: Number of active labeled samples identified for each class along with the corresponding class-wise accuracy using AARC → KARC scenario</a:t>
            </a:r>
            <a:br>
              <a:rPr lang="en-US" sz="1200" dirty="0"/>
            </a:br>
            <a:endParaRPr lang="en-US" sz="1200" dirty="0"/>
          </a:p>
        </p:txBody>
      </p:sp>
    </p:spTree>
    <p:extLst>
      <p:ext uri="{BB962C8B-B14F-4D97-AF65-F5344CB8AC3E}">
        <p14:creationId xmlns:p14="http://schemas.microsoft.com/office/powerpoint/2010/main" val="3850366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latin typeface="Times New Roman" panose="02020603050405020304" pitchFamily="18" charset="0"/>
                <a:cs typeface="Times New Roman" panose="02020603050405020304" pitchFamily="18" charset="0"/>
              </a:rPr>
              <a:t>Conclusions</a:t>
            </a:r>
          </a:p>
        </p:txBody>
      </p:sp>
      <p:sp>
        <p:nvSpPr>
          <p:cNvPr id="656" name="TextShape 2"/>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A problem of DA for LCC has been solved using deep learning-based scene-level approaches by analyzing remotely sensed images</a:t>
            </a:r>
          </a:p>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An unsupervised approach has been investigated for the problem of DA considering the common classes across the cross-domains</a:t>
            </a:r>
          </a:p>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A heterogeneous DA problem has been solved under the ensemble learning and active learning frameworks</a:t>
            </a:r>
          </a:p>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A LCC methods (adaptive and non-adaptive) has been developed using the spectral, spatial, and temporal relationships</a:t>
            </a:r>
          </a:p>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An active learning-based solutions for the problem of DA has been developed considering two different sensor datasets</a:t>
            </a:r>
          </a:p>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LCC techniques (adaptive and non-adaptive) have been implemented on the UAV-based aerial images for precise agricultural monitoring</a:t>
            </a:r>
            <a:r>
              <a:rPr lang="en-US" sz="2000" spc="-1" dirty="0">
                <a:solidFill>
                  <a:srgbClr val="000000"/>
                </a:solidFill>
                <a:latin typeface="Times New Roman" panose="02020603050405020304" pitchFamily="18" charset="0"/>
                <a:cs typeface="Times New Roman" panose="02020603050405020304" pitchFamily="18" charset="0"/>
              </a:rPr>
              <a:t>. </a:t>
            </a:r>
            <a:endParaRPr lang="en-US"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7" name="Date Placeholder 21">
            <a:extLst>
              <a:ext uri="{FF2B5EF4-FFF2-40B4-BE49-F238E27FC236}">
                <a16:creationId xmlns:a16="http://schemas.microsoft.com/office/drawing/2014/main" id="{E658B5C2-69A8-44C9-8226-7CAE9EDFE778}"/>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9" name="Slide Number Placeholder 23">
            <a:extLst>
              <a:ext uri="{FF2B5EF4-FFF2-40B4-BE49-F238E27FC236}">
                <a16:creationId xmlns:a16="http://schemas.microsoft.com/office/drawing/2014/main" id="{91644E38-D969-416B-8855-AF4F9B3CA28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66</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EFC5E803-5C7A-DBFF-C748-4E2215155079}"/>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656">
                                            <p:txEl>
                                              <p:pRg st="0" end="0"/>
                                            </p:txEl>
                                          </p:spTgt>
                                        </p:tgtEl>
                                        <p:attrNameLst>
                                          <p:attrName>style.visibility</p:attrName>
                                        </p:attrNameLst>
                                      </p:cBhvr>
                                      <p:to>
                                        <p:strVal val="visible"/>
                                      </p:to>
                                    </p:set>
                                    <p:animEffect transition="in" filter="fade">
                                      <p:cBhvr additive="repl">
                                        <p:cTn id="7" dur="1000"/>
                                        <p:tgtEl>
                                          <p:spTgt spid="656">
                                            <p:txEl>
                                              <p:pRg st="0" end="0"/>
                                            </p:txEl>
                                          </p:spTgt>
                                        </p:tgtEl>
                                      </p:cBhvr>
                                    </p:animEffect>
                                    <p:anim calcmode="lin" valueType="num">
                                      <p:cBhvr additive="repl">
                                        <p:cTn id="8" dur="1000" fill="hold"/>
                                        <p:tgtEl>
                                          <p:spTgt spid="656">
                                            <p:txEl>
                                              <p:pRg st="0" end="0"/>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6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fill="hold" nodeType="clickEffect">
                                  <p:stCondLst>
                                    <p:cond delay="0"/>
                                  </p:stCondLst>
                                  <p:childTnLst>
                                    <p:set>
                                      <p:cBhvr>
                                        <p:cTn id="13" dur="1" fill="hold">
                                          <p:stCondLst>
                                            <p:cond delay="0"/>
                                          </p:stCondLst>
                                        </p:cTn>
                                        <p:tgtEl>
                                          <p:spTgt spid="656">
                                            <p:txEl>
                                              <p:pRg st="1" end="1"/>
                                            </p:txEl>
                                          </p:spTgt>
                                        </p:tgtEl>
                                        <p:attrNameLst>
                                          <p:attrName>style.visibility</p:attrName>
                                        </p:attrNameLst>
                                      </p:cBhvr>
                                      <p:to>
                                        <p:strVal val="visible"/>
                                      </p:to>
                                    </p:set>
                                    <p:animEffect transition="in" filter="fade">
                                      <p:cBhvr additive="repl">
                                        <p:cTn id="14" dur="1000"/>
                                        <p:tgtEl>
                                          <p:spTgt spid="656">
                                            <p:txEl>
                                              <p:pRg st="1" end="1"/>
                                            </p:txEl>
                                          </p:spTgt>
                                        </p:tgtEl>
                                      </p:cBhvr>
                                    </p:animEffect>
                                    <p:anim calcmode="lin" valueType="num">
                                      <p:cBhvr additive="repl">
                                        <p:cTn id="15" dur="1000" fill="hold"/>
                                        <p:tgtEl>
                                          <p:spTgt spid="656">
                                            <p:txEl>
                                              <p:pRg st="1" end="1"/>
                                            </p:txEl>
                                          </p:spTgt>
                                        </p:tgtEl>
                                        <p:attrNameLst>
                                          <p:attrName>ppt_x</p:attrName>
                                        </p:attrNameLst>
                                      </p:cBhvr>
                                      <p:tavLst>
                                        <p:tav tm="0">
                                          <p:val>
                                            <p:strVal val="#ppt_x"/>
                                          </p:val>
                                        </p:tav>
                                        <p:tav tm="100000">
                                          <p:val>
                                            <p:strVal val="#ppt_x"/>
                                          </p:val>
                                        </p:tav>
                                      </p:tavLst>
                                    </p:anim>
                                    <p:anim calcmode="lin" valueType="num">
                                      <p:cBhvr additive="repl">
                                        <p:cTn id="16" dur="1000" fill="hold"/>
                                        <p:tgtEl>
                                          <p:spTgt spid="6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fill="hold" nodeType="clickEffect">
                                  <p:stCondLst>
                                    <p:cond delay="0"/>
                                  </p:stCondLst>
                                  <p:childTnLst>
                                    <p:set>
                                      <p:cBhvr>
                                        <p:cTn id="20" dur="1" fill="hold">
                                          <p:stCondLst>
                                            <p:cond delay="0"/>
                                          </p:stCondLst>
                                        </p:cTn>
                                        <p:tgtEl>
                                          <p:spTgt spid="656">
                                            <p:txEl>
                                              <p:pRg st="2" end="2"/>
                                            </p:txEl>
                                          </p:spTgt>
                                        </p:tgtEl>
                                        <p:attrNameLst>
                                          <p:attrName>style.visibility</p:attrName>
                                        </p:attrNameLst>
                                      </p:cBhvr>
                                      <p:to>
                                        <p:strVal val="visible"/>
                                      </p:to>
                                    </p:set>
                                    <p:animEffect transition="in" filter="fade">
                                      <p:cBhvr additive="repl">
                                        <p:cTn id="21" dur="1000"/>
                                        <p:tgtEl>
                                          <p:spTgt spid="656">
                                            <p:txEl>
                                              <p:pRg st="2" end="2"/>
                                            </p:txEl>
                                          </p:spTgt>
                                        </p:tgtEl>
                                      </p:cBhvr>
                                    </p:animEffect>
                                    <p:anim calcmode="lin" valueType="num">
                                      <p:cBhvr additive="repl">
                                        <p:cTn id="22" dur="1000" fill="hold"/>
                                        <p:tgtEl>
                                          <p:spTgt spid="656">
                                            <p:txEl>
                                              <p:pRg st="2" end="2"/>
                                            </p:txEl>
                                          </p:spTgt>
                                        </p:tgtEl>
                                        <p:attrNameLst>
                                          <p:attrName>ppt_x</p:attrName>
                                        </p:attrNameLst>
                                      </p:cBhvr>
                                      <p:tavLst>
                                        <p:tav tm="0">
                                          <p:val>
                                            <p:strVal val="#ppt_x"/>
                                          </p:val>
                                        </p:tav>
                                        <p:tav tm="100000">
                                          <p:val>
                                            <p:strVal val="#ppt_x"/>
                                          </p:val>
                                        </p:tav>
                                      </p:tavLst>
                                    </p:anim>
                                    <p:anim calcmode="lin" valueType="num">
                                      <p:cBhvr additive="repl">
                                        <p:cTn id="23" dur="1000" fill="hold"/>
                                        <p:tgtEl>
                                          <p:spTgt spid="65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fill="hold" nodeType="clickEffect">
                                  <p:stCondLst>
                                    <p:cond delay="0"/>
                                  </p:stCondLst>
                                  <p:childTnLst>
                                    <p:set>
                                      <p:cBhvr>
                                        <p:cTn id="27" dur="1" fill="hold">
                                          <p:stCondLst>
                                            <p:cond delay="0"/>
                                          </p:stCondLst>
                                        </p:cTn>
                                        <p:tgtEl>
                                          <p:spTgt spid="656">
                                            <p:txEl>
                                              <p:pRg st="3" end="3"/>
                                            </p:txEl>
                                          </p:spTgt>
                                        </p:tgtEl>
                                        <p:attrNameLst>
                                          <p:attrName>style.visibility</p:attrName>
                                        </p:attrNameLst>
                                      </p:cBhvr>
                                      <p:to>
                                        <p:strVal val="visible"/>
                                      </p:to>
                                    </p:set>
                                    <p:animEffect transition="in" filter="fade">
                                      <p:cBhvr additive="repl">
                                        <p:cTn id="28" dur="1000"/>
                                        <p:tgtEl>
                                          <p:spTgt spid="656">
                                            <p:txEl>
                                              <p:pRg st="3" end="3"/>
                                            </p:txEl>
                                          </p:spTgt>
                                        </p:tgtEl>
                                      </p:cBhvr>
                                    </p:animEffect>
                                    <p:anim calcmode="lin" valueType="num">
                                      <p:cBhvr additive="repl">
                                        <p:cTn id="29" dur="1000" fill="hold"/>
                                        <p:tgtEl>
                                          <p:spTgt spid="656">
                                            <p:txEl>
                                              <p:pRg st="3" end="3"/>
                                            </p:txEl>
                                          </p:spTgt>
                                        </p:tgtEl>
                                        <p:attrNameLst>
                                          <p:attrName>ppt_x</p:attrName>
                                        </p:attrNameLst>
                                      </p:cBhvr>
                                      <p:tavLst>
                                        <p:tav tm="0">
                                          <p:val>
                                            <p:strVal val="#ppt_x"/>
                                          </p:val>
                                        </p:tav>
                                        <p:tav tm="100000">
                                          <p:val>
                                            <p:strVal val="#ppt_x"/>
                                          </p:val>
                                        </p:tav>
                                      </p:tavLst>
                                    </p:anim>
                                    <p:anim calcmode="lin" valueType="num">
                                      <p:cBhvr additive="repl">
                                        <p:cTn id="30" dur="1000" fill="hold"/>
                                        <p:tgtEl>
                                          <p:spTgt spid="65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fill="hold" nodeType="clickEffect">
                                  <p:stCondLst>
                                    <p:cond delay="0"/>
                                  </p:stCondLst>
                                  <p:childTnLst>
                                    <p:set>
                                      <p:cBhvr>
                                        <p:cTn id="34" dur="1" fill="hold">
                                          <p:stCondLst>
                                            <p:cond delay="0"/>
                                          </p:stCondLst>
                                        </p:cTn>
                                        <p:tgtEl>
                                          <p:spTgt spid="656">
                                            <p:txEl>
                                              <p:pRg st="4" end="4"/>
                                            </p:txEl>
                                          </p:spTgt>
                                        </p:tgtEl>
                                        <p:attrNameLst>
                                          <p:attrName>style.visibility</p:attrName>
                                        </p:attrNameLst>
                                      </p:cBhvr>
                                      <p:to>
                                        <p:strVal val="visible"/>
                                      </p:to>
                                    </p:set>
                                    <p:animEffect transition="in" filter="fade">
                                      <p:cBhvr additive="repl">
                                        <p:cTn id="35" dur="1000"/>
                                        <p:tgtEl>
                                          <p:spTgt spid="656">
                                            <p:txEl>
                                              <p:pRg st="4" end="4"/>
                                            </p:txEl>
                                          </p:spTgt>
                                        </p:tgtEl>
                                      </p:cBhvr>
                                    </p:animEffect>
                                    <p:anim calcmode="lin" valueType="num">
                                      <p:cBhvr additive="repl">
                                        <p:cTn id="36" dur="1000" fill="hold"/>
                                        <p:tgtEl>
                                          <p:spTgt spid="656">
                                            <p:txEl>
                                              <p:pRg st="4" end="4"/>
                                            </p:txEl>
                                          </p:spTgt>
                                        </p:tgtEl>
                                        <p:attrNameLst>
                                          <p:attrName>ppt_x</p:attrName>
                                        </p:attrNameLst>
                                      </p:cBhvr>
                                      <p:tavLst>
                                        <p:tav tm="0">
                                          <p:val>
                                            <p:strVal val="#ppt_x"/>
                                          </p:val>
                                        </p:tav>
                                        <p:tav tm="100000">
                                          <p:val>
                                            <p:strVal val="#ppt_x"/>
                                          </p:val>
                                        </p:tav>
                                      </p:tavLst>
                                    </p:anim>
                                    <p:anim calcmode="lin" valueType="num">
                                      <p:cBhvr additive="repl">
                                        <p:cTn id="37" dur="1000" fill="hold"/>
                                        <p:tgtEl>
                                          <p:spTgt spid="65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fill="hold" nodeType="clickEffect">
                                  <p:stCondLst>
                                    <p:cond delay="0"/>
                                  </p:stCondLst>
                                  <p:childTnLst>
                                    <p:set>
                                      <p:cBhvr>
                                        <p:cTn id="41" dur="1" fill="hold">
                                          <p:stCondLst>
                                            <p:cond delay="0"/>
                                          </p:stCondLst>
                                        </p:cTn>
                                        <p:tgtEl>
                                          <p:spTgt spid="656">
                                            <p:txEl>
                                              <p:pRg st="5" end="5"/>
                                            </p:txEl>
                                          </p:spTgt>
                                        </p:tgtEl>
                                        <p:attrNameLst>
                                          <p:attrName>style.visibility</p:attrName>
                                        </p:attrNameLst>
                                      </p:cBhvr>
                                      <p:to>
                                        <p:strVal val="visible"/>
                                      </p:to>
                                    </p:set>
                                    <p:animEffect transition="in" filter="fade">
                                      <p:cBhvr additive="repl">
                                        <p:cTn id="42" dur="1000"/>
                                        <p:tgtEl>
                                          <p:spTgt spid="656">
                                            <p:txEl>
                                              <p:pRg st="5" end="5"/>
                                            </p:txEl>
                                          </p:spTgt>
                                        </p:tgtEl>
                                      </p:cBhvr>
                                    </p:animEffect>
                                    <p:anim calcmode="lin" valueType="num">
                                      <p:cBhvr additive="repl">
                                        <p:cTn id="43" dur="1000" fill="hold"/>
                                        <p:tgtEl>
                                          <p:spTgt spid="656">
                                            <p:txEl>
                                              <p:pRg st="5" end="5"/>
                                            </p:txEl>
                                          </p:spTgt>
                                        </p:tgtEl>
                                        <p:attrNameLst>
                                          <p:attrName>ppt_x</p:attrName>
                                        </p:attrNameLst>
                                      </p:cBhvr>
                                      <p:tavLst>
                                        <p:tav tm="0">
                                          <p:val>
                                            <p:strVal val="#ppt_x"/>
                                          </p:val>
                                        </p:tav>
                                        <p:tav tm="100000">
                                          <p:val>
                                            <p:strVal val="#ppt_x"/>
                                          </p:val>
                                        </p:tav>
                                      </p:tavLst>
                                    </p:anim>
                                    <p:anim calcmode="lin" valueType="num">
                                      <p:cBhvr additive="repl">
                                        <p:cTn id="44" dur="1000" fill="hold"/>
                                        <p:tgtEl>
                                          <p:spTgt spid="65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latin typeface="Times New Roman" panose="02020603050405020304" pitchFamily="18" charset="0"/>
                <a:cs typeface="Times New Roman" panose="02020603050405020304" pitchFamily="18" charset="0"/>
              </a:rPr>
              <a:t>Future scope</a:t>
            </a:r>
          </a:p>
        </p:txBody>
      </p:sp>
      <p:sp>
        <p:nvSpPr>
          <p:cNvPr id="656" name="TextShape 2"/>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The investigated DA techniques </a:t>
            </a:r>
            <a:r>
              <a:rPr lang="en-IN" sz="2000" spc="-1" dirty="0">
                <a:solidFill>
                  <a:srgbClr val="000000"/>
                </a:solidFill>
                <a:latin typeface="Times New Roman" panose="02020603050405020304" pitchFamily="18" charset="0"/>
                <a:cs typeface="Times New Roman" panose="02020603050405020304" pitchFamily="18" charset="0"/>
              </a:rPr>
              <a:t>also can be applied in the field of medical images.</a:t>
            </a:r>
          </a:p>
          <a:p>
            <a:pPr marL="343080" indent="-342720">
              <a:lnSpc>
                <a:spcPct val="100000"/>
              </a:lnSpc>
              <a:spcBef>
                <a:spcPts val="400"/>
              </a:spcBef>
              <a:buClr>
                <a:srgbClr val="000000"/>
              </a:buClr>
              <a:buFont typeface="Arial"/>
              <a:buChar char="•"/>
            </a:pPr>
            <a:r>
              <a:rPr lang="en-IN" sz="2000" b="0" strike="noStrike" spc="-1" dirty="0">
                <a:solidFill>
                  <a:srgbClr val="000000"/>
                </a:solidFill>
                <a:latin typeface="Times New Roman" panose="02020603050405020304" pitchFamily="18" charset="0"/>
                <a:cs typeface="Times New Roman" panose="02020603050405020304" pitchFamily="18" charset="0"/>
              </a:rPr>
              <a:t>The issue </a:t>
            </a:r>
            <a:r>
              <a:rPr lang="en-IN" sz="2000" spc="-1" dirty="0">
                <a:solidFill>
                  <a:srgbClr val="000000"/>
                </a:solidFill>
                <a:latin typeface="Times New Roman" panose="02020603050405020304" pitchFamily="18" charset="0"/>
                <a:cs typeface="Times New Roman" panose="02020603050405020304" pitchFamily="18" charset="0"/>
              </a:rPr>
              <a:t>of class imbalance problem is inherent in LCC and techniques need to be investigated to deal with this problems</a:t>
            </a:r>
          </a:p>
          <a:p>
            <a:pPr marL="343080" indent="-342720">
              <a:lnSpc>
                <a:spcPct val="100000"/>
              </a:lnSpc>
              <a:spcBef>
                <a:spcPts val="400"/>
              </a:spcBef>
              <a:buClr>
                <a:srgbClr val="000000"/>
              </a:buClr>
              <a:buFont typeface="Arial"/>
              <a:buChar char="•"/>
            </a:pPr>
            <a:r>
              <a:rPr lang="en-IN" sz="2000" spc="-1" dirty="0">
                <a:solidFill>
                  <a:srgbClr val="000000"/>
                </a:solidFill>
                <a:latin typeface="Times New Roman" panose="02020603050405020304" pitchFamily="18" charset="0"/>
                <a:cs typeface="Times New Roman" panose="02020603050405020304" pitchFamily="18" charset="0"/>
              </a:rPr>
              <a:t>The upgraded version of DA techniques for multi-temporal images need to be investigated for the problem of heterogeneous DA</a:t>
            </a:r>
          </a:p>
          <a:p>
            <a:pPr marL="343080" indent="-342720">
              <a:lnSpc>
                <a:spcPct val="100000"/>
              </a:lnSpc>
              <a:spcBef>
                <a:spcPts val="400"/>
              </a:spcBef>
              <a:buClr>
                <a:srgbClr val="000000"/>
              </a:buClr>
              <a:buFont typeface="Arial"/>
              <a:buChar char="•"/>
            </a:pPr>
            <a:r>
              <a:rPr lang="en-IN" sz="2000" spc="-1" dirty="0">
                <a:solidFill>
                  <a:srgbClr val="000000"/>
                </a:solidFill>
                <a:latin typeface="Times New Roman" panose="02020603050405020304" pitchFamily="18" charset="0"/>
                <a:cs typeface="Times New Roman" panose="02020603050405020304" pitchFamily="18" charset="0"/>
              </a:rPr>
              <a:t>The multi-sensor investigation can also be carried out using the multispectral images</a:t>
            </a:r>
          </a:p>
          <a:p>
            <a:pPr marL="343080" indent="-342720">
              <a:lnSpc>
                <a:spcPct val="100000"/>
              </a:lnSpc>
              <a:spcBef>
                <a:spcPts val="400"/>
              </a:spcBef>
              <a:buClr>
                <a:srgbClr val="000000"/>
              </a:buClr>
              <a:buFont typeface="Arial"/>
              <a:buChar char="•"/>
            </a:pPr>
            <a:r>
              <a:rPr lang="en-IN" sz="2000" spc="-1" dirty="0">
                <a:solidFill>
                  <a:srgbClr val="000000"/>
                </a:solidFill>
                <a:latin typeface="Times New Roman" panose="02020603050405020304" pitchFamily="18" charset="0"/>
                <a:cs typeface="Times New Roman" panose="02020603050405020304" pitchFamily="18" charset="0"/>
              </a:rPr>
              <a:t>Collecting the temporal images using UAV and then obtaining the land cover maps can play a vital to identify the changes in the environment</a:t>
            </a:r>
          </a:p>
        </p:txBody>
      </p:sp>
      <p:sp>
        <p:nvSpPr>
          <p:cNvPr id="7" name="Date Placeholder 21">
            <a:extLst>
              <a:ext uri="{FF2B5EF4-FFF2-40B4-BE49-F238E27FC236}">
                <a16:creationId xmlns:a16="http://schemas.microsoft.com/office/drawing/2014/main" id="{A5DB28B8-486D-4FB5-9075-660111758AB9}"/>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9" name="Slide Number Placeholder 23">
            <a:extLst>
              <a:ext uri="{FF2B5EF4-FFF2-40B4-BE49-F238E27FC236}">
                <a16:creationId xmlns:a16="http://schemas.microsoft.com/office/drawing/2014/main" id="{A74EF61D-1128-4055-AB72-C5E3E2A0D6D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67</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4741D010-3D19-73F5-C4B7-C18650DF679B}"/>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extLst>
      <p:ext uri="{BB962C8B-B14F-4D97-AF65-F5344CB8AC3E}">
        <p14:creationId xmlns:p14="http://schemas.microsoft.com/office/powerpoint/2010/main" val="112520663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656">
                                            <p:txEl>
                                              <p:pRg st="0" end="0"/>
                                            </p:txEl>
                                          </p:spTgt>
                                        </p:tgtEl>
                                        <p:attrNameLst>
                                          <p:attrName>style.visibility</p:attrName>
                                        </p:attrNameLst>
                                      </p:cBhvr>
                                      <p:to>
                                        <p:strVal val="visible"/>
                                      </p:to>
                                    </p:set>
                                    <p:animEffect transition="in" filter="fade">
                                      <p:cBhvr additive="repl">
                                        <p:cTn id="7" dur="1000"/>
                                        <p:tgtEl>
                                          <p:spTgt spid="656">
                                            <p:txEl>
                                              <p:pRg st="0" end="0"/>
                                            </p:txEl>
                                          </p:spTgt>
                                        </p:tgtEl>
                                      </p:cBhvr>
                                    </p:animEffect>
                                    <p:anim calcmode="lin" valueType="num">
                                      <p:cBhvr additive="repl">
                                        <p:cTn id="8" dur="1000" fill="hold"/>
                                        <p:tgtEl>
                                          <p:spTgt spid="656">
                                            <p:txEl>
                                              <p:pRg st="0" end="0"/>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6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fill="hold" nodeType="clickEffect">
                                  <p:stCondLst>
                                    <p:cond delay="0"/>
                                  </p:stCondLst>
                                  <p:childTnLst>
                                    <p:set>
                                      <p:cBhvr>
                                        <p:cTn id="13" dur="1" fill="hold">
                                          <p:stCondLst>
                                            <p:cond delay="0"/>
                                          </p:stCondLst>
                                        </p:cTn>
                                        <p:tgtEl>
                                          <p:spTgt spid="656">
                                            <p:txEl>
                                              <p:pRg st="1" end="1"/>
                                            </p:txEl>
                                          </p:spTgt>
                                        </p:tgtEl>
                                        <p:attrNameLst>
                                          <p:attrName>style.visibility</p:attrName>
                                        </p:attrNameLst>
                                      </p:cBhvr>
                                      <p:to>
                                        <p:strVal val="visible"/>
                                      </p:to>
                                    </p:set>
                                    <p:animEffect transition="in" filter="fade">
                                      <p:cBhvr additive="repl">
                                        <p:cTn id="14" dur="1000"/>
                                        <p:tgtEl>
                                          <p:spTgt spid="656">
                                            <p:txEl>
                                              <p:pRg st="1" end="1"/>
                                            </p:txEl>
                                          </p:spTgt>
                                        </p:tgtEl>
                                      </p:cBhvr>
                                    </p:animEffect>
                                    <p:anim calcmode="lin" valueType="num">
                                      <p:cBhvr additive="repl">
                                        <p:cTn id="15" dur="1000" fill="hold"/>
                                        <p:tgtEl>
                                          <p:spTgt spid="656">
                                            <p:txEl>
                                              <p:pRg st="1" end="1"/>
                                            </p:txEl>
                                          </p:spTgt>
                                        </p:tgtEl>
                                        <p:attrNameLst>
                                          <p:attrName>ppt_x</p:attrName>
                                        </p:attrNameLst>
                                      </p:cBhvr>
                                      <p:tavLst>
                                        <p:tav tm="0">
                                          <p:val>
                                            <p:strVal val="#ppt_x"/>
                                          </p:val>
                                        </p:tav>
                                        <p:tav tm="100000">
                                          <p:val>
                                            <p:strVal val="#ppt_x"/>
                                          </p:val>
                                        </p:tav>
                                      </p:tavLst>
                                    </p:anim>
                                    <p:anim calcmode="lin" valueType="num">
                                      <p:cBhvr additive="repl">
                                        <p:cTn id="16" dur="1000" fill="hold"/>
                                        <p:tgtEl>
                                          <p:spTgt spid="6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fill="hold" nodeType="clickEffect">
                                  <p:stCondLst>
                                    <p:cond delay="0"/>
                                  </p:stCondLst>
                                  <p:childTnLst>
                                    <p:set>
                                      <p:cBhvr>
                                        <p:cTn id="20" dur="1" fill="hold">
                                          <p:stCondLst>
                                            <p:cond delay="0"/>
                                          </p:stCondLst>
                                        </p:cTn>
                                        <p:tgtEl>
                                          <p:spTgt spid="656">
                                            <p:txEl>
                                              <p:pRg st="2" end="2"/>
                                            </p:txEl>
                                          </p:spTgt>
                                        </p:tgtEl>
                                        <p:attrNameLst>
                                          <p:attrName>style.visibility</p:attrName>
                                        </p:attrNameLst>
                                      </p:cBhvr>
                                      <p:to>
                                        <p:strVal val="visible"/>
                                      </p:to>
                                    </p:set>
                                    <p:animEffect transition="in" filter="fade">
                                      <p:cBhvr additive="repl">
                                        <p:cTn id="21" dur="1000"/>
                                        <p:tgtEl>
                                          <p:spTgt spid="656">
                                            <p:txEl>
                                              <p:pRg st="2" end="2"/>
                                            </p:txEl>
                                          </p:spTgt>
                                        </p:tgtEl>
                                      </p:cBhvr>
                                    </p:animEffect>
                                    <p:anim calcmode="lin" valueType="num">
                                      <p:cBhvr additive="repl">
                                        <p:cTn id="22" dur="1000" fill="hold"/>
                                        <p:tgtEl>
                                          <p:spTgt spid="656">
                                            <p:txEl>
                                              <p:pRg st="2" end="2"/>
                                            </p:txEl>
                                          </p:spTgt>
                                        </p:tgtEl>
                                        <p:attrNameLst>
                                          <p:attrName>ppt_x</p:attrName>
                                        </p:attrNameLst>
                                      </p:cBhvr>
                                      <p:tavLst>
                                        <p:tav tm="0">
                                          <p:val>
                                            <p:strVal val="#ppt_x"/>
                                          </p:val>
                                        </p:tav>
                                        <p:tav tm="100000">
                                          <p:val>
                                            <p:strVal val="#ppt_x"/>
                                          </p:val>
                                        </p:tav>
                                      </p:tavLst>
                                    </p:anim>
                                    <p:anim calcmode="lin" valueType="num">
                                      <p:cBhvr additive="repl">
                                        <p:cTn id="23" dur="1000" fill="hold"/>
                                        <p:tgtEl>
                                          <p:spTgt spid="65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fill="hold" nodeType="clickEffect">
                                  <p:stCondLst>
                                    <p:cond delay="0"/>
                                  </p:stCondLst>
                                  <p:childTnLst>
                                    <p:set>
                                      <p:cBhvr>
                                        <p:cTn id="27" dur="1" fill="hold">
                                          <p:stCondLst>
                                            <p:cond delay="0"/>
                                          </p:stCondLst>
                                        </p:cTn>
                                        <p:tgtEl>
                                          <p:spTgt spid="656">
                                            <p:txEl>
                                              <p:pRg st="3" end="3"/>
                                            </p:txEl>
                                          </p:spTgt>
                                        </p:tgtEl>
                                        <p:attrNameLst>
                                          <p:attrName>style.visibility</p:attrName>
                                        </p:attrNameLst>
                                      </p:cBhvr>
                                      <p:to>
                                        <p:strVal val="visible"/>
                                      </p:to>
                                    </p:set>
                                    <p:animEffect transition="in" filter="fade">
                                      <p:cBhvr additive="repl">
                                        <p:cTn id="28" dur="1000"/>
                                        <p:tgtEl>
                                          <p:spTgt spid="656">
                                            <p:txEl>
                                              <p:pRg st="3" end="3"/>
                                            </p:txEl>
                                          </p:spTgt>
                                        </p:tgtEl>
                                      </p:cBhvr>
                                    </p:animEffect>
                                    <p:anim calcmode="lin" valueType="num">
                                      <p:cBhvr additive="repl">
                                        <p:cTn id="29" dur="1000" fill="hold"/>
                                        <p:tgtEl>
                                          <p:spTgt spid="656">
                                            <p:txEl>
                                              <p:pRg st="3" end="3"/>
                                            </p:txEl>
                                          </p:spTgt>
                                        </p:tgtEl>
                                        <p:attrNameLst>
                                          <p:attrName>ppt_x</p:attrName>
                                        </p:attrNameLst>
                                      </p:cBhvr>
                                      <p:tavLst>
                                        <p:tav tm="0">
                                          <p:val>
                                            <p:strVal val="#ppt_x"/>
                                          </p:val>
                                        </p:tav>
                                        <p:tav tm="100000">
                                          <p:val>
                                            <p:strVal val="#ppt_x"/>
                                          </p:val>
                                        </p:tav>
                                      </p:tavLst>
                                    </p:anim>
                                    <p:anim calcmode="lin" valueType="num">
                                      <p:cBhvr additive="repl">
                                        <p:cTn id="30" dur="1000" fill="hold"/>
                                        <p:tgtEl>
                                          <p:spTgt spid="65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fill="hold" nodeType="clickEffect">
                                  <p:stCondLst>
                                    <p:cond delay="0"/>
                                  </p:stCondLst>
                                  <p:childTnLst>
                                    <p:set>
                                      <p:cBhvr>
                                        <p:cTn id="34" dur="1" fill="hold">
                                          <p:stCondLst>
                                            <p:cond delay="0"/>
                                          </p:stCondLst>
                                        </p:cTn>
                                        <p:tgtEl>
                                          <p:spTgt spid="656">
                                            <p:txEl>
                                              <p:pRg st="4" end="4"/>
                                            </p:txEl>
                                          </p:spTgt>
                                        </p:tgtEl>
                                        <p:attrNameLst>
                                          <p:attrName>style.visibility</p:attrName>
                                        </p:attrNameLst>
                                      </p:cBhvr>
                                      <p:to>
                                        <p:strVal val="visible"/>
                                      </p:to>
                                    </p:set>
                                    <p:animEffect transition="in" filter="fade">
                                      <p:cBhvr additive="repl">
                                        <p:cTn id="35" dur="1000"/>
                                        <p:tgtEl>
                                          <p:spTgt spid="656">
                                            <p:txEl>
                                              <p:pRg st="4" end="4"/>
                                            </p:txEl>
                                          </p:spTgt>
                                        </p:tgtEl>
                                      </p:cBhvr>
                                    </p:animEffect>
                                    <p:anim calcmode="lin" valueType="num">
                                      <p:cBhvr additive="repl">
                                        <p:cTn id="36" dur="1000" fill="hold"/>
                                        <p:tgtEl>
                                          <p:spTgt spid="656">
                                            <p:txEl>
                                              <p:pRg st="4" end="4"/>
                                            </p:txEl>
                                          </p:spTgt>
                                        </p:tgtEl>
                                        <p:attrNameLst>
                                          <p:attrName>ppt_x</p:attrName>
                                        </p:attrNameLst>
                                      </p:cBhvr>
                                      <p:tavLst>
                                        <p:tav tm="0">
                                          <p:val>
                                            <p:strVal val="#ppt_x"/>
                                          </p:val>
                                        </p:tav>
                                        <p:tav tm="100000">
                                          <p:val>
                                            <p:strVal val="#ppt_x"/>
                                          </p:val>
                                        </p:tav>
                                      </p:tavLst>
                                    </p:anim>
                                    <p:anim calcmode="lin" valueType="num">
                                      <p:cBhvr additive="repl">
                                        <p:cTn id="37" dur="1000" fill="hold"/>
                                        <p:tgtEl>
                                          <p:spTgt spid="6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03238"/>
            <a:ext cx="8229600" cy="792162"/>
          </a:xfrm>
        </p:spPr>
        <p:txBody>
          <a:bodyPr lIns="91440" tIns="45720" rIns="91440" bIns="45720" anchor="ctr">
            <a:noAutofit/>
          </a:bodyPr>
          <a:lstStyle/>
          <a:p>
            <a:pPr lvl="1" algn="ctr"/>
            <a:r>
              <a:rPr lang="en-US" sz="2800" b="1" dirty="0">
                <a:latin typeface="Times New Roman"/>
                <a:cs typeface="Times New Roman"/>
              </a:rPr>
              <a:t>List of publications: </a:t>
            </a:r>
            <a:r>
              <a:rPr lang="en-US" sz="2800" b="1" i="0" dirty="0">
                <a:solidFill>
                  <a:srgbClr val="000000"/>
                </a:solidFill>
                <a:effectLst/>
                <a:latin typeface="Times New Roman"/>
                <a:cs typeface="Times New Roman"/>
              </a:rPr>
              <a:t>International journals</a:t>
            </a:r>
            <a:r>
              <a:rPr lang="en-US" sz="2800" dirty="0">
                <a:latin typeface="Times New Roman"/>
                <a:cs typeface="Times New Roman"/>
              </a:rPr>
              <a:t> </a:t>
            </a:r>
            <a:br>
              <a:rPr lang="en-US" sz="2400" dirty="0">
                <a:latin typeface="Times New Roman"/>
                <a:cs typeface="Times New Roman"/>
              </a:rPr>
            </a:br>
            <a:endParaRPr lang="en-IN" sz="2400" b="1">
              <a:latin typeface="Times New Roman"/>
              <a:cs typeface="Times New Roman"/>
            </a:endParaRPr>
          </a:p>
        </p:txBody>
      </p:sp>
      <p:sp>
        <p:nvSpPr>
          <p:cNvPr id="2" name="TextBox 1"/>
          <p:cNvSpPr txBox="1"/>
          <p:nvPr/>
        </p:nvSpPr>
        <p:spPr>
          <a:xfrm>
            <a:off x="457200" y="1447800"/>
            <a:ext cx="8229600" cy="5262979"/>
          </a:xfrm>
          <a:prstGeom prst="rect">
            <a:avLst/>
          </a:prstGeom>
          <a:noFill/>
        </p:spPr>
        <p:txBody>
          <a:bodyPr wrap="square" lIns="91440" tIns="45720" rIns="91440" bIns="45720" rtlCol="0" anchor="t">
            <a:spAutoFit/>
          </a:bodyPr>
          <a:lstStyle/>
          <a:p>
            <a:pPr marL="342900" indent="-342900">
              <a:buFont typeface="+mj-lt"/>
              <a:buAutoNum type="arabicPeriod"/>
            </a:pPr>
            <a:r>
              <a:rPr lang="en-US" sz="1600" b="1" i="0" dirty="0">
                <a:solidFill>
                  <a:srgbClr val="000000"/>
                </a:solidFill>
                <a:effectLst/>
                <a:latin typeface="Times New Roman"/>
                <a:cs typeface="Times New Roman"/>
              </a:rPr>
              <a:t>Indrajit Kalita</a:t>
            </a:r>
            <a:r>
              <a:rPr lang="en-US" sz="1600" b="0" i="0" dirty="0">
                <a:solidFill>
                  <a:srgbClr val="000000"/>
                </a:solidFill>
                <a:effectLst/>
                <a:latin typeface="Times New Roman"/>
                <a:cs typeface="Times New Roman"/>
              </a:rPr>
              <a:t> and Moumita Roy, “Deep </a:t>
            </a:r>
            <a:r>
              <a:rPr lang="en-US" sz="1600" b="0" i="0" dirty="0" err="1">
                <a:solidFill>
                  <a:srgbClr val="000000"/>
                </a:solidFill>
                <a:effectLst/>
                <a:latin typeface="Times New Roman"/>
                <a:cs typeface="Times New Roman"/>
              </a:rPr>
              <a:t>siamese</a:t>
            </a:r>
            <a:r>
              <a:rPr lang="en-US" sz="1600" b="0" i="0" dirty="0">
                <a:solidFill>
                  <a:srgbClr val="000000"/>
                </a:solidFill>
                <a:effectLst/>
                <a:latin typeface="Times New Roman"/>
                <a:cs typeface="Times New Roman"/>
              </a:rPr>
              <a:t> neural network-based adaptive land cover classification under unsupervised framework using remotely sensed images”, in </a:t>
            </a:r>
            <a:r>
              <a:rPr lang="en-US" sz="1600" b="0" i="1" dirty="0">
                <a:solidFill>
                  <a:srgbClr val="000000"/>
                </a:solidFill>
                <a:effectLst/>
                <a:latin typeface="Times New Roman"/>
                <a:cs typeface="Times New Roman"/>
              </a:rPr>
              <a:t>Transactions on Neural Networks and Learning Systems</a:t>
            </a:r>
            <a:r>
              <a:rPr lang="en-US" sz="1600" b="0" i="0" dirty="0">
                <a:solidFill>
                  <a:srgbClr val="000000"/>
                </a:solidFill>
                <a:effectLst/>
                <a:latin typeface="Times New Roman"/>
                <a:cs typeface="Times New Roman"/>
              </a:rPr>
              <a:t>, IEEE, 2022, Pages 1-12.</a:t>
            </a:r>
          </a:p>
          <a:p>
            <a:pPr marL="342900" indent="-342900">
              <a:buFont typeface="+mj-lt"/>
              <a:buAutoNum type="arabicPeriod"/>
            </a:pPr>
            <a:endParaRPr lang="en-US" sz="1600" b="0" i="0" dirty="0">
              <a:solidFill>
                <a:srgbClr val="000000"/>
              </a:solidFill>
              <a:effectLst/>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600" b="1" i="0" dirty="0">
                <a:solidFill>
                  <a:srgbClr val="000000"/>
                </a:solidFill>
                <a:effectLst/>
                <a:latin typeface="Times New Roman"/>
                <a:cs typeface="Times New Roman"/>
              </a:rPr>
              <a:t>Indrajit Kalita</a:t>
            </a:r>
            <a:r>
              <a:rPr lang="en-US" sz="1600" b="0" i="0" dirty="0">
                <a:solidFill>
                  <a:srgbClr val="000000"/>
                </a:solidFill>
                <a:effectLst/>
                <a:latin typeface="Times New Roman"/>
                <a:cs typeface="Times New Roman"/>
              </a:rPr>
              <a:t> and Moumita Roy, “Deep Neural Network based Heterogeneous Domain Adaptation using Ensemble Decision in Land-Cover Classification”, in </a:t>
            </a:r>
            <a:r>
              <a:rPr lang="en-US" sz="1600" b="0" i="1" dirty="0">
                <a:solidFill>
                  <a:srgbClr val="000000"/>
                </a:solidFill>
                <a:effectLst/>
                <a:latin typeface="Times New Roman"/>
                <a:cs typeface="Times New Roman"/>
              </a:rPr>
              <a:t>Transactions on Artificial Intelligence</a:t>
            </a:r>
            <a:r>
              <a:rPr lang="en-US" sz="1600" b="0" i="0" dirty="0">
                <a:solidFill>
                  <a:srgbClr val="000000"/>
                </a:solidFill>
                <a:effectLst/>
                <a:latin typeface="Times New Roman"/>
                <a:cs typeface="Times New Roman"/>
              </a:rPr>
              <a:t>, IEEE, Vol. 1(2), 2020, Pages 167-180.</a:t>
            </a:r>
          </a:p>
          <a:p>
            <a:pPr marL="342900" indent="-342900">
              <a:buFont typeface="+mj-lt"/>
              <a:buAutoNum type="arabicPeriod"/>
            </a:pPr>
            <a:endParaRPr lang="en-US" sz="16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600" b="1" dirty="0">
                <a:solidFill>
                  <a:srgbClr val="000000"/>
                </a:solidFill>
                <a:latin typeface="Times New Roman"/>
                <a:cs typeface="Times New Roman"/>
              </a:rPr>
              <a:t>Indrajit Kalita</a:t>
            </a:r>
            <a:r>
              <a:rPr lang="en-US" sz="1600" dirty="0">
                <a:solidFill>
                  <a:srgbClr val="000000"/>
                </a:solidFill>
                <a:latin typeface="Times New Roman"/>
                <a:cs typeface="Times New Roman"/>
              </a:rPr>
              <a:t>, Tala </a:t>
            </a:r>
            <a:r>
              <a:rPr lang="en-US" sz="1600" dirty="0" err="1">
                <a:solidFill>
                  <a:srgbClr val="000000"/>
                </a:solidFill>
                <a:latin typeface="Times New Roman"/>
                <a:cs typeface="Times New Roman"/>
              </a:rPr>
              <a:t>Giridhara</a:t>
            </a:r>
            <a:r>
              <a:rPr lang="en-US" sz="1600" dirty="0">
                <a:solidFill>
                  <a:srgbClr val="000000"/>
                </a:solidFill>
                <a:latin typeface="Times New Roman"/>
                <a:cs typeface="Times New Roman"/>
              </a:rPr>
              <a:t> Ganesh Reddy, </a:t>
            </a:r>
            <a:r>
              <a:rPr lang="en-US" sz="1600" dirty="0" err="1">
                <a:solidFill>
                  <a:srgbClr val="000000"/>
                </a:solidFill>
                <a:latin typeface="Times New Roman"/>
                <a:cs typeface="Times New Roman"/>
              </a:rPr>
              <a:t>Shounak</a:t>
            </a:r>
            <a:r>
              <a:rPr lang="en-US" sz="1600" dirty="0">
                <a:solidFill>
                  <a:srgbClr val="000000"/>
                </a:solidFill>
                <a:latin typeface="Times New Roman"/>
                <a:cs typeface="Times New Roman"/>
              </a:rPr>
              <a:t> Chakraborty, and </a:t>
            </a:r>
            <a:r>
              <a:rPr lang="en-US" sz="1600" dirty="0" err="1">
                <a:solidFill>
                  <a:srgbClr val="000000"/>
                </a:solidFill>
                <a:latin typeface="Times New Roman"/>
                <a:cs typeface="Times New Roman"/>
              </a:rPr>
              <a:t>Moumita</a:t>
            </a:r>
            <a:r>
              <a:rPr lang="en-US" sz="1600" dirty="0">
                <a:solidFill>
                  <a:srgbClr val="000000"/>
                </a:solidFill>
                <a:latin typeface="Times New Roman"/>
                <a:cs typeface="Times New Roman"/>
              </a:rPr>
              <a:t> Roy, “A deep learning-based technique for firm annotation and domain adaptation in land cover classification using time-series aerial images”, in </a:t>
            </a:r>
            <a:r>
              <a:rPr lang="en-US" sz="1600" i="1" dirty="0">
                <a:solidFill>
                  <a:srgbClr val="000000"/>
                </a:solidFill>
                <a:latin typeface="Times New Roman"/>
                <a:cs typeface="Times New Roman"/>
              </a:rPr>
              <a:t>Transactions on Neural Networks and Learning Systems</a:t>
            </a:r>
            <a:r>
              <a:rPr lang="en-US" sz="1600" dirty="0">
                <a:solidFill>
                  <a:srgbClr val="000000"/>
                </a:solidFill>
                <a:latin typeface="Times New Roman"/>
                <a:cs typeface="Times New Roman"/>
              </a:rPr>
              <a:t>, IEEE. (Under review)</a:t>
            </a:r>
            <a:endParaRPr lang="en-US" sz="1600" i="0" dirty="0">
              <a:solidFill>
                <a:srgbClr val="000000"/>
              </a:solidFill>
              <a:effectLst/>
              <a:latin typeface="Times New Roman"/>
              <a:cs typeface="Times New Roman"/>
            </a:endParaRPr>
          </a:p>
          <a:p>
            <a:pPr marL="342900" indent="-342900">
              <a:buFont typeface="+mj-lt"/>
              <a:buAutoNum type="arabicPeriod"/>
            </a:pPr>
            <a:endParaRPr lang="en-US" sz="1600" dirty="0">
              <a:solidFill>
                <a:srgbClr val="000000"/>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600" b="1" i="0" dirty="0">
                <a:solidFill>
                  <a:srgbClr val="000000"/>
                </a:solidFill>
                <a:effectLst/>
                <a:latin typeface="Times New Roman"/>
                <a:cs typeface="Times New Roman"/>
              </a:rPr>
              <a:t>Indrajit Kalita</a:t>
            </a:r>
            <a:r>
              <a:rPr lang="en-US" sz="1600" b="0" i="0" dirty="0">
                <a:solidFill>
                  <a:srgbClr val="000000"/>
                </a:solidFill>
                <a:effectLst/>
                <a:latin typeface="Times New Roman"/>
                <a:cs typeface="Times New Roman"/>
              </a:rPr>
              <a:t>, </a:t>
            </a:r>
            <a:r>
              <a:rPr lang="en-US" sz="1600" b="0" i="0" dirty="0" err="1">
                <a:solidFill>
                  <a:srgbClr val="000000"/>
                </a:solidFill>
                <a:effectLst/>
                <a:latin typeface="Times New Roman"/>
                <a:cs typeface="Times New Roman"/>
              </a:rPr>
              <a:t>Runku</a:t>
            </a:r>
            <a:r>
              <a:rPr lang="en-US" sz="1600" b="0" i="0" dirty="0">
                <a:solidFill>
                  <a:srgbClr val="000000"/>
                </a:solidFill>
                <a:effectLst/>
                <a:latin typeface="Times New Roman"/>
                <a:cs typeface="Times New Roman"/>
              </a:rPr>
              <a:t> Nikhil Sai Kumar, and Moumita Roy, “Deep </a:t>
            </a:r>
            <a:r>
              <a:rPr lang="en-US" sz="1600" b="0" i="0" dirty="0" err="1">
                <a:solidFill>
                  <a:srgbClr val="000000"/>
                </a:solidFill>
                <a:effectLst/>
                <a:latin typeface="Times New Roman"/>
                <a:cs typeface="Times New Roman"/>
              </a:rPr>
              <a:t>learningbased</a:t>
            </a:r>
            <a:r>
              <a:rPr lang="en-US" sz="1600" b="0" i="0" dirty="0">
                <a:solidFill>
                  <a:srgbClr val="000000"/>
                </a:solidFill>
                <a:effectLst/>
                <a:latin typeface="Times New Roman"/>
                <a:cs typeface="Times New Roman"/>
              </a:rPr>
              <a:t> cross-sensor domain adaptation under active learning for land cover classification”, in </a:t>
            </a:r>
            <a:r>
              <a:rPr lang="en-US" sz="1600" b="0" i="1" dirty="0">
                <a:solidFill>
                  <a:srgbClr val="000000"/>
                </a:solidFill>
                <a:effectLst/>
                <a:latin typeface="Times New Roman"/>
                <a:cs typeface="Times New Roman"/>
              </a:rPr>
              <a:t>Geoscience and Remote Sensing Letters</a:t>
            </a:r>
            <a:r>
              <a:rPr lang="en-US" sz="1600" b="0" i="0" dirty="0">
                <a:solidFill>
                  <a:srgbClr val="000000"/>
                </a:solidFill>
                <a:effectLst/>
                <a:latin typeface="Times New Roman"/>
                <a:cs typeface="Times New Roman"/>
              </a:rPr>
              <a:t>, IEEE, Vol. 19, 2021, Pages 1-5</a:t>
            </a:r>
          </a:p>
          <a:p>
            <a:pPr marL="342900" indent="-342900">
              <a:buFont typeface="+mj-lt"/>
              <a:buAutoNum type="arabicPeriod"/>
            </a:pPr>
            <a:endParaRPr lang="en-US" sz="1600" dirty="0">
              <a:solidFill>
                <a:srgbClr val="000000"/>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600" b="1" i="0" dirty="0">
                <a:solidFill>
                  <a:srgbClr val="000000"/>
                </a:solidFill>
                <a:effectLst/>
                <a:latin typeface="Times New Roman"/>
                <a:cs typeface="Times New Roman"/>
              </a:rPr>
              <a:t>Indrajit Kalita</a:t>
            </a:r>
            <a:r>
              <a:rPr lang="en-US" sz="1600" b="0" i="0" dirty="0">
                <a:solidFill>
                  <a:srgbClr val="000000"/>
                </a:solidFill>
                <a:effectLst/>
                <a:latin typeface="Times New Roman"/>
                <a:cs typeface="Times New Roman"/>
              </a:rPr>
              <a:t>, Gyan Prakash Singh, and Moumita Roy, “Crop classification using aerial images by analyzing an ensemble of DCNNs under multi-filter &amp; multiscale framework”, in </a:t>
            </a:r>
            <a:r>
              <a:rPr lang="en-US" sz="1600" b="0" i="1" dirty="0">
                <a:solidFill>
                  <a:srgbClr val="000000"/>
                </a:solidFill>
                <a:effectLst/>
                <a:latin typeface="Times New Roman"/>
                <a:cs typeface="Times New Roman"/>
              </a:rPr>
              <a:t>Multimedia Tools and Applications</a:t>
            </a:r>
            <a:r>
              <a:rPr lang="en-US" sz="1600" b="0" i="0" dirty="0">
                <a:solidFill>
                  <a:srgbClr val="000000"/>
                </a:solidFill>
                <a:effectLst/>
                <a:latin typeface="Times New Roman"/>
                <a:cs typeface="Times New Roman"/>
              </a:rPr>
              <a:t>, Springer. </a:t>
            </a:r>
            <a:r>
              <a:rPr lang="en-US" sz="1600" dirty="0">
                <a:solidFill>
                  <a:srgbClr val="000000"/>
                </a:solidFill>
                <a:latin typeface="Times New Roman"/>
                <a:cs typeface="Times New Roman"/>
              </a:rPr>
              <a:t>(Accepted)</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
        <p:nvSpPr>
          <p:cNvPr id="21" name="Date Placeholder 21">
            <a:extLst>
              <a:ext uri="{FF2B5EF4-FFF2-40B4-BE49-F238E27FC236}">
                <a16:creationId xmlns:a16="http://schemas.microsoft.com/office/drawing/2014/main" id="{B7A6D71F-15B6-45E5-B6F3-3D7EC4703556}"/>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23" name="Slide Number Placeholder 23">
            <a:extLst>
              <a:ext uri="{FF2B5EF4-FFF2-40B4-BE49-F238E27FC236}">
                <a16:creationId xmlns:a16="http://schemas.microsoft.com/office/drawing/2014/main" id="{E2CDB0D8-5837-48D3-9927-65586A268239}"/>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68</a:t>
            </a:fld>
            <a:endParaRPr lang="en-US">
              <a:solidFill>
                <a:prstClr val="black">
                  <a:tint val="75000"/>
                </a:prstClr>
              </a:solidFill>
              <a:latin typeface="Calibri"/>
            </a:endParaRPr>
          </a:p>
        </p:txBody>
      </p:sp>
      <p:sp>
        <p:nvSpPr>
          <p:cNvPr id="13" name="Footer Placeholder 22">
            <a:extLst>
              <a:ext uri="{FF2B5EF4-FFF2-40B4-BE49-F238E27FC236}">
                <a16:creationId xmlns:a16="http://schemas.microsoft.com/office/drawing/2014/main" id="{1BC687AB-0B18-E811-B18C-BA5B3A102DD6}"/>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extLst>
      <p:ext uri="{BB962C8B-B14F-4D97-AF65-F5344CB8AC3E}">
        <p14:creationId xmlns:p14="http://schemas.microsoft.com/office/powerpoint/2010/main" val="323948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03238"/>
            <a:ext cx="8229600" cy="792162"/>
          </a:xfrm>
        </p:spPr>
        <p:txBody>
          <a:bodyPr>
            <a:noAutofit/>
          </a:bodyPr>
          <a:lstStyle/>
          <a:p>
            <a:pPr lvl="1" algn="ctr"/>
            <a:r>
              <a:rPr lang="en-US" sz="2800" b="1" dirty="0">
                <a:latin typeface="Times New Roman" panose="02020603050405020304" pitchFamily="18" charset="0"/>
                <a:cs typeface="Times New Roman" panose="02020603050405020304" pitchFamily="18" charset="0"/>
              </a:rPr>
              <a:t>List of publications: </a:t>
            </a:r>
            <a:r>
              <a:rPr lang="en-US" sz="2800" b="1" i="0" dirty="0">
                <a:solidFill>
                  <a:srgbClr val="000000"/>
                </a:solidFill>
                <a:effectLst/>
                <a:latin typeface="Times New Roman" panose="02020603050405020304" pitchFamily="18" charset="0"/>
                <a:cs typeface="Times New Roman" panose="02020603050405020304" pitchFamily="18" charset="0"/>
              </a:rPr>
              <a:t>International conferences (related to thesis)</a:t>
            </a:r>
            <a:br>
              <a:rPr lang="en-US" sz="2400" dirty="0">
                <a:latin typeface="Times New Roman" panose="02020603050405020304" pitchFamily="18" charset="0"/>
                <a:cs typeface="Times New Roman" panose="02020603050405020304" pitchFamily="18" charset="0"/>
              </a:rPr>
            </a:br>
            <a:endParaRPr lang="en-IN"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57200" y="1447800"/>
            <a:ext cx="8229600" cy="5478423"/>
          </a:xfrm>
          <a:prstGeom prst="rect">
            <a:avLst/>
          </a:prstGeom>
          <a:noFill/>
        </p:spPr>
        <p:txBody>
          <a:bodyPr wrap="square" lIns="91440" tIns="45720" rIns="91440" bIns="45720" rtlCol="0" anchor="t">
            <a:spAutoFit/>
          </a:bodyPr>
          <a:lstStyle/>
          <a:p>
            <a:pPr marL="342900" indent="-342900">
              <a:buFont typeface="+mj-lt"/>
              <a:buAutoNum type="arabicPeriod"/>
            </a:pPr>
            <a:r>
              <a:rPr lang="en-US" sz="1400" b="1" i="0" dirty="0">
                <a:solidFill>
                  <a:srgbClr val="000000"/>
                </a:solidFill>
                <a:effectLst/>
                <a:latin typeface="Times New Roman"/>
                <a:cs typeface="Times New Roman"/>
              </a:rPr>
              <a:t>Indrajit Kalita</a:t>
            </a:r>
            <a:r>
              <a:rPr lang="en-US" sz="1400" b="0" i="0" dirty="0">
                <a:solidFill>
                  <a:srgbClr val="000000"/>
                </a:solidFill>
                <a:effectLst/>
                <a:latin typeface="Times New Roman"/>
                <a:cs typeface="Times New Roman"/>
              </a:rPr>
              <a:t> and Moumita Roy, “MFMS-DCNN for domain adaptation in agriculture monitoring using aerial images”, in </a:t>
            </a:r>
            <a:r>
              <a:rPr lang="en-US" sz="1400" b="0" i="1" dirty="0">
                <a:solidFill>
                  <a:srgbClr val="000000"/>
                </a:solidFill>
                <a:effectLst/>
                <a:latin typeface="Times New Roman"/>
                <a:cs typeface="Times New Roman"/>
              </a:rPr>
              <a:t>IEEE Region 10 Symposium </a:t>
            </a:r>
            <a:r>
              <a:rPr lang="en-US" sz="1400" b="0" i="0" dirty="0">
                <a:solidFill>
                  <a:srgbClr val="000000"/>
                </a:solidFill>
                <a:effectLst/>
                <a:latin typeface="Times New Roman"/>
                <a:cs typeface="Times New Roman"/>
              </a:rPr>
              <a:t>(TENSYMP-2022, IEEE) </a:t>
            </a:r>
            <a:r>
              <a:rPr lang="en-US" sz="1400" dirty="0">
                <a:solidFill>
                  <a:srgbClr val="000000"/>
                </a:solidFill>
                <a:latin typeface="Times New Roman"/>
                <a:cs typeface="Times New Roman"/>
              </a:rPr>
              <a:t>(Accepted).</a:t>
            </a: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sz="1400" b="1" dirty="0">
              <a:solidFill>
                <a:srgbClr val="000000"/>
              </a:solidFill>
              <a:latin typeface="Times New Roman"/>
              <a:cs typeface="Times New Roman"/>
            </a:endParaRPr>
          </a:p>
          <a:p>
            <a:pPr marL="342900" indent="-342900">
              <a:buAutoNum type="arabicPeriod"/>
            </a:pPr>
            <a:r>
              <a:rPr lang="en-US" sz="1400" b="1" dirty="0">
                <a:solidFill>
                  <a:srgbClr val="000000"/>
                </a:solidFill>
                <a:latin typeface="Times New Roman"/>
                <a:cs typeface="Times New Roman"/>
              </a:rPr>
              <a:t>Indrajit Kalita</a:t>
            </a:r>
            <a:r>
              <a:rPr lang="en-US" sz="1400" dirty="0">
                <a:solidFill>
                  <a:srgbClr val="000000"/>
                </a:solidFill>
                <a:latin typeface="Times New Roman"/>
                <a:cs typeface="Times New Roman"/>
              </a:rPr>
              <a:t> and Moumita Roy, “Inception time DCNN for land cover classification by analyzing multi-temporal remotely sensed images”, </a:t>
            </a:r>
            <a:r>
              <a:rPr lang="en-US" sz="1400" i="1" dirty="0">
                <a:solidFill>
                  <a:srgbClr val="000000"/>
                </a:solidFill>
                <a:latin typeface="Times New Roman"/>
                <a:cs typeface="Times New Roman"/>
              </a:rPr>
              <a:t>in Geoscience and Remote Sensing Symposium (IGARSS-2022, IEEE)</a:t>
            </a:r>
            <a:r>
              <a:rPr lang="en-US" sz="1400" dirty="0">
                <a:solidFill>
                  <a:srgbClr val="000000"/>
                </a:solidFill>
                <a:latin typeface="Times New Roman"/>
                <a:cs typeface="Times New Roman"/>
              </a:rPr>
              <a:t>,(Accepted).</a:t>
            </a:r>
            <a:endParaRPr lang="en-US" sz="1400" dirty="0">
              <a:solidFill>
                <a:srgbClr val="000000"/>
              </a:solidFill>
              <a:latin typeface="Times New Roman" panose="02020603050405020304" pitchFamily="18" charset="0"/>
              <a:cs typeface="Times New Roman" panose="02020603050405020304" pitchFamily="18" charset="0"/>
            </a:endParaRPr>
          </a:p>
          <a:p>
            <a:pPr marL="342900" indent="-342900">
              <a:buAutoNum type="arabicPeriod"/>
            </a:pPr>
            <a:endParaRPr lang="en-US" sz="1400" b="1" dirty="0">
              <a:solidFill>
                <a:srgbClr val="000000"/>
              </a:solidFill>
              <a:latin typeface="Times New Roman"/>
              <a:cs typeface="Times New Roman"/>
            </a:endParaRPr>
          </a:p>
          <a:p>
            <a:pPr marL="342900" indent="-342900">
              <a:buAutoNum type="arabicPeriod"/>
            </a:pPr>
            <a:r>
              <a:rPr lang="en-US" sz="1400" b="1" dirty="0">
                <a:solidFill>
                  <a:srgbClr val="000000"/>
                </a:solidFill>
                <a:latin typeface="Times New Roman"/>
                <a:cs typeface="Times New Roman"/>
              </a:rPr>
              <a:t>Indrajit Kalita</a:t>
            </a:r>
            <a:r>
              <a:rPr lang="en-US" sz="1400" dirty="0">
                <a:solidFill>
                  <a:srgbClr val="000000"/>
                </a:solidFill>
                <a:latin typeface="Times New Roman"/>
                <a:cs typeface="Times New Roman"/>
              </a:rPr>
              <a:t>, Nikhil </a:t>
            </a:r>
            <a:r>
              <a:rPr lang="en-US" sz="1400" dirty="0" err="1">
                <a:solidFill>
                  <a:srgbClr val="000000"/>
                </a:solidFill>
                <a:latin typeface="Times New Roman"/>
                <a:cs typeface="Times New Roman"/>
              </a:rPr>
              <a:t>Mugganawar</a:t>
            </a:r>
            <a:r>
              <a:rPr lang="en-US" sz="1400" dirty="0">
                <a:solidFill>
                  <a:srgbClr val="000000"/>
                </a:solidFill>
                <a:latin typeface="Times New Roman"/>
                <a:cs typeface="Times New Roman"/>
              </a:rPr>
              <a:t>, and Moumita Roy, “Unsupervised </a:t>
            </a:r>
            <a:r>
              <a:rPr lang="en-US" sz="1400" dirty="0" err="1">
                <a:solidFill>
                  <a:srgbClr val="000000"/>
                </a:solidFill>
                <a:latin typeface="Times New Roman"/>
                <a:cs typeface="Times New Roman"/>
              </a:rPr>
              <a:t>crosssensor</a:t>
            </a:r>
            <a:r>
              <a:rPr lang="en-US" sz="1400" dirty="0">
                <a:solidFill>
                  <a:srgbClr val="000000"/>
                </a:solidFill>
                <a:latin typeface="Times New Roman"/>
                <a:cs typeface="Times New Roman"/>
              </a:rPr>
              <a:t> domain adaptation using adversarial network for land cover classification”, in </a:t>
            </a:r>
            <a:r>
              <a:rPr lang="en-US" sz="1400" i="1" dirty="0">
                <a:solidFill>
                  <a:srgbClr val="000000"/>
                </a:solidFill>
                <a:latin typeface="Times New Roman"/>
                <a:cs typeface="Times New Roman"/>
              </a:rPr>
              <a:t>Geoscience and Remote Sensing Symposium (IGARSS-2022, IEEE)</a:t>
            </a:r>
            <a:r>
              <a:rPr lang="en-US" sz="1400" dirty="0">
                <a:solidFill>
                  <a:srgbClr val="000000"/>
                </a:solidFill>
                <a:latin typeface="Times New Roman"/>
                <a:cs typeface="Times New Roman"/>
              </a:rPr>
              <a:t>,(Accepted).</a:t>
            </a:r>
            <a:endParaRPr lang="en-US" sz="1400" b="1" dirty="0">
              <a:solidFill>
                <a:srgbClr val="000000"/>
              </a:solidFill>
              <a:latin typeface="Times New Roman" panose="02020603050405020304" pitchFamily="18" charset="0"/>
              <a:cs typeface="Times New Roman" panose="02020603050405020304" pitchFamily="18" charset="0"/>
            </a:endParaRPr>
          </a:p>
          <a:p>
            <a:pPr marL="342900" indent="-342900">
              <a:buAutoNum type="arabicPeriod"/>
            </a:pPr>
            <a:endParaRPr lang="en-US" sz="1400" b="1" dirty="0">
              <a:solidFill>
                <a:srgbClr val="000000"/>
              </a:solidFill>
              <a:latin typeface="Times New Roman"/>
              <a:cs typeface="Times New Roman"/>
            </a:endParaRPr>
          </a:p>
          <a:p>
            <a:pPr marL="342900" indent="-342900">
              <a:buAutoNum type="arabicPeriod"/>
            </a:pPr>
            <a:r>
              <a:rPr lang="en-US" sz="1400" b="1" i="0" dirty="0">
                <a:solidFill>
                  <a:srgbClr val="000000"/>
                </a:solidFill>
                <a:effectLst/>
                <a:latin typeface="Times New Roman"/>
                <a:cs typeface="Times New Roman"/>
              </a:rPr>
              <a:t>Indrajit Kalita</a:t>
            </a:r>
            <a:r>
              <a:rPr lang="en-US" sz="1400" b="0" i="0" dirty="0">
                <a:solidFill>
                  <a:srgbClr val="000000"/>
                </a:solidFill>
                <a:effectLst/>
                <a:latin typeface="Times New Roman"/>
                <a:cs typeface="Times New Roman"/>
              </a:rPr>
              <a:t>, Shounak Chakraborty, and Moumita Roy, “Deep Ensemble Network for handling class-imbalance problem in land-cover classification”, in</a:t>
            </a:r>
            <a:r>
              <a:rPr lang="en-US" sz="1400" b="0" i="1" dirty="0">
                <a:solidFill>
                  <a:srgbClr val="000000"/>
                </a:solidFill>
                <a:effectLst/>
                <a:latin typeface="Times New Roman"/>
                <a:cs typeface="Times New Roman"/>
              </a:rPr>
              <a:t> International Conference on Information Technology (ICIT, IEEE)</a:t>
            </a:r>
            <a:r>
              <a:rPr lang="en-US" sz="1400" b="0" i="0" dirty="0">
                <a:solidFill>
                  <a:srgbClr val="000000"/>
                </a:solidFill>
                <a:effectLst/>
                <a:latin typeface="Times New Roman"/>
                <a:cs typeface="Times New Roman"/>
              </a:rPr>
              <a:t>, 2019, Pages 505-509.</a:t>
            </a:r>
            <a:endParaRPr lang="en-US" dirty="0"/>
          </a:p>
          <a:p>
            <a:pPr marL="342900" indent="-342900">
              <a:buAutoNum type="arabicPeriod"/>
            </a:pPr>
            <a:endParaRPr lang="en-US" sz="1400" dirty="0">
              <a:solidFill>
                <a:srgbClr val="000000"/>
              </a:solidFill>
              <a:latin typeface="Times New Roman"/>
              <a:cs typeface="Times New Roman"/>
            </a:endParaRPr>
          </a:p>
          <a:p>
            <a:pPr marL="342900" indent="-342900">
              <a:buAutoNum type="arabicPeriod"/>
            </a:pPr>
            <a:r>
              <a:rPr lang="en-US" sz="1400" b="0" i="0" dirty="0">
                <a:solidFill>
                  <a:srgbClr val="000000"/>
                </a:solidFill>
                <a:effectLst/>
                <a:latin typeface="Times New Roman"/>
                <a:cs typeface="Times New Roman"/>
              </a:rPr>
              <a:t>Shounak Chakraborty, </a:t>
            </a:r>
            <a:r>
              <a:rPr lang="en-US" sz="1400" b="1" i="0" dirty="0">
                <a:solidFill>
                  <a:srgbClr val="000000"/>
                </a:solidFill>
                <a:effectLst/>
                <a:latin typeface="Times New Roman"/>
                <a:cs typeface="Times New Roman"/>
              </a:rPr>
              <a:t>Indrajit Kalita</a:t>
            </a:r>
            <a:r>
              <a:rPr lang="en-US" sz="1400" b="0" i="0" dirty="0">
                <a:solidFill>
                  <a:srgbClr val="000000"/>
                </a:solidFill>
                <a:effectLst/>
                <a:latin typeface="Times New Roman"/>
                <a:cs typeface="Times New Roman"/>
              </a:rPr>
              <a:t>, and Moumita Roy, “An adversarial learning mechanism for dealing with the class-imbalance problem in land-cover classification”, in </a:t>
            </a:r>
            <a:r>
              <a:rPr lang="en-US" sz="1400" b="0" i="1" dirty="0">
                <a:solidFill>
                  <a:srgbClr val="000000"/>
                </a:solidFill>
                <a:effectLst/>
                <a:latin typeface="Times New Roman"/>
                <a:cs typeface="Times New Roman"/>
              </a:rPr>
              <a:t>International Conference Hybrid Intelligent Systems (HIS, Springer)</a:t>
            </a:r>
            <a:r>
              <a:rPr lang="en-US" sz="1400" b="0" i="0" dirty="0">
                <a:solidFill>
                  <a:srgbClr val="000000"/>
                </a:solidFill>
                <a:effectLst/>
                <a:latin typeface="Times New Roman"/>
                <a:cs typeface="Times New Roman"/>
              </a:rPr>
              <a:t>, 2019, Pages 188-196.</a:t>
            </a:r>
            <a:endParaRPr lang="en-US" sz="1400" b="1" dirty="0">
              <a:solidFill>
                <a:srgbClr val="000000"/>
              </a:solidFill>
              <a:latin typeface="Times New Roman"/>
              <a:cs typeface="Times New Roman"/>
            </a:endParaRPr>
          </a:p>
          <a:p>
            <a:pPr marL="342900" indent="-342900">
              <a:buAutoNum type="arabicPeriod"/>
            </a:pPr>
            <a:endParaRPr lang="en-US" sz="1400" dirty="0">
              <a:solidFill>
                <a:srgbClr val="000000"/>
              </a:solidFill>
              <a:latin typeface="Times New Roman"/>
              <a:cs typeface="Times New Roman"/>
            </a:endParaRPr>
          </a:p>
          <a:p>
            <a:pPr marL="342900" indent="-342900">
              <a:buAutoNum type="arabicPeriod"/>
            </a:pPr>
            <a:r>
              <a:rPr lang="en-US" sz="1400" dirty="0">
                <a:solidFill>
                  <a:srgbClr val="000000"/>
                </a:solidFill>
                <a:latin typeface="Times New Roman"/>
                <a:cs typeface="Times New Roman"/>
              </a:rPr>
              <a:t>Shounak Chakraborty, </a:t>
            </a:r>
            <a:r>
              <a:rPr lang="en-US" sz="1400" b="1" dirty="0">
                <a:solidFill>
                  <a:srgbClr val="000000"/>
                </a:solidFill>
                <a:latin typeface="Times New Roman"/>
                <a:cs typeface="Times New Roman"/>
              </a:rPr>
              <a:t>Indrajit Kalita</a:t>
            </a:r>
            <a:r>
              <a:rPr lang="en-US" sz="1400" dirty="0">
                <a:solidFill>
                  <a:srgbClr val="000000"/>
                </a:solidFill>
                <a:latin typeface="Times New Roman"/>
                <a:cs typeface="Times New Roman"/>
              </a:rPr>
              <a:t>, and Moumita Roy, “Unsupervised domain adaptation in land-cover classification under neural approach using </a:t>
            </a:r>
            <a:r>
              <a:rPr lang="en-US" sz="1400" dirty="0" err="1">
                <a:solidFill>
                  <a:srgbClr val="000000"/>
                </a:solidFill>
                <a:latin typeface="Times New Roman"/>
                <a:cs typeface="Times New Roman"/>
              </a:rPr>
              <a:t>featurelevel</a:t>
            </a:r>
            <a:r>
              <a:rPr lang="en-US" sz="1400" dirty="0">
                <a:solidFill>
                  <a:srgbClr val="000000"/>
                </a:solidFill>
                <a:latin typeface="Times New Roman"/>
                <a:cs typeface="Times New Roman"/>
              </a:rPr>
              <a:t> ensemble”, in </a:t>
            </a:r>
            <a:r>
              <a:rPr lang="en-US" sz="1400" i="1" dirty="0">
                <a:solidFill>
                  <a:srgbClr val="000000"/>
                </a:solidFill>
                <a:latin typeface="Times New Roman"/>
                <a:cs typeface="Times New Roman"/>
              </a:rPr>
              <a:t>Geoscience and Remote Sensing Symposium (IGARSS, IEEE)</a:t>
            </a:r>
            <a:r>
              <a:rPr lang="en-US" sz="1400" dirty="0">
                <a:solidFill>
                  <a:srgbClr val="000000"/>
                </a:solidFill>
                <a:latin typeface="Times New Roman"/>
                <a:cs typeface="Times New Roman"/>
              </a:rPr>
              <a:t>, 2019, Pages 724-727.</a:t>
            </a:r>
            <a:endParaRPr lang="en-US" sz="1400" b="1" dirty="0">
              <a:solidFill>
                <a:srgbClr val="000000"/>
              </a:solidFill>
              <a:latin typeface="Times New Roman"/>
              <a:cs typeface="Times New Roman"/>
            </a:endParaRPr>
          </a:p>
          <a:p>
            <a:pPr marL="342900" indent="-342900">
              <a:buFont typeface="+mj-lt"/>
              <a:buAutoNum type="arabicPeriod"/>
            </a:pP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sz="1400" dirty="0">
              <a:solidFill>
                <a:srgbClr val="000000"/>
              </a:solidFill>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sz="1400" b="0" i="0" dirty="0">
              <a:solidFill>
                <a:srgbClr val="000000"/>
              </a:solidFill>
              <a:effectLst/>
              <a:latin typeface="Times New Roman" panose="02020603050405020304" pitchFamily="18" charset="0"/>
              <a:cs typeface="Times New Roman" panose="02020603050405020304" pitchFamily="18" charset="0"/>
            </a:endParaRPr>
          </a:p>
        </p:txBody>
      </p:sp>
      <p:sp>
        <p:nvSpPr>
          <p:cNvPr id="16" name="Date Placeholder 21">
            <a:extLst>
              <a:ext uri="{FF2B5EF4-FFF2-40B4-BE49-F238E27FC236}">
                <a16:creationId xmlns:a16="http://schemas.microsoft.com/office/drawing/2014/main" id="{10C24FDE-9D1E-47F4-B074-9A137B56D29F}"/>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8" name="Slide Number Placeholder 23">
            <a:extLst>
              <a:ext uri="{FF2B5EF4-FFF2-40B4-BE49-F238E27FC236}">
                <a16:creationId xmlns:a16="http://schemas.microsoft.com/office/drawing/2014/main" id="{4D50F18F-05FE-44AB-9BD0-86F8E912479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69</a:t>
            </a:fld>
            <a:endParaRPr lang="en-US">
              <a:solidFill>
                <a:prstClr val="black">
                  <a:tint val="75000"/>
                </a:prstClr>
              </a:solidFill>
              <a:latin typeface="Calibri"/>
            </a:endParaRPr>
          </a:p>
        </p:txBody>
      </p:sp>
      <p:sp>
        <p:nvSpPr>
          <p:cNvPr id="13" name="Footer Placeholder 22">
            <a:extLst>
              <a:ext uri="{FF2B5EF4-FFF2-40B4-BE49-F238E27FC236}">
                <a16:creationId xmlns:a16="http://schemas.microsoft.com/office/drawing/2014/main" id="{10E7D0CD-023B-3E2F-5563-11088091FAF6}"/>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extLst>
      <p:ext uri="{BB962C8B-B14F-4D97-AF65-F5344CB8AC3E}">
        <p14:creationId xmlns:p14="http://schemas.microsoft.com/office/powerpoint/2010/main" val="214115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457200" y="1265400"/>
            <a:ext cx="8229240" cy="4525560"/>
          </a:xfrm>
          <a:prstGeom prst="rect">
            <a:avLst/>
          </a:prstGeom>
          <a:noFill/>
          <a:ln>
            <a:noFill/>
          </a:ln>
        </p:spPr>
        <p:txBody>
          <a:bodyPr>
            <a:normAutofit/>
          </a:bodyPr>
          <a:lstStyle/>
          <a:p>
            <a:pPr marL="343080" indent="-342720" algn="just">
              <a:lnSpc>
                <a:spcPct val="100000"/>
              </a:lnSpc>
              <a:spcBef>
                <a:spcPts val="400"/>
              </a:spcBef>
              <a:buClr>
                <a:srgbClr val="000000"/>
              </a:buClr>
              <a:buFont typeface="Wingdings" charset="2"/>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Scenerio2: Extra and missing class problem in source – target domain</a:t>
            </a:r>
          </a:p>
          <a:p>
            <a:pPr marL="343080" indent="-342720" algn="just">
              <a:lnSpc>
                <a:spcPct val="100000"/>
              </a:lnSpc>
              <a:spcBef>
                <a:spcPts val="400"/>
              </a:spcBef>
              <a:buClr>
                <a:srgbClr val="000000"/>
              </a:buClr>
              <a:buFont typeface="Wingdings" charset="2"/>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Example : </a:t>
            </a:r>
          </a:p>
          <a:p>
            <a:pPr algn="just">
              <a:lnSpc>
                <a:spcPct val="100000"/>
              </a:lnSpc>
              <a:spcBef>
                <a:spcPts val="400"/>
              </a:spcBef>
            </a:pPr>
            <a:r>
              <a:rPr lang="en-US" sz="2000" b="0" strike="noStrike" spc="-1" dirty="0">
                <a:solidFill>
                  <a:srgbClr val="000000"/>
                </a:solidFill>
                <a:latin typeface="Times New Roman" panose="02020603050405020304" pitchFamily="18" charset="0"/>
                <a:cs typeface="Times New Roman" panose="02020603050405020304" pitchFamily="18" charset="0"/>
              </a:rPr>
              <a:t>	Source Classes : </a:t>
            </a:r>
            <a:r>
              <a:rPr lang="en-US" sz="2000" b="1" strike="noStrike" spc="-1" dirty="0">
                <a:solidFill>
                  <a:srgbClr val="FF0000"/>
                </a:solidFill>
                <a:latin typeface="Times New Roman" panose="02020603050405020304" pitchFamily="18" charset="0"/>
                <a:cs typeface="Times New Roman" panose="02020603050405020304" pitchFamily="18" charset="0"/>
              </a:rPr>
              <a:t>Railway</a:t>
            </a:r>
            <a:r>
              <a:rPr lang="en-US" sz="2000" b="0" strike="noStrike" spc="-1" dirty="0">
                <a:solidFill>
                  <a:srgbClr val="000000"/>
                </a:solidFill>
                <a:latin typeface="Times New Roman" panose="02020603050405020304" pitchFamily="18" charset="0"/>
                <a:cs typeface="Times New Roman" panose="02020603050405020304" pitchFamily="18" charset="0"/>
              </a:rPr>
              <a:t>, Forest</a:t>
            </a:r>
          </a:p>
          <a:p>
            <a:pPr algn="just">
              <a:lnSpc>
                <a:spcPct val="100000"/>
              </a:lnSpc>
              <a:spcBef>
                <a:spcPts val="400"/>
              </a:spcBef>
            </a:pPr>
            <a:r>
              <a:rPr lang="en-US" sz="2000" b="0" strike="noStrike" spc="-1" dirty="0">
                <a:solidFill>
                  <a:srgbClr val="000000"/>
                </a:solidFill>
                <a:latin typeface="Times New Roman" panose="02020603050405020304" pitchFamily="18" charset="0"/>
                <a:cs typeface="Times New Roman" panose="02020603050405020304" pitchFamily="18" charset="0"/>
              </a:rPr>
              <a:t>	Target Classes : Forest, </a:t>
            </a:r>
            <a:r>
              <a:rPr lang="en-US" sz="2000" b="1" strike="noStrike" spc="-1" dirty="0">
                <a:solidFill>
                  <a:srgbClr val="00B050"/>
                </a:solidFill>
                <a:latin typeface="Times New Roman" panose="02020603050405020304" pitchFamily="18" charset="0"/>
                <a:cs typeface="Times New Roman" panose="02020603050405020304" pitchFamily="18" charset="0"/>
              </a:rPr>
              <a:t>River</a:t>
            </a:r>
            <a:r>
              <a:rPr lang="en-US" sz="2000" b="0" strike="noStrike" spc="-1" dirty="0">
                <a:solidFill>
                  <a:srgbClr val="000000"/>
                </a:solidFill>
                <a:latin typeface="Times New Roman" panose="02020603050405020304" pitchFamily="18" charset="0"/>
                <a:cs typeface="Times New Roman" panose="02020603050405020304" pitchFamily="18" charset="0"/>
              </a:rPr>
              <a:t>,</a:t>
            </a:r>
          </a:p>
          <a:p>
            <a:pPr algn="just">
              <a:lnSpc>
                <a:spcPct val="100000"/>
              </a:lnSpc>
              <a:spcBef>
                <a:spcPts val="400"/>
              </a:spcBef>
            </a:pPr>
            <a:r>
              <a:rPr lang="en-US" sz="2000" b="0" strike="noStrike" spc="-1" dirty="0">
                <a:solidFill>
                  <a:srgbClr val="000000"/>
                </a:solidFill>
                <a:latin typeface="Times New Roman" panose="02020603050405020304" pitchFamily="18" charset="0"/>
                <a:cs typeface="Times New Roman" panose="02020603050405020304" pitchFamily="18" charset="0"/>
              </a:rPr>
              <a:t>	Extra Class : River (in target region w.r.t. source region)</a:t>
            </a:r>
          </a:p>
          <a:p>
            <a:pPr algn="just">
              <a:lnSpc>
                <a:spcPct val="100000"/>
              </a:lnSpc>
              <a:spcBef>
                <a:spcPts val="400"/>
              </a:spcBef>
            </a:pPr>
            <a:r>
              <a:rPr lang="en-US" sz="2000" b="0" strike="noStrike" spc="-1" dirty="0">
                <a:solidFill>
                  <a:srgbClr val="000000"/>
                </a:solidFill>
                <a:latin typeface="Times New Roman" panose="02020603050405020304" pitchFamily="18" charset="0"/>
                <a:cs typeface="Times New Roman" panose="02020603050405020304" pitchFamily="18" charset="0"/>
              </a:rPr>
              <a:t>	Missing Class: Railway (in target region w.r.t source region)</a:t>
            </a:r>
          </a:p>
          <a:p>
            <a:pPr algn="just">
              <a:lnSpc>
                <a:spcPct val="100000"/>
              </a:lnSpc>
              <a:spcBef>
                <a:spcPts val="400"/>
              </a:spcBef>
            </a:pP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gn="just">
              <a:lnSpc>
                <a:spcPct val="100000"/>
              </a:lnSpc>
              <a:spcBef>
                <a:spcPts val="400"/>
              </a:spcBef>
              <a:buClr>
                <a:srgbClr val="000000"/>
              </a:buClr>
              <a:buFont typeface="Wingdings" charset="2"/>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This scenario is termed as </a:t>
            </a:r>
            <a:r>
              <a:rPr lang="en-US" sz="2000" b="1" strike="noStrike" spc="-1" dirty="0">
                <a:solidFill>
                  <a:srgbClr val="000000"/>
                </a:solidFill>
                <a:latin typeface="Times New Roman" panose="02020603050405020304" pitchFamily="18" charset="0"/>
                <a:cs typeface="Times New Roman" panose="02020603050405020304" pitchFamily="18" charset="0"/>
              </a:rPr>
              <a:t>heterogeneous source-target DA </a:t>
            </a:r>
            <a:r>
              <a:rPr lang="en-US" sz="2000" b="0" strike="noStrike" spc="-1" dirty="0">
                <a:solidFill>
                  <a:srgbClr val="000000"/>
                </a:solidFill>
                <a:latin typeface="Times New Roman" panose="02020603050405020304" pitchFamily="18" charset="0"/>
                <a:cs typeface="Times New Roman" panose="02020603050405020304" pitchFamily="18" charset="0"/>
              </a:rPr>
              <a:t>problem. </a:t>
            </a:r>
          </a:p>
        </p:txBody>
      </p:sp>
      <p:sp>
        <p:nvSpPr>
          <p:cNvPr id="279" name="TextShape 4"/>
          <p:cNvSpPr txBox="1"/>
          <p:nvPr/>
        </p:nvSpPr>
        <p:spPr>
          <a:xfrm>
            <a:off x="457200" y="274680"/>
            <a:ext cx="8229240" cy="791640"/>
          </a:xfrm>
          <a:prstGeom prst="rect">
            <a:avLst/>
          </a:prstGeom>
          <a:noFill/>
          <a:ln>
            <a:noFill/>
          </a:ln>
        </p:spPr>
        <p:txBody>
          <a:bodyPr anchor="ctr">
            <a:normAutofit/>
          </a:bodyPr>
          <a:lstStyle/>
          <a:p>
            <a:pPr algn="ctr">
              <a:lnSpc>
                <a:spcPct val="100000"/>
              </a:lnSpc>
            </a:pPr>
            <a:r>
              <a:rPr lang="en-US" sz="3000" b="0" strike="noStrike" spc="-1">
                <a:solidFill>
                  <a:srgbClr val="000000"/>
                </a:solidFill>
                <a:latin typeface="Times New Roman" panose="02020603050405020304" pitchFamily="18" charset="0"/>
                <a:cs typeface="Times New Roman" panose="02020603050405020304" pitchFamily="18" charset="0"/>
              </a:rPr>
              <a:t>Situation where DA is required (Heterogeneous DA)</a:t>
            </a:r>
          </a:p>
        </p:txBody>
      </p:sp>
      <p:sp>
        <p:nvSpPr>
          <p:cNvPr id="7" name="Date Placeholder 21">
            <a:extLst>
              <a:ext uri="{FF2B5EF4-FFF2-40B4-BE49-F238E27FC236}">
                <a16:creationId xmlns:a16="http://schemas.microsoft.com/office/drawing/2014/main" id="{FCD1CFF1-43FF-4605-9EA1-44F9207790D7}"/>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9" name="Slide Number Placeholder 23">
            <a:extLst>
              <a:ext uri="{FF2B5EF4-FFF2-40B4-BE49-F238E27FC236}">
                <a16:creationId xmlns:a16="http://schemas.microsoft.com/office/drawing/2014/main" id="{B407A4A6-7582-4658-BE56-A76E6545BCA0}"/>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C3DA1D7E-ADA1-CD49-7AA9-F2345443A186}"/>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276">
                                            <p:txEl>
                                              <p:pRg st="1" end="1"/>
                                            </p:txEl>
                                          </p:spTgt>
                                        </p:tgtEl>
                                        <p:attrNameLst>
                                          <p:attrName>style.visibility</p:attrName>
                                        </p:attrNameLst>
                                      </p:cBhvr>
                                      <p:to>
                                        <p:strVal val="visible"/>
                                      </p:to>
                                    </p:set>
                                    <p:animEffect transition="in" filter="fade">
                                      <p:cBhvr additive="repl">
                                        <p:cTn id="7" dur="500"/>
                                        <p:tgtEl>
                                          <p:spTgt spid="276">
                                            <p:txEl>
                                              <p:pRg st="1" end="1"/>
                                            </p:txEl>
                                          </p:spTgt>
                                        </p:tgtEl>
                                      </p:cBhvr>
                                    </p:animEffect>
                                  </p:childTnLst>
                                </p:cTn>
                              </p:par>
                            </p:childTnLst>
                          </p:cTn>
                        </p:par>
                        <p:par>
                          <p:cTn id="8" fill="hold">
                            <p:stCondLst>
                              <p:cond delay="500"/>
                            </p:stCondLst>
                            <p:childTnLst>
                              <p:par>
                                <p:cTn id="9" presetID="10" presetClass="entr" fill="hold" nodeType="afterEffect">
                                  <p:stCondLst>
                                    <p:cond delay="0"/>
                                  </p:stCondLst>
                                  <p:childTnLst>
                                    <p:set>
                                      <p:cBhvr>
                                        <p:cTn id="10" dur="1" fill="hold">
                                          <p:stCondLst>
                                            <p:cond delay="0"/>
                                          </p:stCondLst>
                                        </p:cTn>
                                        <p:tgtEl>
                                          <p:spTgt spid="276">
                                            <p:txEl>
                                              <p:pRg st="2" end="2"/>
                                            </p:txEl>
                                          </p:spTgt>
                                        </p:tgtEl>
                                        <p:attrNameLst>
                                          <p:attrName>style.visibility</p:attrName>
                                        </p:attrNameLst>
                                      </p:cBhvr>
                                      <p:to>
                                        <p:strVal val="visible"/>
                                      </p:to>
                                    </p:set>
                                    <p:animEffect transition="in" filter="fade">
                                      <p:cBhvr additive="repl">
                                        <p:cTn id="11" dur="500"/>
                                        <p:tgtEl>
                                          <p:spTgt spid="276">
                                            <p:txEl>
                                              <p:pRg st="2" end="2"/>
                                            </p:txEl>
                                          </p:spTgt>
                                        </p:tgtEl>
                                      </p:cBhvr>
                                    </p:animEffect>
                                  </p:childTnLst>
                                </p:cTn>
                              </p:par>
                            </p:childTnLst>
                          </p:cTn>
                        </p:par>
                        <p:par>
                          <p:cTn id="12" fill="hold">
                            <p:stCondLst>
                              <p:cond delay="1000"/>
                            </p:stCondLst>
                            <p:childTnLst>
                              <p:par>
                                <p:cTn id="13" presetID="10" presetClass="entr" fill="hold" nodeType="afterEffect">
                                  <p:stCondLst>
                                    <p:cond delay="0"/>
                                  </p:stCondLst>
                                  <p:childTnLst>
                                    <p:set>
                                      <p:cBhvr>
                                        <p:cTn id="14" dur="1" fill="hold">
                                          <p:stCondLst>
                                            <p:cond delay="0"/>
                                          </p:stCondLst>
                                        </p:cTn>
                                        <p:tgtEl>
                                          <p:spTgt spid="276">
                                            <p:txEl>
                                              <p:pRg st="3" end="3"/>
                                            </p:txEl>
                                          </p:spTgt>
                                        </p:tgtEl>
                                        <p:attrNameLst>
                                          <p:attrName>style.visibility</p:attrName>
                                        </p:attrNameLst>
                                      </p:cBhvr>
                                      <p:to>
                                        <p:strVal val="visible"/>
                                      </p:to>
                                    </p:set>
                                    <p:animEffect transition="in" filter="fade">
                                      <p:cBhvr additive="repl">
                                        <p:cTn id="15" dur="500"/>
                                        <p:tgtEl>
                                          <p:spTgt spid="276">
                                            <p:txEl>
                                              <p:pRg st="3" end="3"/>
                                            </p:txEl>
                                          </p:spTgt>
                                        </p:tgtEl>
                                      </p:cBhvr>
                                    </p:animEffect>
                                  </p:childTnLst>
                                </p:cTn>
                              </p:par>
                            </p:childTnLst>
                          </p:cTn>
                        </p:par>
                        <p:par>
                          <p:cTn id="16" fill="hold">
                            <p:stCondLst>
                              <p:cond delay="1500"/>
                            </p:stCondLst>
                            <p:childTnLst>
                              <p:par>
                                <p:cTn id="17" presetID="10" presetClass="entr" fill="hold" nodeType="afterEffect">
                                  <p:stCondLst>
                                    <p:cond delay="0"/>
                                  </p:stCondLst>
                                  <p:childTnLst>
                                    <p:set>
                                      <p:cBhvr>
                                        <p:cTn id="18" dur="1" fill="hold">
                                          <p:stCondLst>
                                            <p:cond delay="0"/>
                                          </p:stCondLst>
                                        </p:cTn>
                                        <p:tgtEl>
                                          <p:spTgt spid="276">
                                            <p:txEl>
                                              <p:pRg st="4" end="4"/>
                                            </p:txEl>
                                          </p:spTgt>
                                        </p:tgtEl>
                                        <p:attrNameLst>
                                          <p:attrName>style.visibility</p:attrName>
                                        </p:attrNameLst>
                                      </p:cBhvr>
                                      <p:to>
                                        <p:strVal val="visible"/>
                                      </p:to>
                                    </p:set>
                                    <p:animEffect transition="in" filter="fade">
                                      <p:cBhvr additive="repl">
                                        <p:cTn id="19" dur="500"/>
                                        <p:tgtEl>
                                          <p:spTgt spid="276">
                                            <p:txEl>
                                              <p:pRg st="4" end="4"/>
                                            </p:txEl>
                                          </p:spTgt>
                                        </p:tgtEl>
                                      </p:cBhvr>
                                    </p:animEffect>
                                  </p:childTnLst>
                                </p:cTn>
                              </p:par>
                            </p:childTnLst>
                          </p:cTn>
                        </p:par>
                        <p:par>
                          <p:cTn id="20" fill="hold">
                            <p:stCondLst>
                              <p:cond delay="2000"/>
                            </p:stCondLst>
                            <p:childTnLst>
                              <p:par>
                                <p:cTn id="21" presetID="10" presetClass="entr" fill="hold" nodeType="afterEffect">
                                  <p:stCondLst>
                                    <p:cond delay="0"/>
                                  </p:stCondLst>
                                  <p:childTnLst>
                                    <p:set>
                                      <p:cBhvr>
                                        <p:cTn id="22" dur="1" fill="hold">
                                          <p:stCondLst>
                                            <p:cond delay="0"/>
                                          </p:stCondLst>
                                        </p:cTn>
                                        <p:tgtEl>
                                          <p:spTgt spid="276">
                                            <p:txEl>
                                              <p:pRg st="5" end="5"/>
                                            </p:txEl>
                                          </p:spTgt>
                                        </p:tgtEl>
                                        <p:attrNameLst>
                                          <p:attrName>style.visibility</p:attrName>
                                        </p:attrNameLst>
                                      </p:cBhvr>
                                      <p:to>
                                        <p:strVal val="visible"/>
                                      </p:to>
                                    </p:set>
                                    <p:animEffect transition="in" filter="fade">
                                      <p:cBhvr additive="repl">
                                        <p:cTn id="23" dur="500"/>
                                        <p:tgtEl>
                                          <p:spTgt spid="276">
                                            <p:txEl>
                                              <p:pRg st="5" end="5"/>
                                            </p:txEl>
                                          </p:spTgt>
                                        </p:tgtEl>
                                      </p:cBhvr>
                                    </p:animEffect>
                                  </p:childTnLst>
                                </p:cTn>
                              </p:par>
                            </p:childTnLst>
                          </p:cTn>
                        </p:par>
                        <p:par>
                          <p:cTn id="24" fill="hold">
                            <p:stCondLst>
                              <p:cond delay="2500"/>
                            </p:stCondLst>
                            <p:childTnLst>
                              <p:par>
                                <p:cTn id="25" presetID="10" presetClass="entr" fill="hold" nodeType="afterEffect">
                                  <p:stCondLst>
                                    <p:cond delay="0"/>
                                  </p:stCondLst>
                                  <p:childTnLst>
                                    <p:set>
                                      <p:cBhvr>
                                        <p:cTn id="26" dur="1" fill="hold">
                                          <p:stCondLst>
                                            <p:cond delay="0"/>
                                          </p:stCondLst>
                                        </p:cTn>
                                        <p:tgtEl>
                                          <p:spTgt spid="276">
                                            <p:txEl>
                                              <p:pRg st="7" end="7"/>
                                            </p:txEl>
                                          </p:spTgt>
                                        </p:tgtEl>
                                        <p:attrNameLst>
                                          <p:attrName>style.visibility</p:attrName>
                                        </p:attrNameLst>
                                      </p:cBhvr>
                                      <p:to>
                                        <p:strVal val="visible"/>
                                      </p:to>
                                    </p:set>
                                    <p:animEffect transition="in" filter="fade">
                                      <p:cBhvr additive="repl">
                                        <p:cTn id="27" dur="500"/>
                                        <p:tgtEl>
                                          <p:spTgt spid="2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TextShape 1"/>
          <p:cNvSpPr txBox="1"/>
          <p:nvPr/>
        </p:nvSpPr>
        <p:spPr>
          <a:xfrm>
            <a:off x="457200" y="503280"/>
            <a:ext cx="8229240" cy="791640"/>
          </a:xfrm>
          <a:prstGeom prst="rect">
            <a:avLst/>
          </a:prstGeom>
          <a:noFill/>
          <a:ln>
            <a:noFill/>
          </a:ln>
        </p:spPr>
        <p:txBody>
          <a:bodyPr anchor="ctr"/>
          <a:lstStyle/>
          <a:p>
            <a:pPr algn="ctr">
              <a:lnSpc>
                <a:spcPct val="100000"/>
              </a:lnSpc>
            </a:pPr>
            <a:r>
              <a:rPr lang="en-US" sz="4000" b="1" strike="noStrike" spc="-1">
                <a:solidFill>
                  <a:srgbClr val="000000"/>
                </a:solidFill>
                <a:latin typeface="Times New Roman" panose="02020603050405020304" pitchFamily="18" charset="0"/>
                <a:cs typeface="Times New Roman" panose="02020603050405020304" pitchFamily="18" charset="0"/>
              </a:rPr>
              <a:t>References</a:t>
            </a:r>
            <a:endParaRPr lang="en-US" sz="4000" b="0" strike="noStrike" spc="-1">
              <a:solidFill>
                <a:srgbClr val="000000"/>
              </a:solidFill>
              <a:latin typeface="Times New Roman" panose="02020603050405020304" pitchFamily="18" charset="0"/>
              <a:cs typeface="Times New Roman" panose="02020603050405020304" pitchFamily="18" charset="0"/>
            </a:endParaRPr>
          </a:p>
        </p:txBody>
      </p:sp>
      <p:sp>
        <p:nvSpPr>
          <p:cNvPr id="681" name="CustomShape 2"/>
          <p:cNvSpPr/>
          <p:nvPr/>
        </p:nvSpPr>
        <p:spPr>
          <a:xfrm>
            <a:off x="457200" y="1447920"/>
            <a:ext cx="8229240" cy="398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n-IN" sz="1600" b="0" strike="noStrike" spc="-1" dirty="0">
              <a:latin typeface="Times New Roman" panose="02020603050405020304" pitchFamily="18" charset="0"/>
              <a:cs typeface="Times New Roman" panose="02020603050405020304" pitchFamily="18" charset="0"/>
            </a:endParaRPr>
          </a:p>
        </p:txBody>
      </p:sp>
      <p:sp>
        <p:nvSpPr>
          <p:cNvPr id="9" name="CustomShape 2">
            <a:extLst>
              <a:ext uri="{FF2B5EF4-FFF2-40B4-BE49-F238E27FC236}">
                <a16:creationId xmlns:a16="http://schemas.microsoft.com/office/drawing/2014/main" id="{2DD814FE-9CEF-4D49-8741-373D994E5687}"/>
              </a:ext>
            </a:extLst>
          </p:cNvPr>
          <p:cNvSpPr/>
          <p:nvPr/>
        </p:nvSpPr>
        <p:spPr>
          <a:xfrm>
            <a:off x="457200" y="1447919"/>
            <a:ext cx="8229240" cy="48197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[1] M. </a:t>
            </a:r>
            <a:r>
              <a:rPr lang="en-IN" sz="1400" b="0" strike="noStrike" spc="-1" dirty="0" err="1">
                <a:solidFill>
                  <a:srgbClr val="000000"/>
                </a:solidFill>
                <a:latin typeface="Times New Roman" panose="02020603050405020304" pitchFamily="18" charset="0"/>
                <a:cs typeface="Times New Roman" panose="02020603050405020304" pitchFamily="18" charset="0"/>
              </a:rPr>
              <a:t>Baktashmotlagh</a:t>
            </a:r>
            <a:r>
              <a:rPr lang="en-IN" sz="1400" b="0" strike="noStrike" spc="-1" dirty="0">
                <a:solidFill>
                  <a:srgbClr val="000000"/>
                </a:solidFill>
                <a:latin typeface="Times New Roman" panose="02020603050405020304" pitchFamily="18" charset="0"/>
                <a:cs typeface="Times New Roman" panose="02020603050405020304" pitchFamily="18" charset="0"/>
              </a:rPr>
              <a:t>, M. T. </a:t>
            </a:r>
            <a:r>
              <a:rPr lang="en-IN" sz="1400" b="0" strike="noStrike" spc="-1" dirty="0" err="1">
                <a:solidFill>
                  <a:srgbClr val="000000"/>
                </a:solidFill>
                <a:latin typeface="Times New Roman" panose="02020603050405020304" pitchFamily="18" charset="0"/>
                <a:cs typeface="Times New Roman" panose="02020603050405020304" pitchFamily="18" charset="0"/>
              </a:rPr>
              <a:t>Harandi</a:t>
            </a:r>
            <a:r>
              <a:rPr lang="en-IN" sz="1400" b="0" strike="noStrike" spc="-1" dirty="0">
                <a:solidFill>
                  <a:srgbClr val="000000"/>
                </a:solidFill>
                <a:latin typeface="Times New Roman" panose="02020603050405020304" pitchFamily="18" charset="0"/>
                <a:cs typeface="Times New Roman" panose="02020603050405020304" pitchFamily="18" charset="0"/>
              </a:rPr>
              <a:t>, B. C. Lovell, and M. Salzmann. Unsupervised domain adaptation by domain invariant projection. In International Conference on Computer Vision, pages 769–776. IEEE, 2013.</a:t>
            </a:r>
          </a:p>
          <a:p>
            <a:pPr algn="just">
              <a:lnSpc>
                <a:spcPct val="100000"/>
              </a:lnSpc>
            </a:pPr>
            <a:endParaRPr lang="en-IN" sz="1400" spc="-1" dirty="0">
              <a:solidFill>
                <a:srgbClr val="000000"/>
              </a:solidFill>
              <a:latin typeface="Times New Roman" panose="02020603050405020304" pitchFamily="18" charset="0"/>
              <a:cs typeface="Times New Roman" panose="02020603050405020304" pitchFamily="18" charset="0"/>
            </a:endParaRPr>
          </a:p>
          <a:p>
            <a:pPr algn="just"/>
            <a:r>
              <a:rPr lang="en-IN" sz="1400" b="0" strike="noStrike" spc="-1" dirty="0">
                <a:solidFill>
                  <a:srgbClr val="000000"/>
                </a:solidFill>
                <a:latin typeface="Times New Roman" panose="02020603050405020304" pitchFamily="18" charset="0"/>
                <a:cs typeface="Times New Roman" panose="02020603050405020304" pitchFamily="18" charset="0"/>
              </a:rPr>
              <a:t>[2] S. Sharma, K. M. </a:t>
            </a:r>
            <a:r>
              <a:rPr lang="en-IN" sz="1400" b="0" strike="noStrike" spc="-1" dirty="0" err="1">
                <a:solidFill>
                  <a:srgbClr val="000000"/>
                </a:solidFill>
                <a:latin typeface="Times New Roman" panose="02020603050405020304" pitchFamily="18" charset="0"/>
                <a:cs typeface="Times New Roman" panose="02020603050405020304" pitchFamily="18" charset="0"/>
              </a:rPr>
              <a:t>Buddhiraju</a:t>
            </a:r>
            <a:r>
              <a:rPr lang="en-IN" sz="1400" b="0" strike="noStrike" spc="-1" dirty="0">
                <a:solidFill>
                  <a:srgbClr val="000000"/>
                </a:solidFill>
                <a:latin typeface="Times New Roman" panose="02020603050405020304" pitchFamily="18" charset="0"/>
                <a:cs typeface="Times New Roman" panose="02020603050405020304" pitchFamily="18" charset="0"/>
              </a:rPr>
              <a:t>, and B. Banerjee. An ant colony optimization based inter domain cluster mapping for domain adaptation in remote sensing. In International Geoscience and Remote Sensing Symposium (IGARSS), pages 2158–2161. IEEE, 2014.</a:t>
            </a:r>
          </a:p>
          <a:p>
            <a:pPr algn="just">
              <a:lnSpc>
                <a:spcPct val="100000"/>
              </a:lnSpc>
            </a:pPr>
            <a:endParaRPr lang="en-IN" sz="1400"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400" spc="-1" dirty="0">
                <a:solidFill>
                  <a:srgbClr val="000000"/>
                </a:solidFill>
                <a:latin typeface="Times New Roman" panose="02020603050405020304" pitchFamily="18" charset="0"/>
                <a:cs typeface="Times New Roman" panose="02020603050405020304" pitchFamily="18" charset="0"/>
              </a:rPr>
              <a:t>[3</a:t>
            </a:r>
            <a:r>
              <a:rPr lang="en-IN" sz="1400" b="0" strike="noStrike" spc="-1" dirty="0">
                <a:solidFill>
                  <a:srgbClr val="000000"/>
                </a:solidFill>
                <a:latin typeface="Times New Roman" panose="02020603050405020304" pitchFamily="18" charset="0"/>
                <a:cs typeface="Times New Roman" panose="02020603050405020304" pitchFamily="18" charset="0"/>
              </a:rPr>
              <a:t>] Q. Shi, B. Du, and L. Zhang. Domain adaptation for remote sensing image classification: A low-rank reconstruction and instance weighting label propagation inspired algorithm. IEEE Transactions on Geoscience and Remote Sensing, 53(10):5677–5689, 2015.</a:t>
            </a: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endParaRPr lang="en-IN" sz="14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[4] A. G. Roy and D. Sheet. </a:t>
            </a:r>
            <a:r>
              <a:rPr lang="en-IN" sz="1400" b="0" strike="noStrike" spc="-1" dirty="0" err="1">
                <a:solidFill>
                  <a:srgbClr val="000000"/>
                </a:solidFill>
                <a:latin typeface="Times New Roman" panose="02020603050405020304" pitchFamily="18" charset="0"/>
                <a:cs typeface="Times New Roman" panose="02020603050405020304" pitchFamily="18" charset="0"/>
              </a:rPr>
              <a:t>Dasa</a:t>
            </a:r>
            <a:r>
              <a:rPr lang="en-IN" sz="1400" b="0" strike="noStrike" spc="-1" dirty="0">
                <a:solidFill>
                  <a:srgbClr val="000000"/>
                </a:solidFill>
                <a:latin typeface="Times New Roman" panose="02020603050405020304" pitchFamily="18" charset="0"/>
                <a:cs typeface="Times New Roman" panose="02020603050405020304" pitchFamily="18" charset="0"/>
              </a:rPr>
              <a:t>: Domain adaptation in stacked autoencoders using systematic dropout. In IAPR Asian Conference on Pattern Recognition (ACPR), pages 735–739. IEEE, 2015.</a:t>
            </a: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endParaRPr lang="en-IN" sz="14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[5] L. Bruzzone E. </a:t>
            </a:r>
            <a:r>
              <a:rPr lang="en-IN" sz="1400" b="0" strike="noStrike" spc="-1" dirty="0" err="1">
                <a:solidFill>
                  <a:srgbClr val="000000"/>
                </a:solidFill>
                <a:latin typeface="Times New Roman" panose="02020603050405020304" pitchFamily="18" charset="0"/>
                <a:cs typeface="Times New Roman" panose="02020603050405020304" pitchFamily="18" charset="0"/>
              </a:rPr>
              <a:t>Riz</a:t>
            </a:r>
            <a:r>
              <a:rPr lang="en-IN" sz="1400" b="0" strike="noStrike" spc="-1" dirty="0">
                <a:solidFill>
                  <a:srgbClr val="000000"/>
                </a:solidFill>
                <a:latin typeface="Times New Roman" panose="02020603050405020304" pitchFamily="18" charset="0"/>
                <a:cs typeface="Times New Roman" panose="02020603050405020304" pitchFamily="18" charset="0"/>
              </a:rPr>
              <a:t>, B. Demir. Domain adaptation based on deep denoising autoencoders for classification of remote sensing images. In Image and Signal Processing for Remote Sensing (SPIE), volume 10004, page 100040K. International Society for Optics and Photonics, 2016.</a:t>
            </a:r>
          </a:p>
          <a:p>
            <a:pPr algn="just">
              <a:lnSpc>
                <a:spcPct val="100000"/>
              </a:lnSpc>
            </a:pPr>
            <a:endParaRPr lang="en-IN" sz="14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[6] E. Othman, Y. </a:t>
            </a:r>
            <a:r>
              <a:rPr lang="en-IN" sz="1400" b="0" strike="noStrike" spc="-1" dirty="0" err="1">
                <a:solidFill>
                  <a:srgbClr val="000000"/>
                </a:solidFill>
                <a:latin typeface="Times New Roman" panose="02020603050405020304" pitchFamily="18" charset="0"/>
                <a:cs typeface="Times New Roman" panose="02020603050405020304" pitchFamily="18" charset="0"/>
              </a:rPr>
              <a:t>Bazi</a:t>
            </a:r>
            <a:r>
              <a:rPr lang="en-IN" sz="1400" b="0" strike="noStrike" spc="-1" dirty="0">
                <a:solidFill>
                  <a:srgbClr val="000000"/>
                </a:solidFill>
                <a:latin typeface="Times New Roman" panose="02020603050405020304" pitchFamily="18" charset="0"/>
                <a:cs typeface="Times New Roman" panose="02020603050405020304" pitchFamily="18" charset="0"/>
              </a:rPr>
              <a:t>, F. </a:t>
            </a:r>
            <a:r>
              <a:rPr lang="en-IN" sz="1400" b="0" strike="noStrike" spc="-1" dirty="0" err="1">
                <a:solidFill>
                  <a:srgbClr val="000000"/>
                </a:solidFill>
                <a:latin typeface="Times New Roman" panose="02020603050405020304" pitchFamily="18" charset="0"/>
                <a:cs typeface="Times New Roman" panose="02020603050405020304" pitchFamily="18" charset="0"/>
              </a:rPr>
              <a:t>Melgani</a:t>
            </a:r>
            <a:r>
              <a:rPr lang="en-IN" sz="1400" b="0" strike="noStrike" spc="-1" dirty="0">
                <a:solidFill>
                  <a:srgbClr val="000000"/>
                </a:solidFill>
                <a:latin typeface="Times New Roman" panose="02020603050405020304" pitchFamily="18" charset="0"/>
                <a:cs typeface="Times New Roman" panose="02020603050405020304" pitchFamily="18" charset="0"/>
              </a:rPr>
              <a:t>, H. </a:t>
            </a:r>
            <a:r>
              <a:rPr lang="en-IN" sz="1400" b="0" strike="noStrike" spc="-1" dirty="0" err="1">
                <a:solidFill>
                  <a:srgbClr val="000000"/>
                </a:solidFill>
                <a:latin typeface="Times New Roman" panose="02020603050405020304" pitchFamily="18" charset="0"/>
                <a:cs typeface="Times New Roman" panose="02020603050405020304" pitchFamily="18" charset="0"/>
              </a:rPr>
              <a:t>Alhichri</a:t>
            </a:r>
            <a:r>
              <a:rPr lang="en-IN" sz="1400" b="0" strike="noStrike" spc="-1" dirty="0">
                <a:solidFill>
                  <a:srgbClr val="000000"/>
                </a:solidFill>
                <a:latin typeface="Times New Roman" panose="02020603050405020304" pitchFamily="18" charset="0"/>
                <a:cs typeface="Times New Roman" panose="02020603050405020304" pitchFamily="18" charset="0"/>
              </a:rPr>
              <a:t>, N. </a:t>
            </a:r>
            <a:r>
              <a:rPr lang="en-IN" sz="1400" b="0" strike="noStrike" spc="-1" dirty="0" err="1">
                <a:solidFill>
                  <a:srgbClr val="000000"/>
                </a:solidFill>
                <a:latin typeface="Times New Roman" panose="02020603050405020304" pitchFamily="18" charset="0"/>
                <a:cs typeface="Times New Roman" panose="02020603050405020304" pitchFamily="18" charset="0"/>
              </a:rPr>
              <a:t>Alajlan</a:t>
            </a:r>
            <a:r>
              <a:rPr lang="en-IN" sz="1400" b="0" strike="noStrike" spc="-1" dirty="0">
                <a:solidFill>
                  <a:srgbClr val="000000"/>
                </a:solidFill>
                <a:latin typeface="Times New Roman" panose="02020603050405020304" pitchFamily="18" charset="0"/>
                <a:cs typeface="Times New Roman" panose="02020603050405020304" pitchFamily="18" charset="0"/>
              </a:rPr>
              <a:t>, and M. </a:t>
            </a:r>
            <a:r>
              <a:rPr lang="en-IN" sz="1400" b="0" strike="noStrike" spc="-1" dirty="0" err="1">
                <a:solidFill>
                  <a:srgbClr val="000000"/>
                </a:solidFill>
                <a:latin typeface="Times New Roman" panose="02020603050405020304" pitchFamily="18" charset="0"/>
                <a:cs typeface="Times New Roman" panose="02020603050405020304" pitchFamily="18" charset="0"/>
              </a:rPr>
              <a:t>Zuair</a:t>
            </a:r>
            <a:r>
              <a:rPr lang="en-IN" sz="1400" b="0" strike="noStrike" spc="-1" dirty="0">
                <a:solidFill>
                  <a:srgbClr val="000000"/>
                </a:solidFill>
                <a:latin typeface="Times New Roman" panose="02020603050405020304" pitchFamily="18" charset="0"/>
                <a:cs typeface="Times New Roman" panose="02020603050405020304" pitchFamily="18" charset="0"/>
              </a:rPr>
              <a:t>. Domain adaptation network for cross-scene classification. IEEE Transactions on Geoscience and Remote Sensing, 55(8):4441–4456, 2017.</a:t>
            </a: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endParaRPr lang="en-IN" sz="14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endParaRPr lang="en-IN" sz="1400" b="0" strike="noStrike" spc="-1" dirty="0">
              <a:latin typeface="Times New Roman" panose="02020603050405020304" pitchFamily="18" charset="0"/>
              <a:cs typeface="Times New Roman" panose="02020603050405020304" pitchFamily="18" charset="0"/>
            </a:endParaRPr>
          </a:p>
          <a:p>
            <a:pPr algn="just"/>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endParaRPr lang="en-IN" sz="1400" b="0" strike="noStrike" spc="-1" dirty="0">
              <a:latin typeface="Times New Roman" panose="02020603050405020304" pitchFamily="18" charset="0"/>
              <a:cs typeface="Times New Roman" panose="02020603050405020304" pitchFamily="18" charset="0"/>
            </a:endParaRPr>
          </a:p>
        </p:txBody>
      </p:sp>
      <p:sp>
        <p:nvSpPr>
          <p:cNvPr id="10" name="Date Placeholder 21">
            <a:extLst>
              <a:ext uri="{FF2B5EF4-FFF2-40B4-BE49-F238E27FC236}">
                <a16:creationId xmlns:a16="http://schemas.microsoft.com/office/drawing/2014/main" id="{584BB991-7AFF-43E6-944B-CDB52AF36C71}"/>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2" name="Slide Number Placeholder 23">
            <a:extLst>
              <a:ext uri="{FF2B5EF4-FFF2-40B4-BE49-F238E27FC236}">
                <a16:creationId xmlns:a16="http://schemas.microsoft.com/office/drawing/2014/main" id="{A0602041-5828-4777-92DC-F58BE9E0659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70</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31360AE6-8FAB-85B5-4B77-6E8E8B545C62}"/>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CustomShape 1"/>
          <p:cNvSpPr/>
          <p:nvPr/>
        </p:nvSpPr>
        <p:spPr>
          <a:xfrm>
            <a:off x="457200" y="1447920"/>
            <a:ext cx="8229240" cy="447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IN" sz="1400" b="0" strike="noStrike" spc="-1" dirty="0">
                <a:solidFill>
                  <a:srgbClr val="000000"/>
                </a:solidFill>
                <a:latin typeface="Times New Roman"/>
              </a:rPr>
              <a:t>[7] G. Xia, J. Hu, F. Hu, B. Shi, X. Bai, Y. Zhong, L. Zhang, and X. Lu. Aid: A benchmark data set for performance evaluation of aerial scene classification. IEEE Transactions on Geoscience and Remote Sensing, 55(7):3965–3981, 2017</a:t>
            </a:r>
          </a:p>
          <a:p>
            <a:pPr algn="just">
              <a:lnSpc>
                <a:spcPct val="100000"/>
              </a:lnSpc>
            </a:pPr>
            <a:endParaRPr lang="en-IN" sz="1400" spc="-1" dirty="0">
              <a:solidFill>
                <a:srgbClr val="000000"/>
              </a:solidFill>
              <a:latin typeface="Times New Roman"/>
            </a:endParaRPr>
          </a:p>
          <a:p>
            <a:pPr algn="just">
              <a:lnSpc>
                <a:spcPct val="100000"/>
              </a:lnSpc>
            </a:pPr>
            <a:r>
              <a:rPr lang="en-IN" sz="1400" b="0" strike="noStrike" spc="-1" dirty="0">
                <a:solidFill>
                  <a:srgbClr val="000000"/>
                </a:solidFill>
                <a:latin typeface="Times New Roman"/>
              </a:rPr>
              <a:t>[8] Y. Yang and S. </a:t>
            </a:r>
            <a:r>
              <a:rPr lang="en-IN" sz="1400" b="0" strike="noStrike" spc="-1" dirty="0" err="1">
                <a:solidFill>
                  <a:srgbClr val="000000"/>
                </a:solidFill>
                <a:latin typeface="Times New Roman"/>
              </a:rPr>
              <a:t>Newsam</a:t>
            </a:r>
            <a:r>
              <a:rPr lang="en-IN" sz="1400" b="0" strike="noStrike" spc="-1" dirty="0">
                <a:solidFill>
                  <a:srgbClr val="000000"/>
                </a:solidFill>
                <a:latin typeface="Times New Roman"/>
              </a:rPr>
              <a:t>. Bag-of-visual-words and spatial extensions for land-use classification. In SIGSPATIAL International Conference on Advances in Geographic Information Systems, pages 270–279. ACM, 2010</a:t>
            </a:r>
          </a:p>
          <a:p>
            <a:pPr algn="just">
              <a:lnSpc>
                <a:spcPct val="100000"/>
              </a:lnSpc>
            </a:pPr>
            <a:endParaRPr lang="en-IN" sz="1400" spc="-1" dirty="0">
              <a:solidFill>
                <a:srgbClr val="000000"/>
              </a:solidFill>
              <a:latin typeface="Times New Roman"/>
            </a:endParaRPr>
          </a:p>
          <a:p>
            <a:pPr algn="just">
              <a:lnSpc>
                <a:spcPct val="100000"/>
              </a:lnSpc>
            </a:pPr>
            <a:r>
              <a:rPr lang="en-IN" sz="1400" spc="-1" dirty="0">
                <a:solidFill>
                  <a:srgbClr val="000000"/>
                </a:solidFill>
                <a:latin typeface="Times New Roman"/>
              </a:rPr>
              <a:t>[9] K. Yan, L. Kou, and D. Zhang. Learning domain-invariant subspace using domain features and independence maximization. IEEE transactions on cybernetics, 48(1):288–299, 2017</a:t>
            </a:r>
          </a:p>
          <a:p>
            <a:pPr algn="just">
              <a:lnSpc>
                <a:spcPct val="100000"/>
              </a:lnSpc>
            </a:pPr>
            <a:endParaRPr lang="en-IN" sz="1400" b="0" strike="noStrike" spc="-1" dirty="0">
              <a:solidFill>
                <a:srgbClr val="000000"/>
              </a:solidFill>
              <a:latin typeface="Times New Roman"/>
            </a:endParaRPr>
          </a:p>
          <a:p>
            <a:pPr algn="just">
              <a:lnSpc>
                <a:spcPct val="100000"/>
              </a:lnSpc>
            </a:pPr>
            <a:r>
              <a:rPr lang="en-IN" sz="1400" b="0" strike="noStrike" spc="-1" dirty="0">
                <a:solidFill>
                  <a:srgbClr val="000000"/>
                </a:solidFill>
                <a:latin typeface="Times New Roman"/>
              </a:rPr>
              <a:t>[10] J. Zhang, J. Liu, B. Pan, and Z. Shi. Domain adaptation based on correlation subspace dynamic distribution alignment for remote sensing image scene classification. IEEE Transactions on Geoscience and Remote Sensing, 58(11):7920–7930, 2020.</a:t>
            </a:r>
          </a:p>
          <a:p>
            <a:pPr algn="just">
              <a:lnSpc>
                <a:spcPct val="100000"/>
              </a:lnSpc>
            </a:pPr>
            <a:endParaRPr lang="en-IN" sz="1400" spc="-1" dirty="0">
              <a:solidFill>
                <a:srgbClr val="000000"/>
              </a:solidFill>
              <a:latin typeface="Times New Roman"/>
            </a:endParaRPr>
          </a:p>
          <a:p>
            <a:pPr algn="just">
              <a:lnSpc>
                <a:spcPct val="100000"/>
              </a:lnSpc>
            </a:pPr>
            <a:r>
              <a:rPr lang="en-IN" sz="1400" spc="-1" dirty="0">
                <a:solidFill>
                  <a:srgbClr val="000000"/>
                </a:solidFill>
                <a:latin typeface="Times New Roman"/>
              </a:rPr>
              <a:t>[11] E. Othman, Y. </a:t>
            </a:r>
            <a:r>
              <a:rPr lang="en-IN" sz="1400" spc="-1" dirty="0" err="1">
                <a:solidFill>
                  <a:srgbClr val="000000"/>
                </a:solidFill>
                <a:latin typeface="Times New Roman"/>
              </a:rPr>
              <a:t>Bazi</a:t>
            </a:r>
            <a:r>
              <a:rPr lang="en-IN" sz="1400" spc="-1" dirty="0">
                <a:solidFill>
                  <a:srgbClr val="000000"/>
                </a:solidFill>
                <a:latin typeface="Times New Roman"/>
              </a:rPr>
              <a:t>, F. </a:t>
            </a:r>
            <a:r>
              <a:rPr lang="en-IN" sz="1400" spc="-1" dirty="0" err="1">
                <a:solidFill>
                  <a:srgbClr val="000000"/>
                </a:solidFill>
                <a:latin typeface="Times New Roman"/>
              </a:rPr>
              <a:t>Melgani</a:t>
            </a:r>
            <a:r>
              <a:rPr lang="en-IN" sz="1400" spc="-1" dirty="0">
                <a:solidFill>
                  <a:srgbClr val="000000"/>
                </a:solidFill>
                <a:latin typeface="Times New Roman"/>
              </a:rPr>
              <a:t>, H. </a:t>
            </a:r>
            <a:r>
              <a:rPr lang="en-IN" sz="1400" spc="-1" dirty="0" err="1">
                <a:solidFill>
                  <a:srgbClr val="000000"/>
                </a:solidFill>
                <a:latin typeface="Times New Roman"/>
              </a:rPr>
              <a:t>Alhichri</a:t>
            </a:r>
            <a:r>
              <a:rPr lang="en-IN" sz="1400" spc="-1" dirty="0">
                <a:solidFill>
                  <a:srgbClr val="000000"/>
                </a:solidFill>
                <a:latin typeface="Times New Roman"/>
              </a:rPr>
              <a:t>, N. </a:t>
            </a:r>
            <a:r>
              <a:rPr lang="en-IN" sz="1400" spc="-1" dirty="0" err="1">
                <a:solidFill>
                  <a:srgbClr val="000000"/>
                </a:solidFill>
                <a:latin typeface="Times New Roman"/>
              </a:rPr>
              <a:t>Alajlan</a:t>
            </a:r>
            <a:r>
              <a:rPr lang="en-IN" sz="1400" spc="-1" dirty="0">
                <a:solidFill>
                  <a:srgbClr val="000000"/>
                </a:solidFill>
                <a:latin typeface="Times New Roman"/>
              </a:rPr>
              <a:t>, and M. </a:t>
            </a:r>
            <a:r>
              <a:rPr lang="en-IN" sz="1400" spc="-1" dirty="0" err="1">
                <a:solidFill>
                  <a:srgbClr val="000000"/>
                </a:solidFill>
                <a:latin typeface="Times New Roman"/>
              </a:rPr>
              <a:t>Zuair</a:t>
            </a:r>
            <a:r>
              <a:rPr lang="en-IN" sz="1400" spc="-1" dirty="0">
                <a:solidFill>
                  <a:srgbClr val="000000"/>
                </a:solidFill>
                <a:latin typeface="Times New Roman"/>
              </a:rPr>
              <a:t>. Domain adaptation network for cross-scene classification. IEEE Transactions on Geoscience and Remote Sensing, 55(8):4441–4456, 2017</a:t>
            </a:r>
          </a:p>
          <a:p>
            <a:pPr algn="just">
              <a:lnSpc>
                <a:spcPct val="100000"/>
              </a:lnSpc>
            </a:pPr>
            <a:endParaRPr lang="en-IN" sz="1400" b="0" strike="noStrike" spc="-1" dirty="0">
              <a:solidFill>
                <a:srgbClr val="000000"/>
              </a:solidFill>
              <a:latin typeface="Times New Roman"/>
            </a:endParaRPr>
          </a:p>
          <a:p>
            <a:pPr algn="just">
              <a:lnSpc>
                <a:spcPct val="100000"/>
              </a:lnSpc>
            </a:pPr>
            <a:r>
              <a:rPr lang="en-IN" sz="1400" b="0" strike="noStrike" spc="-1" dirty="0">
                <a:solidFill>
                  <a:srgbClr val="000000"/>
                </a:solidFill>
                <a:latin typeface="Times New Roman"/>
              </a:rPr>
              <a:t>[12] N. </a:t>
            </a:r>
            <a:r>
              <a:rPr lang="en-IN" sz="1400" b="0" strike="noStrike" spc="-1" dirty="0" err="1">
                <a:solidFill>
                  <a:srgbClr val="000000"/>
                </a:solidFill>
                <a:latin typeface="Times New Roman"/>
              </a:rPr>
              <a:t>Ammour</a:t>
            </a:r>
            <a:r>
              <a:rPr lang="en-IN" sz="1400" b="0" strike="noStrike" spc="-1" dirty="0">
                <a:solidFill>
                  <a:srgbClr val="000000"/>
                </a:solidFill>
                <a:latin typeface="Times New Roman"/>
              </a:rPr>
              <a:t>, L. </a:t>
            </a:r>
            <a:r>
              <a:rPr lang="en-IN" sz="1400" b="0" strike="noStrike" spc="-1" dirty="0" err="1">
                <a:solidFill>
                  <a:srgbClr val="000000"/>
                </a:solidFill>
                <a:latin typeface="Times New Roman"/>
              </a:rPr>
              <a:t>Bashmal</a:t>
            </a:r>
            <a:r>
              <a:rPr lang="en-IN" sz="1400" b="0" strike="noStrike" spc="-1" dirty="0">
                <a:solidFill>
                  <a:srgbClr val="000000"/>
                </a:solidFill>
                <a:latin typeface="Times New Roman"/>
              </a:rPr>
              <a:t>, Y. </a:t>
            </a:r>
            <a:r>
              <a:rPr lang="en-IN" sz="1400" b="0" strike="noStrike" spc="-1" dirty="0" err="1">
                <a:solidFill>
                  <a:srgbClr val="000000"/>
                </a:solidFill>
                <a:latin typeface="Times New Roman"/>
              </a:rPr>
              <a:t>Bazi</a:t>
            </a:r>
            <a:r>
              <a:rPr lang="en-IN" sz="1400" b="0" strike="noStrike" spc="-1" dirty="0">
                <a:solidFill>
                  <a:srgbClr val="000000"/>
                </a:solidFill>
                <a:latin typeface="Times New Roman"/>
              </a:rPr>
              <a:t>, M. M. Al Rahhal, and M. </a:t>
            </a:r>
            <a:r>
              <a:rPr lang="en-IN" sz="1400" b="0" strike="noStrike" spc="-1" dirty="0" err="1">
                <a:solidFill>
                  <a:srgbClr val="000000"/>
                </a:solidFill>
                <a:latin typeface="Times New Roman"/>
              </a:rPr>
              <a:t>Zuair</a:t>
            </a:r>
            <a:r>
              <a:rPr lang="en-IN" sz="1400" b="0" strike="noStrike" spc="-1" dirty="0">
                <a:solidFill>
                  <a:srgbClr val="000000"/>
                </a:solidFill>
                <a:latin typeface="Times New Roman"/>
              </a:rPr>
              <a:t>. Asymmetric adaptation of deep features for cross-domain classification in remote sensing imagery. IEEE Geoscience and Remote Sensing Letters, 15(4):597–601, 2018.</a:t>
            </a:r>
            <a:endParaRPr lang="en-IN" sz="1400" b="0" strike="noStrike" spc="-1" dirty="0">
              <a:latin typeface="Arial"/>
            </a:endParaRPr>
          </a:p>
        </p:txBody>
      </p:sp>
      <p:sp>
        <p:nvSpPr>
          <p:cNvPr id="7" name="TextShape 1">
            <a:extLst>
              <a:ext uri="{FF2B5EF4-FFF2-40B4-BE49-F238E27FC236}">
                <a16:creationId xmlns:a16="http://schemas.microsoft.com/office/drawing/2014/main" id="{4A9F014D-5266-4F31-807D-CE6EEE0F8452}"/>
              </a:ext>
            </a:extLst>
          </p:cNvPr>
          <p:cNvSpPr txBox="1"/>
          <p:nvPr/>
        </p:nvSpPr>
        <p:spPr>
          <a:xfrm>
            <a:off x="457200" y="503280"/>
            <a:ext cx="8229240" cy="791640"/>
          </a:xfrm>
          <a:prstGeom prst="rect">
            <a:avLst/>
          </a:prstGeom>
          <a:noFill/>
          <a:ln>
            <a:noFill/>
          </a:ln>
        </p:spPr>
        <p:txBody>
          <a:bodyPr anchor="ctr"/>
          <a:lstStyle/>
          <a:p>
            <a:pPr algn="ctr">
              <a:lnSpc>
                <a:spcPct val="100000"/>
              </a:lnSpc>
            </a:pPr>
            <a:r>
              <a:rPr lang="en-US" sz="4000" b="1" strike="noStrike" spc="-1" dirty="0">
                <a:solidFill>
                  <a:srgbClr val="000000"/>
                </a:solidFill>
                <a:latin typeface="Times New Roman" panose="02020603050405020304" pitchFamily="18" charset="0"/>
                <a:cs typeface="Times New Roman" panose="02020603050405020304" pitchFamily="18" charset="0"/>
              </a:rPr>
              <a:t>References (Continued …)</a:t>
            </a:r>
            <a:endParaRPr lang="en-US" sz="4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8" name="Date Placeholder 21">
            <a:extLst>
              <a:ext uri="{FF2B5EF4-FFF2-40B4-BE49-F238E27FC236}">
                <a16:creationId xmlns:a16="http://schemas.microsoft.com/office/drawing/2014/main" id="{D6E045B1-F63D-4865-8870-8BEA664794A5}"/>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C40E4B80-BFF4-4705-BC64-539B2C38C6A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71</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9F09F46D-7CF6-2097-E9B4-9F2C155E3A6B}"/>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CustomShape 1"/>
          <p:cNvSpPr/>
          <p:nvPr/>
        </p:nvSpPr>
        <p:spPr>
          <a:xfrm>
            <a:off x="457200" y="1447919"/>
            <a:ext cx="8229240" cy="52735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a:t>
            </a:r>
            <a:r>
              <a:rPr lang="en-IN" sz="1400" spc="-1" dirty="0">
                <a:solidFill>
                  <a:srgbClr val="000000"/>
                </a:solidFill>
                <a:latin typeface="Times New Roman" panose="02020603050405020304" pitchFamily="18" charset="0"/>
                <a:cs typeface="Times New Roman" panose="02020603050405020304" pitchFamily="18" charset="0"/>
              </a:rPr>
              <a:t>13</a:t>
            </a:r>
            <a:r>
              <a:rPr lang="en-IN" sz="1400" b="0" strike="noStrike" spc="-1" dirty="0">
                <a:solidFill>
                  <a:srgbClr val="000000"/>
                </a:solidFill>
                <a:latin typeface="Times New Roman" panose="02020603050405020304" pitchFamily="18" charset="0"/>
                <a:cs typeface="Times New Roman" panose="02020603050405020304" pitchFamily="18" charset="0"/>
              </a:rPr>
              <a:t>] P. P. Busto and J. Gall. Open set domain adaptation. In International Conference on Computer Vision, pages 754–763, 2017.</a:t>
            </a:r>
          </a:p>
          <a:p>
            <a:pPr algn="just">
              <a:lnSpc>
                <a:spcPct val="100000"/>
              </a:lnSpc>
            </a:pPr>
            <a:endParaRPr lang="en-IN" sz="14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400" spc="-1" dirty="0">
                <a:solidFill>
                  <a:srgbClr val="000000"/>
                </a:solidFill>
                <a:latin typeface="Times New Roman" panose="02020603050405020304" pitchFamily="18" charset="0"/>
                <a:cs typeface="Times New Roman" panose="02020603050405020304" pitchFamily="18" charset="0"/>
              </a:rPr>
              <a:t>[14] K. Saito, S. Yamamoto, Y. </a:t>
            </a:r>
            <a:r>
              <a:rPr lang="en-IN" sz="1400" spc="-1" dirty="0" err="1">
                <a:solidFill>
                  <a:srgbClr val="000000"/>
                </a:solidFill>
                <a:latin typeface="Times New Roman" panose="02020603050405020304" pitchFamily="18" charset="0"/>
                <a:cs typeface="Times New Roman" panose="02020603050405020304" pitchFamily="18" charset="0"/>
              </a:rPr>
              <a:t>Ushiku</a:t>
            </a:r>
            <a:r>
              <a:rPr lang="en-IN" sz="1400" spc="-1" dirty="0">
                <a:solidFill>
                  <a:srgbClr val="000000"/>
                </a:solidFill>
                <a:latin typeface="Times New Roman" panose="02020603050405020304" pitchFamily="18" charset="0"/>
                <a:cs typeface="Times New Roman" panose="02020603050405020304" pitchFamily="18" charset="0"/>
              </a:rPr>
              <a:t>, and T. Harada. Open set domain adaptation by backpropagation. In Proceedings of the European Conference on Computer Vision, pages 153–168, 2018.</a:t>
            </a:r>
          </a:p>
          <a:p>
            <a:pPr algn="just">
              <a:lnSpc>
                <a:spcPct val="100000"/>
              </a:lnSpc>
            </a:pPr>
            <a:endParaRPr lang="en-IN" sz="1400"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400" spc="-1" dirty="0">
                <a:solidFill>
                  <a:srgbClr val="000000"/>
                </a:solidFill>
                <a:latin typeface="Times New Roman" panose="02020603050405020304" pitchFamily="18" charset="0"/>
                <a:cs typeface="Times New Roman" panose="02020603050405020304" pitchFamily="18" charset="0"/>
              </a:rPr>
              <a:t>[15] H. Liu, Z. Cao, M. Long, J. Wang, and Q. Yang. Separate to adapt: Open set domain adaptation via progressive separation. In Proceedings of the IEEE Conference on Computer Vision and Pattern Recognition, pages 2927–2936, 2019. </a:t>
            </a:r>
          </a:p>
          <a:p>
            <a:pPr algn="just">
              <a:lnSpc>
                <a:spcPct val="100000"/>
              </a:lnSpc>
            </a:pPr>
            <a:endParaRPr lang="en-IN" sz="14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[16] Y. Zhu, C. </a:t>
            </a:r>
            <a:r>
              <a:rPr lang="en-IN" sz="1400" b="0" strike="noStrike" spc="-1" dirty="0" err="1">
                <a:solidFill>
                  <a:srgbClr val="000000"/>
                </a:solidFill>
                <a:latin typeface="Times New Roman" panose="02020603050405020304" pitchFamily="18" charset="0"/>
                <a:cs typeface="Times New Roman" panose="02020603050405020304" pitchFamily="18" charset="0"/>
              </a:rPr>
              <a:t>Geiß</a:t>
            </a:r>
            <a:r>
              <a:rPr lang="en-IN" sz="1400" b="0" strike="noStrike" spc="-1" dirty="0">
                <a:solidFill>
                  <a:srgbClr val="000000"/>
                </a:solidFill>
                <a:latin typeface="Times New Roman" panose="02020603050405020304" pitchFamily="18" charset="0"/>
                <a:cs typeface="Times New Roman" panose="02020603050405020304" pitchFamily="18" charset="0"/>
              </a:rPr>
              <a:t>, E. So, and Y. </a:t>
            </a:r>
            <a:r>
              <a:rPr lang="en-IN" sz="1400" b="0" strike="noStrike" spc="-1" dirty="0" err="1">
                <a:solidFill>
                  <a:srgbClr val="000000"/>
                </a:solidFill>
                <a:latin typeface="Times New Roman" panose="02020603050405020304" pitchFamily="18" charset="0"/>
                <a:cs typeface="Times New Roman" panose="02020603050405020304" pitchFamily="18" charset="0"/>
              </a:rPr>
              <a:t>Jin</a:t>
            </a:r>
            <a:r>
              <a:rPr lang="en-IN" sz="1400" b="0" strike="noStrike" spc="-1" dirty="0">
                <a:solidFill>
                  <a:srgbClr val="000000"/>
                </a:solidFill>
                <a:latin typeface="Times New Roman" panose="02020603050405020304" pitchFamily="18" charset="0"/>
                <a:cs typeface="Times New Roman" panose="02020603050405020304" pitchFamily="18" charset="0"/>
              </a:rPr>
              <a:t>. Multitemporal relearning with convolutional </a:t>
            </a:r>
            <a:r>
              <a:rPr lang="en-IN" sz="1400" b="0" strike="noStrike" spc="-1" dirty="0" err="1">
                <a:solidFill>
                  <a:srgbClr val="000000"/>
                </a:solidFill>
                <a:latin typeface="Times New Roman" panose="02020603050405020304" pitchFamily="18" charset="0"/>
                <a:cs typeface="Times New Roman" panose="02020603050405020304" pitchFamily="18" charset="0"/>
              </a:rPr>
              <a:t>lstm</a:t>
            </a:r>
            <a:r>
              <a:rPr lang="en-IN" sz="1400" b="0" strike="noStrike" spc="-1" dirty="0">
                <a:solidFill>
                  <a:srgbClr val="000000"/>
                </a:solidFill>
                <a:latin typeface="Times New Roman" panose="02020603050405020304" pitchFamily="18" charset="0"/>
                <a:cs typeface="Times New Roman" panose="02020603050405020304" pitchFamily="18" charset="0"/>
              </a:rPr>
              <a:t> models for land use classification. IEEE Journal of Selected Topics in Applied Earth Observations and Remote Sensing, 14:3251–3265, 2021..</a:t>
            </a: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endParaRPr lang="en-IN" sz="14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[17] G. J. Scott, M. R. England, W. A. </a:t>
            </a:r>
            <a:r>
              <a:rPr lang="en-IN" sz="1400" b="0" strike="noStrike" spc="-1" dirty="0" err="1">
                <a:solidFill>
                  <a:srgbClr val="000000"/>
                </a:solidFill>
                <a:latin typeface="Times New Roman" panose="02020603050405020304" pitchFamily="18" charset="0"/>
                <a:cs typeface="Times New Roman" panose="02020603050405020304" pitchFamily="18" charset="0"/>
              </a:rPr>
              <a:t>Starms</a:t>
            </a:r>
            <a:r>
              <a:rPr lang="en-IN" sz="1400" b="0" strike="noStrike" spc="-1" dirty="0">
                <a:solidFill>
                  <a:srgbClr val="000000"/>
                </a:solidFill>
                <a:latin typeface="Times New Roman" panose="02020603050405020304" pitchFamily="18" charset="0"/>
                <a:cs typeface="Times New Roman" panose="02020603050405020304" pitchFamily="18" charset="0"/>
              </a:rPr>
              <a:t>, R. A. Marcum, and C. H. Davis. Training deep convolutional neural networks for land-cover classification of high-resolution imagery. IEEE Geoscience and Remote Sensing Letters, 14(4):549–553, 2017.</a:t>
            </a: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endParaRPr lang="en-IN" sz="14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[18] K. </a:t>
            </a:r>
            <a:r>
              <a:rPr lang="en-IN" sz="1400" b="0" strike="noStrike" spc="-1" dirty="0" err="1">
                <a:solidFill>
                  <a:srgbClr val="000000"/>
                </a:solidFill>
                <a:latin typeface="Times New Roman" panose="02020603050405020304" pitchFamily="18" charset="0"/>
                <a:cs typeface="Times New Roman" panose="02020603050405020304" pitchFamily="18" charset="0"/>
              </a:rPr>
              <a:t>Bakhti</a:t>
            </a:r>
            <a:r>
              <a:rPr lang="en-IN" sz="1400" b="0" strike="noStrike" spc="-1" dirty="0">
                <a:solidFill>
                  <a:srgbClr val="000000"/>
                </a:solidFill>
                <a:latin typeface="Times New Roman" panose="02020603050405020304" pitchFamily="18" charset="0"/>
                <a:cs typeface="Times New Roman" panose="02020603050405020304" pitchFamily="18" charset="0"/>
              </a:rPr>
              <a:t>, K. </a:t>
            </a:r>
            <a:r>
              <a:rPr lang="en-IN" sz="1400" b="0" strike="noStrike" spc="-1" dirty="0" err="1">
                <a:solidFill>
                  <a:srgbClr val="000000"/>
                </a:solidFill>
                <a:latin typeface="Times New Roman" panose="02020603050405020304" pitchFamily="18" charset="0"/>
                <a:cs typeface="Times New Roman" panose="02020603050405020304" pitchFamily="18" charset="0"/>
              </a:rPr>
              <a:t>Djerriri</a:t>
            </a:r>
            <a:r>
              <a:rPr lang="en-IN" sz="1400" b="0" strike="noStrike" spc="-1" dirty="0">
                <a:solidFill>
                  <a:srgbClr val="000000"/>
                </a:solidFill>
                <a:latin typeface="Times New Roman" panose="02020603050405020304" pitchFamily="18" charset="0"/>
                <a:cs typeface="Times New Roman" panose="02020603050405020304" pitchFamily="18" charset="0"/>
              </a:rPr>
              <a:t>, M. E. A. Arabi, S. </a:t>
            </a:r>
            <a:r>
              <a:rPr lang="en-IN" sz="1400" b="0" strike="noStrike" spc="-1" dirty="0" err="1">
                <a:solidFill>
                  <a:srgbClr val="000000"/>
                </a:solidFill>
                <a:latin typeface="Times New Roman" panose="02020603050405020304" pitchFamily="18" charset="0"/>
                <a:cs typeface="Times New Roman" panose="02020603050405020304" pitchFamily="18" charset="0"/>
              </a:rPr>
              <a:t>Chaib</a:t>
            </a:r>
            <a:r>
              <a:rPr lang="en-IN" sz="1400" b="0" strike="noStrike" spc="-1" dirty="0">
                <a:solidFill>
                  <a:srgbClr val="000000"/>
                </a:solidFill>
                <a:latin typeface="Times New Roman" panose="02020603050405020304" pitchFamily="18" charset="0"/>
                <a:cs typeface="Times New Roman" panose="02020603050405020304" pitchFamily="18" charset="0"/>
              </a:rPr>
              <a:t>, and M. S. Karoui. </a:t>
            </a:r>
            <a:r>
              <a:rPr lang="en-IN" sz="1400" b="0" strike="noStrike" spc="-1" dirty="0" err="1">
                <a:solidFill>
                  <a:srgbClr val="000000"/>
                </a:solidFill>
                <a:latin typeface="Times New Roman" panose="02020603050405020304" pitchFamily="18" charset="0"/>
                <a:cs typeface="Times New Roman" panose="02020603050405020304" pitchFamily="18" charset="0"/>
              </a:rPr>
              <a:t>Improvememt</a:t>
            </a:r>
            <a:r>
              <a:rPr lang="en-IN" sz="1400" b="0" strike="noStrike" spc="-1" dirty="0">
                <a:solidFill>
                  <a:srgbClr val="000000"/>
                </a:solidFill>
                <a:latin typeface="Times New Roman" panose="02020603050405020304" pitchFamily="18" charset="0"/>
                <a:cs typeface="Times New Roman" panose="02020603050405020304" pitchFamily="18" charset="0"/>
              </a:rPr>
              <a:t> of multi-temporal vegetation </a:t>
            </a:r>
            <a:r>
              <a:rPr lang="en-IN" sz="1400" b="0" strike="noStrike" spc="-1" dirty="0" err="1">
                <a:solidFill>
                  <a:srgbClr val="000000"/>
                </a:solidFill>
                <a:latin typeface="Times New Roman" panose="02020603050405020304" pitchFamily="18" charset="0"/>
                <a:cs typeface="Times New Roman" panose="02020603050405020304" pitchFamily="18" charset="0"/>
              </a:rPr>
              <a:t>modeling</a:t>
            </a:r>
            <a:r>
              <a:rPr lang="en-IN" sz="1400" b="0" strike="noStrike" spc="-1" dirty="0">
                <a:solidFill>
                  <a:srgbClr val="000000"/>
                </a:solidFill>
                <a:latin typeface="Times New Roman" panose="02020603050405020304" pitchFamily="18" charset="0"/>
                <a:cs typeface="Times New Roman" panose="02020603050405020304" pitchFamily="18" charset="0"/>
              </a:rPr>
              <a:t> using hybrid deep neural networks of multispectral remote sensing images. In IEEE International Geoscience and Remote Sensing Symposium, pages 1–4. IEEE, 2019</a:t>
            </a:r>
          </a:p>
          <a:p>
            <a:pPr algn="just">
              <a:lnSpc>
                <a:spcPct val="100000"/>
              </a:lnSpc>
            </a:pP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endParaRPr lang="en-IN" sz="1400"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endParaRPr lang="en-IN" sz="1400"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endParaRPr lang="en-IN" sz="1400"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endParaRPr lang="en-IN" sz="1400" b="0" strike="noStrike" spc="-1" dirty="0">
              <a:latin typeface="Times New Roman" panose="02020603050405020304" pitchFamily="18" charset="0"/>
              <a:cs typeface="Times New Roman" panose="02020603050405020304" pitchFamily="18" charset="0"/>
            </a:endParaRPr>
          </a:p>
        </p:txBody>
      </p:sp>
      <p:sp>
        <p:nvSpPr>
          <p:cNvPr id="7" name="TextShape 1">
            <a:extLst>
              <a:ext uri="{FF2B5EF4-FFF2-40B4-BE49-F238E27FC236}">
                <a16:creationId xmlns:a16="http://schemas.microsoft.com/office/drawing/2014/main" id="{78D17952-3FAC-46AB-82A5-AEE065C1EE1F}"/>
              </a:ext>
            </a:extLst>
          </p:cNvPr>
          <p:cNvSpPr txBox="1"/>
          <p:nvPr/>
        </p:nvSpPr>
        <p:spPr>
          <a:xfrm>
            <a:off x="457200" y="503280"/>
            <a:ext cx="8229240" cy="791640"/>
          </a:xfrm>
          <a:prstGeom prst="rect">
            <a:avLst/>
          </a:prstGeom>
          <a:noFill/>
          <a:ln>
            <a:noFill/>
          </a:ln>
        </p:spPr>
        <p:txBody>
          <a:bodyPr anchor="ctr"/>
          <a:lstStyle/>
          <a:p>
            <a:pPr algn="ctr">
              <a:lnSpc>
                <a:spcPct val="100000"/>
              </a:lnSpc>
            </a:pPr>
            <a:r>
              <a:rPr lang="en-US" sz="4000" b="1" strike="noStrike" spc="-1" dirty="0">
                <a:solidFill>
                  <a:srgbClr val="000000"/>
                </a:solidFill>
                <a:latin typeface="Times New Roman" panose="02020603050405020304" pitchFamily="18" charset="0"/>
                <a:cs typeface="Times New Roman" panose="02020603050405020304" pitchFamily="18" charset="0"/>
              </a:rPr>
              <a:t>References (Continued …)</a:t>
            </a:r>
            <a:endParaRPr lang="en-US" sz="4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8" name="Date Placeholder 21">
            <a:extLst>
              <a:ext uri="{FF2B5EF4-FFF2-40B4-BE49-F238E27FC236}">
                <a16:creationId xmlns:a16="http://schemas.microsoft.com/office/drawing/2014/main" id="{F4F8A964-594C-491A-A53F-8D0BC878140D}"/>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0A3BC9CC-2AA4-4D7D-B746-6F4B6F7D74A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72</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CF4B0A2B-96FA-2717-F96A-EBBEA1B1F750}"/>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CustomShape 1"/>
          <p:cNvSpPr/>
          <p:nvPr/>
        </p:nvSpPr>
        <p:spPr>
          <a:xfrm>
            <a:off x="457200" y="1447919"/>
            <a:ext cx="8229240" cy="52735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[19] K. Yan, L. Kou, and D. Zhang. Learning domain-invariant subspace using domain features and independence maximization. IEEE transactions on cybernetics, 48(1):288–299, 2017.</a:t>
            </a: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[20] E. Othman, Y. </a:t>
            </a:r>
            <a:r>
              <a:rPr lang="en-IN" sz="1400" b="0" strike="noStrike" spc="-1" dirty="0" err="1">
                <a:solidFill>
                  <a:srgbClr val="000000"/>
                </a:solidFill>
                <a:latin typeface="Times New Roman" panose="02020603050405020304" pitchFamily="18" charset="0"/>
                <a:cs typeface="Times New Roman" panose="02020603050405020304" pitchFamily="18" charset="0"/>
              </a:rPr>
              <a:t>Bazi</a:t>
            </a:r>
            <a:r>
              <a:rPr lang="en-IN" sz="1400" b="0" strike="noStrike" spc="-1" dirty="0">
                <a:solidFill>
                  <a:srgbClr val="000000"/>
                </a:solidFill>
                <a:latin typeface="Times New Roman" panose="02020603050405020304" pitchFamily="18" charset="0"/>
                <a:cs typeface="Times New Roman" panose="02020603050405020304" pitchFamily="18" charset="0"/>
              </a:rPr>
              <a:t>, F. </a:t>
            </a:r>
            <a:r>
              <a:rPr lang="en-IN" sz="1400" b="0" strike="noStrike" spc="-1" dirty="0" err="1">
                <a:solidFill>
                  <a:srgbClr val="000000"/>
                </a:solidFill>
                <a:latin typeface="Times New Roman" panose="02020603050405020304" pitchFamily="18" charset="0"/>
                <a:cs typeface="Times New Roman" panose="02020603050405020304" pitchFamily="18" charset="0"/>
              </a:rPr>
              <a:t>Melgani</a:t>
            </a:r>
            <a:r>
              <a:rPr lang="en-IN" sz="1400" b="0" strike="noStrike" spc="-1" dirty="0">
                <a:solidFill>
                  <a:srgbClr val="000000"/>
                </a:solidFill>
                <a:latin typeface="Times New Roman" panose="02020603050405020304" pitchFamily="18" charset="0"/>
                <a:cs typeface="Times New Roman" panose="02020603050405020304" pitchFamily="18" charset="0"/>
              </a:rPr>
              <a:t>, H. </a:t>
            </a:r>
            <a:r>
              <a:rPr lang="en-IN" sz="1400" b="0" strike="noStrike" spc="-1" dirty="0" err="1">
                <a:solidFill>
                  <a:srgbClr val="000000"/>
                </a:solidFill>
                <a:latin typeface="Times New Roman" panose="02020603050405020304" pitchFamily="18" charset="0"/>
                <a:cs typeface="Times New Roman" panose="02020603050405020304" pitchFamily="18" charset="0"/>
              </a:rPr>
              <a:t>Alhichri</a:t>
            </a:r>
            <a:r>
              <a:rPr lang="en-IN" sz="1400" b="0" strike="noStrike" spc="-1" dirty="0">
                <a:solidFill>
                  <a:srgbClr val="000000"/>
                </a:solidFill>
                <a:latin typeface="Times New Roman" panose="02020603050405020304" pitchFamily="18" charset="0"/>
                <a:cs typeface="Times New Roman" panose="02020603050405020304" pitchFamily="18" charset="0"/>
              </a:rPr>
              <a:t>, N. </a:t>
            </a:r>
            <a:r>
              <a:rPr lang="en-IN" sz="1400" b="0" strike="noStrike" spc="-1" dirty="0" err="1">
                <a:solidFill>
                  <a:srgbClr val="000000"/>
                </a:solidFill>
                <a:latin typeface="Times New Roman" panose="02020603050405020304" pitchFamily="18" charset="0"/>
                <a:cs typeface="Times New Roman" panose="02020603050405020304" pitchFamily="18" charset="0"/>
              </a:rPr>
              <a:t>Alajlan</a:t>
            </a:r>
            <a:r>
              <a:rPr lang="en-IN" sz="1400" b="0" strike="noStrike" spc="-1" dirty="0">
                <a:solidFill>
                  <a:srgbClr val="000000"/>
                </a:solidFill>
                <a:latin typeface="Times New Roman" panose="02020603050405020304" pitchFamily="18" charset="0"/>
                <a:cs typeface="Times New Roman" panose="02020603050405020304" pitchFamily="18" charset="0"/>
              </a:rPr>
              <a:t>, and M. </a:t>
            </a:r>
            <a:r>
              <a:rPr lang="en-IN" sz="1400" b="0" strike="noStrike" spc="-1" dirty="0" err="1">
                <a:solidFill>
                  <a:srgbClr val="000000"/>
                </a:solidFill>
                <a:latin typeface="Times New Roman" panose="02020603050405020304" pitchFamily="18" charset="0"/>
                <a:cs typeface="Times New Roman" panose="02020603050405020304" pitchFamily="18" charset="0"/>
              </a:rPr>
              <a:t>Zuair</a:t>
            </a:r>
            <a:r>
              <a:rPr lang="en-IN" sz="1400" b="0" strike="noStrike" spc="-1" dirty="0">
                <a:solidFill>
                  <a:srgbClr val="000000"/>
                </a:solidFill>
                <a:latin typeface="Times New Roman" panose="02020603050405020304" pitchFamily="18" charset="0"/>
                <a:cs typeface="Times New Roman" panose="02020603050405020304" pitchFamily="18" charset="0"/>
              </a:rPr>
              <a:t>. Domain adaptation network for cross-scene classification. IEEE Transactions on Geoscience and Remote Sensing, 55(8):4441–4456, 2017.</a:t>
            </a:r>
          </a:p>
          <a:p>
            <a:pPr algn="just">
              <a:lnSpc>
                <a:spcPct val="100000"/>
              </a:lnSpc>
            </a:pPr>
            <a:endParaRPr lang="en-IN" sz="1400"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a:t>
            </a:r>
            <a:r>
              <a:rPr lang="en-IN" sz="1400" spc="-1" dirty="0">
                <a:solidFill>
                  <a:srgbClr val="000000"/>
                </a:solidFill>
                <a:latin typeface="Times New Roman" panose="02020603050405020304" pitchFamily="18" charset="0"/>
                <a:cs typeface="Times New Roman" panose="02020603050405020304" pitchFamily="18" charset="0"/>
              </a:rPr>
              <a:t>2</a:t>
            </a:r>
            <a:r>
              <a:rPr lang="en-IN" sz="1400" b="0" strike="noStrike" spc="-1" dirty="0">
                <a:solidFill>
                  <a:srgbClr val="000000"/>
                </a:solidFill>
                <a:latin typeface="Times New Roman" panose="02020603050405020304" pitchFamily="18" charset="0"/>
                <a:cs typeface="Times New Roman" panose="02020603050405020304" pitchFamily="18" charset="0"/>
              </a:rPr>
              <a:t>1] N. </a:t>
            </a:r>
            <a:r>
              <a:rPr lang="en-IN" sz="1400" b="0" strike="noStrike" spc="-1" dirty="0" err="1">
                <a:solidFill>
                  <a:srgbClr val="000000"/>
                </a:solidFill>
                <a:latin typeface="Times New Roman" panose="02020603050405020304" pitchFamily="18" charset="0"/>
                <a:cs typeface="Times New Roman" panose="02020603050405020304" pitchFamily="18" charset="0"/>
              </a:rPr>
              <a:t>Ammour</a:t>
            </a:r>
            <a:r>
              <a:rPr lang="en-IN" sz="1400" b="0" strike="noStrike" spc="-1" dirty="0">
                <a:solidFill>
                  <a:srgbClr val="000000"/>
                </a:solidFill>
                <a:latin typeface="Times New Roman" panose="02020603050405020304" pitchFamily="18" charset="0"/>
                <a:cs typeface="Times New Roman" panose="02020603050405020304" pitchFamily="18" charset="0"/>
              </a:rPr>
              <a:t>, L. </a:t>
            </a:r>
            <a:r>
              <a:rPr lang="en-IN" sz="1400" b="0" strike="noStrike" spc="-1" dirty="0" err="1">
                <a:solidFill>
                  <a:srgbClr val="000000"/>
                </a:solidFill>
                <a:latin typeface="Times New Roman" panose="02020603050405020304" pitchFamily="18" charset="0"/>
                <a:cs typeface="Times New Roman" panose="02020603050405020304" pitchFamily="18" charset="0"/>
              </a:rPr>
              <a:t>Bashmal</a:t>
            </a:r>
            <a:r>
              <a:rPr lang="en-IN" sz="1400" b="0" strike="noStrike" spc="-1" dirty="0">
                <a:solidFill>
                  <a:srgbClr val="000000"/>
                </a:solidFill>
                <a:latin typeface="Times New Roman" panose="02020603050405020304" pitchFamily="18" charset="0"/>
                <a:cs typeface="Times New Roman" panose="02020603050405020304" pitchFamily="18" charset="0"/>
              </a:rPr>
              <a:t>, Y. </a:t>
            </a:r>
            <a:r>
              <a:rPr lang="en-IN" sz="1400" b="0" strike="noStrike" spc="-1" dirty="0" err="1">
                <a:solidFill>
                  <a:srgbClr val="000000"/>
                </a:solidFill>
                <a:latin typeface="Times New Roman" panose="02020603050405020304" pitchFamily="18" charset="0"/>
                <a:cs typeface="Times New Roman" panose="02020603050405020304" pitchFamily="18" charset="0"/>
              </a:rPr>
              <a:t>Bazi</a:t>
            </a:r>
            <a:r>
              <a:rPr lang="en-IN" sz="1400" b="0" strike="noStrike" spc="-1" dirty="0">
                <a:solidFill>
                  <a:srgbClr val="000000"/>
                </a:solidFill>
                <a:latin typeface="Times New Roman" panose="02020603050405020304" pitchFamily="18" charset="0"/>
                <a:cs typeface="Times New Roman" panose="02020603050405020304" pitchFamily="18" charset="0"/>
              </a:rPr>
              <a:t>, M. M. Al Rahhal, and M. </a:t>
            </a:r>
            <a:r>
              <a:rPr lang="en-IN" sz="1400" b="0" strike="noStrike" spc="-1" dirty="0" err="1">
                <a:solidFill>
                  <a:srgbClr val="000000"/>
                </a:solidFill>
                <a:latin typeface="Times New Roman" panose="02020603050405020304" pitchFamily="18" charset="0"/>
                <a:cs typeface="Times New Roman" panose="02020603050405020304" pitchFamily="18" charset="0"/>
              </a:rPr>
              <a:t>Zuair</a:t>
            </a:r>
            <a:r>
              <a:rPr lang="en-IN" sz="1400" b="0" strike="noStrike" spc="-1" dirty="0">
                <a:solidFill>
                  <a:srgbClr val="000000"/>
                </a:solidFill>
                <a:latin typeface="Times New Roman" panose="02020603050405020304" pitchFamily="18" charset="0"/>
                <a:cs typeface="Times New Roman" panose="02020603050405020304" pitchFamily="18" charset="0"/>
              </a:rPr>
              <a:t>. Asymmetric adaptation of deep features for cross-domain classification in remote sensing imagery. IEEE Geoscience and Remote Sensing Letters, 15(4):597–601, 2018.</a:t>
            </a:r>
          </a:p>
          <a:p>
            <a:pPr algn="just">
              <a:lnSpc>
                <a:spcPct val="100000"/>
              </a:lnSpc>
            </a:pP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[22] J. Zhang, J. Liu, B. Pan, and Z. Shi. Domain adaptation based on correlation subspace dynamic distribution alignment for remote sensing image scene classification. IEEE Transactions on Geoscience and Remote Sensing, 58(11):7920–7930, 2020.</a:t>
            </a:r>
          </a:p>
          <a:p>
            <a:pPr algn="just">
              <a:lnSpc>
                <a:spcPct val="100000"/>
              </a:lnSpc>
            </a:pPr>
            <a:endParaRPr lang="en-IN" sz="14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[23] L. Duan, D. Xu, and I. Tsang. Learning with augmented features for heterogeneous domain adaptation. </a:t>
            </a:r>
            <a:r>
              <a:rPr lang="en-IN" sz="1400" b="0" strike="noStrike" spc="-1" dirty="0" err="1">
                <a:solidFill>
                  <a:srgbClr val="000000"/>
                </a:solidFill>
                <a:latin typeface="Times New Roman" panose="02020603050405020304" pitchFamily="18" charset="0"/>
                <a:cs typeface="Times New Roman" panose="02020603050405020304" pitchFamily="18" charset="0"/>
              </a:rPr>
              <a:t>arXiv</a:t>
            </a:r>
            <a:r>
              <a:rPr lang="en-IN" sz="1400" b="0" strike="noStrike" spc="-1" dirty="0">
                <a:solidFill>
                  <a:srgbClr val="000000"/>
                </a:solidFill>
                <a:latin typeface="Times New Roman" panose="02020603050405020304" pitchFamily="18" charset="0"/>
                <a:cs typeface="Times New Roman" panose="02020603050405020304" pitchFamily="18" charset="0"/>
              </a:rPr>
              <a:t> preprint arXiv:1206.4660, 2012.</a:t>
            </a: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endParaRPr lang="en-IN" sz="14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[24] M. Xiao and Y. Guo. Semi-supervised subspace co-projection for multi-class heterogeneous domain adaptation. In Joint European Conference on Machine Learning and Knowledge Discovery in Databases, pages 525–540. Springer, 2015.</a:t>
            </a: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endParaRPr lang="en-IN" sz="14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400" b="0" strike="noStrike" spc="-1" dirty="0">
                <a:solidFill>
                  <a:srgbClr val="000000"/>
                </a:solidFill>
                <a:latin typeface="Times New Roman" panose="02020603050405020304" pitchFamily="18" charset="0"/>
                <a:cs typeface="Times New Roman" panose="02020603050405020304" pitchFamily="18" charset="0"/>
              </a:rPr>
              <a:t>[25] L. Zhou and L. Ma. Extreme learning machine-based heterogeneous domain adaptation for classification of hyperspectral images. IEEE Geoscience and Remote Sensing Letters, 16(11):1781–1785, 2019.</a:t>
            </a: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endParaRPr lang="en-IN" sz="1400" b="0" strike="noStrike" spc="-1" dirty="0">
              <a:latin typeface="Times New Roman" panose="02020603050405020304" pitchFamily="18" charset="0"/>
              <a:cs typeface="Times New Roman" panose="02020603050405020304" pitchFamily="18" charset="0"/>
            </a:endParaRPr>
          </a:p>
          <a:p>
            <a:pPr algn="just">
              <a:lnSpc>
                <a:spcPct val="100000"/>
              </a:lnSpc>
            </a:pPr>
            <a:endParaRPr lang="en-IN" sz="1400"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endParaRPr lang="en-IN" sz="1400"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endParaRPr lang="en-IN" sz="1400"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endParaRPr lang="en-IN" sz="1400" b="0" strike="noStrike" spc="-1" dirty="0">
              <a:latin typeface="Times New Roman" panose="02020603050405020304" pitchFamily="18" charset="0"/>
              <a:cs typeface="Times New Roman" panose="02020603050405020304" pitchFamily="18" charset="0"/>
            </a:endParaRPr>
          </a:p>
        </p:txBody>
      </p:sp>
      <p:sp>
        <p:nvSpPr>
          <p:cNvPr id="7" name="TextShape 1">
            <a:extLst>
              <a:ext uri="{FF2B5EF4-FFF2-40B4-BE49-F238E27FC236}">
                <a16:creationId xmlns:a16="http://schemas.microsoft.com/office/drawing/2014/main" id="{78D17952-3FAC-46AB-82A5-AEE065C1EE1F}"/>
              </a:ext>
            </a:extLst>
          </p:cNvPr>
          <p:cNvSpPr txBox="1"/>
          <p:nvPr/>
        </p:nvSpPr>
        <p:spPr>
          <a:xfrm>
            <a:off x="457200" y="503280"/>
            <a:ext cx="8229240" cy="791640"/>
          </a:xfrm>
          <a:prstGeom prst="rect">
            <a:avLst/>
          </a:prstGeom>
          <a:noFill/>
          <a:ln>
            <a:noFill/>
          </a:ln>
        </p:spPr>
        <p:txBody>
          <a:bodyPr anchor="ctr"/>
          <a:lstStyle/>
          <a:p>
            <a:pPr algn="ctr">
              <a:lnSpc>
                <a:spcPct val="100000"/>
              </a:lnSpc>
            </a:pPr>
            <a:r>
              <a:rPr lang="en-US" sz="4000" b="1" strike="noStrike" spc="-1" dirty="0">
                <a:solidFill>
                  <a:srgbClr val="000000"/>
                </a:solidFill>
                <a:latin typeface="Times New Roman" panose="02020603050405020304" pitchFamily="18" charset="0"/>
                <a:cs typeface="Times New Roman" panose="02020603050405020304" pitchFamily="18" charset="0"/>
              </a:rPr>
              <a:t>References (Continued …)</a:t>
            </a:r>
            <a:endParaRPr lang="en-US" sz="4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4" name="Date Placeholder 21">
            <a:extLst>
              <a:ext uri="{FF2B5EF4-FFF2-40B4-BE49-F238E27FC236}">
                <a16:creationId xmlns:a16="http://schemas.microsoft.com/office/drawing/2014/main" id="{1010951E-73B1-406A-A3B8-708F5149B5FC}"/>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6" name="Slide Number Placeholder 23">
            <a:extLst>
              <a:ext uri="{FF2B5EF4-FFF2-40B4-BE49-F238E27FC236}">
                <a16:creationId xmlns:a16="http://schemas.microsoft.com/office/drawing/2014/main" id="{4709FBA8-8B2C-419E-8DFC-B611EE54EC0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73</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DAC7BC38-6927-2D60-B847-CF15CBC1CD85}"/>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extLst>
      <p:ext uri="{BB962C8B-B14F-4D97-AF65-F5344CB8AC3E}">
        <p14:creationId xmlns:p14="http://schemas.microsoft.com/office/powerpoint/2010/main" val="9483497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CustomShape 1"/>
          <p:cNvSpPr/>
          <p:nvPr/>
        </p:nvSpPr>
        <p:spPr>
          <a:xfrm>
            <a:off x="457200" y="1447920"/>
            <a:ext cx="8229240" cy="464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gn="just">
              <a:lnSpc>
                <a:spcPct val="100000"/>
              </a:lnSpc>
            </a:pPr>
            <a:r>
              <a:rPr lang="en-IN" sz="1300" b="0" strike="noStrike" spc="-1" dirty="0">
                <a:solidFill>
                  <a:srgbClr val="000000"/>
                </a:solidFill>
                <a:latin typeface="Times New Roman"/>
                <a:cs typeface="Times New Roman"/>
              </a:rPr>
              <a:t>[26] N. Ammour, L. </a:t>
            </a:r>
            <a:r>
              <a:rPr lang="en-IN" sz="1300" b="0" strike="noStrike" spc="-1" dirty="0" err="1">
                <a:solidFill>
                  <a:srgbClr val="000000"/>
                </a:solidFill>
                <a:latin typeface="Times New Roman"/>
                <a:cs typeface="Times New Roman"/>
              </a:rPr>
              <a:t>Bashmal</a:t>
            </a:r>
            <a:r>
              <a:rPr lang="en-IN" sz="1300" b="0" strike="noStrike" spc="-1" dirty="0">
                <a:solidFill>
                  <a:srgbClr val="000000"/>
                </a:solidFill>
                <a:latin typeface="Times New Roman"/>
                <a:cs typeface="Times New Roman"/>
              </a:rPr>
              <a:t>, Y. Bazi, M. M. Al Rahhal, and M. </a:t>
            </a:r>
            <a:r>
              <a:rPr lang="en-IN" sz="1300" b="0" strike="noStrike" spc="-1" dirty="0" err="1">
                <a:solidFill>
                  <a:srgbClr val="000000"/>
                </a:solidFill>
                <a:latin typeface="Times New Roman"/>
                <a:cs typeface="Times New Roman"/>
              </a:rPr>
              <a:t>Zuair</a:t>
            </a:r>
            <a:r>
              <a:rPr lang="en-IN" sz="1300" b="0" strike="noStrike" spc="-1" dirty="0">
                <a:solidFill>
                  <a:srgbClr val="000000"/>
                </a:solidFill>
                <a:latin typeface="Times New Roman"/>
                <a:cs typeface="Times New Roman"/>
              </a:rPr>
              <a:t>. Asymmetric adaptation of deep features for cross-domain classification in remote sensing imagery. IEEE Geoscience and Remote Sensing Letters, 15(4):597–601, 2018.</a:t>
            </a:r>
            <a:endParaRPr lang="en-IN" sz="1300" b="0" strike="noStrike" spc="-1" dirty="0">
              <a:latin typeface="Times New Roman"/>
              <a:cs typeface="Times New Roman"/>
            </a:endParaRPr>
          </a:p>
          <a:p>
            <a:pPr algn="just">
              <a:lnSpc>
                <a:spcPct val="100000"/>
              </a:lnSpc>
            </a:pPr>
            <a:endParaRPr lang="en-IN" sz="13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300" b="0" strike="noStrike" spc="-1" dirty="0">
                <a:solidFill>
                  <a:srgbClr val="000000"/>
                </a:solidFill>
                <a:latin typeface="Times New Roman"/>
                <a:cs typeface="Times New Roman"/>
              </a:rPr>
              <a:t>[27] I. Kalita and M. Roy. Deep neural network-based heterogeneous domain adaptation using ensemble decision making in land cover classification. IEEE Transactions on Artificial Intelligence, 1(2):167–180, 2020.</a:t>
            </a:r>
            <a:endParaRPr lang="en-IN" sz="1300" b="0" strike="noStrike" spc="-1" dirty="0">
              <a:latin typeface="Times New Roman"/>
              <a:cs typeface="Times New Roman"/>
            </a:endParaRPr>
          </a:p>
          <a:p>
            <a:pPr algn="just">
              <a:lnSpc>
                <a:spcPct val="100000"/>
              </a:lnSpc>
            </a:pPr>
            <a:endParaRPr lang="en-IN" sz="1300" b="0" strike="noStrike" spc="-1" dirty="0">
              <a:latin typeface="Times New Roman" panose="02020603050405020304" pitchFamily="18" charset="0"/>
              <a:cs typeface="Times New Roman" panose="02020603050405020304" pitchFamily="18" charset="0"/>
            </a:endParaRPr>
          </a:p>
          <a:p>
            <a:pPr algn="just">
              <a:lnSpc>
                <a:spcPct val="100000"/>
              </a:lnSpc>
            </a:pPr>
            <a:endParaRPr lang="en-IN" sz="13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300" b="0" strike="noStrike" spc="-1" dirty="0">
                <a:solidFill>
                  <a:srgbClr val="000000"/>
                </a:solidFill>
                <a:latin typeface="Times New Roman"/>
                <a:cs typeface="Times New Roman"/>
              </a:rPr>
              <a:t>[28] N. </a:t>
            </a:r>
            <a:r>
              <a:rPr lang="en-IN" sz="1300" b="0" strike="noStrike" spc="-1" dirty="0" err="1">
                <a:solidFill>
                  <a:srgbClr val="000000"/>
                </a:solidFill>
                <a:latin typeface="Times New Roman"/>
                <a:cs typeface="Times New Roman"/>
              </a:rPr>
              <a:t>Kussul</a:t>
            </a:r>
            <a:r>
              <a:rPr lang="en-IN" sz="1300" b="0" strike="noStrike" spc="-1" dirty="0">
                <a:solidFill>
                  <a:srgbClr val="000000"/>
                </a:solidFill>
                <a:latin typeface="Times New Roman"/>
                <a:cs typeface="Times New Roman"/>
              </a:rPr>
              <a:t>, M. </a:t>
            </a:r>
            <a:r>
              <a:rPr lang="en-IN" sz="1300" b="0" strike="noStrike" spc="-1" dirty="0" err="1">
                <a:solidFill>
                  <a:srgbClr val="000000"/>
                </a:solidFill>
                <a:latin typeface="Times New Roman"/>
                <a:cs typeface="Times New Roman"/>
              </a:rPr>
              <a:t>Lavreniuk</a:t>
            </a:r>
            <a:r>
              <a:rPr lang="en-IN" sz="1300" b="0" strike="noStrike" spc="-1" dirty="0">
                <a:solidFill>
                  <a:srgbClr val="000000"/>
                </a:solidFill>
                <a:latin typeface="Times New Roman"/>
                <a:cs typeface="Times New Roman"/>
              </a:rPr>
              <a:t>, S. </a:t>
            </a:r>
            <a:r>
              <a:rPr lang="en-IN" sz="1300" b="0" strike="noStrike" spc="-1" dirty="0" err="1">
                <a:solidFill>
                  <a:srgbClr val="000000"/>
                </a:solidFill>
                <a:latin typeface="Times New Roman"/>
                <a:cs typeface="Times New Roman"/>
              </a:rPr>
              <a:t>Skakun</a:t>
            </a:r>
            <a:r>
              <a:rPr lang="en-IN" sz="1300" b="0" strike="noStrike" spc="-1" dirty="0">
                <a:solidFill>
                  <a:srgbClr val="000000"/>
                </a:solidFill>
                <a:latin typeface="Times New Roman"/>
                <a:cs typeface="Times New Roman"/>
              </a:rPr>
              <a:t>, and A. </a:t>
            </a:r>
            <a:r>
              <a:rPr lang="en-IN" sz="1300" b="0" strike="noStrike" spc="-1" dirty="0" err="1">
                <a:solidFill>
                  <a:srgbClr val="000000"/>
                </a:solidFill>
                <a:latin typeface="Times New Roman"/>
                <a:cs typeface="Times New Roman"/>
              </a:rPr>
              <a:t>Shelestov</a:t>
            </a:r>
            <a:r>
              <a:rPr lang="en-IN" sz="1300" b="0" strike="noStrike" spc="-1" dirty="0">
                <a:solidFill>
                  <a:srgbClr val="000000"/>
                </a:solidFill>
                <a:latin typeface="Times New Roman"/>
                <a:cs typeface="Times New Roman"/>
              </a:rPr>
              <a:t>. Deep Learning Classification of Land Cover and Crop Types Using Remote Sensing Data. IEEE Geoscience and Remote Sensing Letters, 14(5):778–782, 2017.</a:t>
            </a:r>
            <a:endParaRPr lang="en-IN" sz="1300" b="0" strike="noStrike" spc="-1" dirty="0">
              <a:latin typeface="Times New Roman"/>
              <a:cs typeface="Times New Roman"/>
            </a:endParaRPr>
          </a:p>
          <a:p>
            <a:pPr algn="just">
              <a:lnSpc>
                <a:spcPct val="100000"/>
              </a:lnSpc>
            </a:pPr>
            <a:endParaRPr lang="en-IN" sz="1300" b="0" strike="noStrike" spc="-1" dirty="0">
              <a:latin typeface="Times New Roman" panose="02020603050405020304" pitchFamily="18" charset="0"/>
              <a:cs typeface="Times New Roman" panose="02020603050405020304" pitchFamily="18" charset="0"/>
            </a:endParaRPr>
          </a:p>
          <a:p>
            <a:pPr algn="just">
              <a:lnSpc>
                <a:spcPct val="100000"/>
              </a:lnSpc>
            </a:pPr>
            <a:r>
              <a:rPr lang="en-IN" sz="1300" b="0" strike="noStrike" spc="-1" dirty="0">
                <a:solidFill>
                  <a:srgbClr val="000000"/>
                </a:solidFill>
                <a:latin typeface="Times New Roman"/>
                <a:cs typeface="Times New Roman"/>
              </a:rPr>
              <a:t>[29] C. R. </a:t>
            </a:r>
            <a:r>
              <a:rPr lang="en-IN" sz="1300" b="0" strike="noStrike" spc="-1" dirty="0" err="1">
                <a:solidFill>
                  <a:srgbClr val="000000"/>
                </a:solidFill>
                <a:latin typeface="Times New Roman"/>
                <a:cs typeface="Times New Roman"/>
              </a:rPr>
              <a:t>Alimboyong</a:t>
            </a:r>
            <a:r>
              <a:rPr lang="en-IN" sz="1300" b="0" strike="noStrike" spc="-1" dirty="0">
                <a:solidFill>
                  <a:srgbClr val="000000"/>
                </a:solidFill>
                <a:latin typeface="Times New Roman"/>
                <a:cs typeface="Times New Roman"/>
              </a:rPr>
              <a:t> and A. A. Hernandez. An improved deep neural network for classification of plant seedling images. In International Colloquium on Signal Processing &amp; Its Applications (CSPA), pages 217–222. IEEE, 2019.</a:t>
            </a:r>
          </a:p>
          <a:p>
            <a:pPr algn="just">
              <a:lnSpc>
                <a:spcPct val="100000"/>
              </a:lnSpc>
            </a:pPr>
            <a:endParaRPr lang="en-IN" sz="1300" spc="-1" dirty="0">
              <a:solidFill>
                <a:srgbClr val="000000"/>
              </a:solidFill>
              <a:latin typeface="Times New Roman" panose="02020603050405020304" pitchFamily="18" charset="0"/>
              <a:cs typeface="Times New Roman" panose="02020603050405020304" pitchFamily="18" charset="0"/>
            </a:endParaRPr>
          </a:p>
          <a:p>
            <a:pPr algn="just">
              <a:lnSpc>
                <a:spcPct val="100000"/>
              </a:lnSpc>
            </a:pPr>
            <a:r>
              <a:rPr lang="en-IN" sz="1300" b="0" strike="noStrike" spc="-1" dirty="0">
                <a:solidFill>
                  <a:srgbClr val="000000"/>
                </a:solidFill>
                <a:latin typeface="Times New Roman"/>
                <a:cs typeface="Times New Roman"/>
              </a:rPr>
              <a:t>[30] T Tran, J Choi, T. H. Le, and J. Kim. A comparative study of deep </a:t>
            </a:r>
            <a:r>
              <a:rPr lang="en-IN" sz="1300" b="0" strike="noStrike" spc="-1" dirty="0" err="1">
                <a:solidFill>
                  <a:srgbClr val="000000"/>
                </a:solidFill>
                <a:latin typeface="Times New Roman"/>
                <a:cs typeface="Times New Roman"/>
              </a:rPr>
              <a:t>cnn</a:t>
            </a:r>
            <a:r>
              <a:rPr lang="en-IN" sz="1300" b="0" strike="noStrike" spc="-1" dirty="0">
                <a:solidFill>
                  <a:srgbClr val="000000"/>
                </a:solidFill>
                <a:latin typeface="Times New Roman"/>
                <a:cs typeface="Times New Roman"/>
              </a:rPr>
              <a:t> in forecasting and classifying the macronutrient deficiencies on development of tomato plant. Applied Sciences, 9(8):1601, 2019</a:t>
            </a:r>
            <a:endParaRPr lang="en-IN" sz="1300" b="0" strike="noStrike" spc="-1" dirty="0">
              <a:latin typeface="Times New Roman"/>
              <a:cs typeface="Times New Roman"/>
            </a:endParaRPr>
          </a:p>
          <a:p>
            <a:pPr algn="just">
              <a:lnSpc>
                <a:spcPct val="100000"/>
              </a:lnSpc>
            </a:pPr>
            <a:endParaRPr lang="en-IN" sz="1300" b="0" strike="noStrike" spc="-1" dirty="0">
              <a:latin typeface="Times New Roman" panose="02020603050405020304" pitchFamily="18" charset="0"/>
              <a:cs typeface="Times New Roman" panose="02020603050405020304" pitchFamily="18" charset="0"/>
            </a:endParaRPr>
          </a:p>
          <a:p>
            <a:pPr algn="just">
              <a:lnSpc>
                <a:spcPct val="100000"/>
              </a:lnSpc>
            </a:pPr>
            <a:r>
              <a:rPr lang="en-IN" sz="1300" b="0" strike="noStrike" spc="-1" dirty="0">
                <a:solidFill>
                  <a:srgbClr val="000000"/>
                </a:solidFill>
                <a:latin typeface="Times New Roman"/>
                <a:cs typeface="Times New Roman"/>
              </a:rPr>
              <a:t>[31] R. Chew, J. Rineer, R. Beach, M. O’Neil, N. </a:t>
            </a:r>
            <a:r>
              <a:rPr lang="en-IN" sz="1300" b="0" strike="noStrike" spc="-1" err="1">
                <a:solidFill>
                  <a:srgbClr val="000000"/>
                </a:solidFill>
                <a:latin typeface="Times New Roman"/>
                <a:cs typeface="Times New Roman"/>
              </a:rPr>
              <a:t>Ujeneza</a:t>
            </a:r>
            <a:r>
              <a:rPr lang="en-IN" sz="1300" b="0" strike="noStrike" spc="-1" dirty="0">
                <a:solidFill>
                  <a:srgbClr val="000000"/>
                </a:solidFill>
                <a:latin typeface="Times New Roman"/>
                <a:cs typeface="Times New Roman"/>
              </a:rPr>
              <a:t>, D. Lapidus, T. Miano, M. Hegarty-Craver, J. Polly, and D. S. Temple. Deep neural networks and transfer learning for food crop identification in </a:t>
            </a:r>
            <a:r>
              <a:rPr lang="en-IN" sz="1300" b="0" strike="noStrike" spc="-1" dirty="0" err="1">
                <a:solidFill>
                  <a:srgbClr val="000000"/>
                </a:solidFill>
                <a:latin typeface="Times New Roman"/>
                <a:cs typeface="Times New Roman"/>
              </a:rPr>
              <a:t>uav</a:t>
            </a:r>
            <a:r>
              <a:rPr lang="en-IN" sz="1300" b="0" strike="noStrike" spc="-1" dirty="0">
                <a:solidFill>
                  <a:srgbClr val="000000"/>
                </a:solidFill>
                <a:latin typeface="Times New Roman"/>
                <a:cs typeface="Times New Roman"/>
              </a:rPr>
              <a:t> images. Drones, 4(1):7, 2020</a:t>
            </a:r>
            <a:endParaRPr lang="en-IN" sz="1300" b="0" strike="noStrike" spc="-1" dirty="0">
              <a:latin typeface="Times New Roman"/>
              <a:cs typeface="Times New Roman"/>
            </a:endParaRPr>
          </a:p>
          <a:p>
            <a:pPr algn="just">
              <a:lnSpc>
                <a:spcPct val="100000"/>
              </a:lnSpc>
            </a:pPr>
            <a:endParaRPr lang="en-IN" sz="1300" b="0" strike="noStrike" spc="-1" dirty="0">
              <a:latin typeface="Times New Roman" panose="02020603050405020304" pitchFamily="18" charset="0"/>
              <a:cs typeface="Times New Roman" panose="02020603050405020304" pitchFamily="18" charset="0"/>
            </a:endParaRPr>
          </a:p>
          <a:p>
            <a:pPr algn="just"/>
            <a:r>
              <a:rPr lang="en-IN" sz="1300" spc="-1" dirty="0">
                <a:latin typeface="Times New Roman"/>
                <a:cs typeface="Times New Roman"/>
              </a:rPr>
              <a:t>[32] </a:t>
            </a:r>
            <a:r>
              <a:rPr lang="en-IN" sz="1300" spc="-1" dirty="0">
                <a:latin typeface="Times New Roman"/>
                <a:ea typeface="+mn-lt"/>
                <a:cs typeface="+mn-lt"/>
              </a:rPr>
              <a:t>R. Hadsell, S. Chopra, and Y. </a:t>
            </a:r>
            <a:r>
              <a:rPr lang="en-IN" sz="1300" spc="-1" dirty="0" err="1">
                <a:latin typeface="Times New Roman"/>
                <a:ea typeface="+mn-lt"/>
                <a:cs typeface="+mn-lt"/>
              </a:rPr>
              <a:t>LeCun</a:t>
            </a:r>
            <a:r>
              <a:rPr lang="en-IN" sz="1300" spc="-1" dirty="0">
                <a:latin typeface="Times New Roman"/>
                <a:ea typeface="+mn-lt"/>
                <a:cs typeface="+mn-lt"/>
              </a:rPr>
              <a:t>. Dimensionality reduction by learning an invariant mapping. In Computer Society Conference on Computer Vision and Pattern Recognition (CVPR), volume 2, pages 1735–1742. IEEE, 2006. 3.2.3, 3.3</a:t>
            </a:r>
            <a:endParaRPr lang="en-IN" sz="1300" dirty="0">
              <a:latin typeface="Times New Roman"/>
            </a:endParaRPr>
          </a:p>
          <a:p>
            <a:pPr algn="just"/>
            <a:endParaRPr lang="en-IN" sz="1300" spc="-1" dirty="0">
              <a:latin typeface="Times New Roman" panose="02020603050405020304" pitchFamily="18" charset="0"/>
              <a:cs typeface="Times New Roman" panose="02020603050405020304" pitchFamily="18" charset="0"/>
            </a:endParaRPr>
          </a:p>
          <a:p>
            <a:pPr algn="just"/>
            <a:endParaRPr lang="en-IN" sz="1300" spc="-1" dirty="0">
              <a:latin typeface="Times New Roman" panose="02020603050405020304" pitchFamily="18" charset="0"/>
              <a:cs typeface="Times New Roman" panose="02020603050405020304" pitchFamily="18" charset="0"/>
            </a:endParaRPr>
          </a:p>
        </p:txBody>
      </p:sp>
      <p:sp>
        <p:nvSpPr>
          <p:cNvPr id="706" name="TextShape 2"/>
          <p:cNvSpPr txBox="1"/>
          <p:nvPr/>
        </p:nvSpPr>
        <p:spPr>
          <a:xfrm>
            <a:off x="457200" y="6356520"/>
            <a:ext cx="2133360" cy="364680"/>
          </a:xfrm>
          <a:prstGeom prst="rect">
            <a:avLst/>
          </a:prstGeom>
          <a:noFill/>
          <a:ln>
            <a:noFill/>
          </a:ln>
        </p:spPr>
        <p:txBody>
          <a:bodyPr anchor="ctr"/>
          <a:lstStyle/>
          <a:p>
            <a:endParaRPr lang="en-IN" sz="2400" b="0" strike="noStrike" spc="-1">
              <a:latin typeface="Times New Roman"/>
            </a:endParaRPr>
          </a:p>
        </p:txBody>
      </p:sp>
      <p:sp>
        <p:nvSpPr>
          <p:cNvPr id="7" name="TextShape 1">
            <a:extLst>
              <a:ext uri="{FF2B5EF4-FFF2-40B4-BE49-F238E27FC236}">
                <a16:creationId xmlns:a16="http://schemas.microsoft.com/office/drawing/2014/main" id="{C4C21932-A2FD-415A-8E8B-9BDDFDA941DF}"/>
              </a:ext>
            </a:extLst>
          </p:cNvPr>
          <p:cNvSpPr txBox="1"/>
          <p:nvPr/>
        </p:nvSpPr>
        <p:spPr>
          <a:xfrm>
            <a:off x="457200" y="503280"/>
            <a:ext cx="8229240" cy="791640"/>
          </a:xfrm>
          <a:prstGeom prst="rect">
            <a:avLst/>
          </a:prstGeom>
          <a:noFill/>
          <a:ln>
            <a:noFill/>
          </a:ln>
        </p:spPr>
        <p:txBody>
          <a:bodyPr anchor="ctr"/>
          <a:lstStyle/>
          <a:p>
            <a:pPr algn="ctr">
              <a:lnSpc>
                <a:spcPct val="100000"/>
              </a:lnSpc>
            </a:pPr>
            <a:r>
              <a:rPr lang="en-US" sz="4000" b="1" strike="noStrike" spc="-1" dirty="0">
                <a:solidFill>
                  <a:srgbClr val="000000"/>
                </a:solidFill>
                <a:latin typeface="Times New Roman" panose="02020603050405020304" pitchFamily="18" charset="0"/>
                <a:cs typeface="Times New Roman" panose="02020603050405020304" pitchFamily="18" charset="0"/>
              </a:rPr>
              <a:t>References (Continued …)</a:t>
            </a:r>
            <a:endParaRPr lang="en-US" sz="4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8" name="Date Placeholder 21">
            <a:extLst>
              <a:ext uri="{FF2B5EF4-FFF2-40B4-BE49-F238E27FC236}">
                <a16:creationId xmlns:a16="http://schemas.microsoft.com/office/drawing/2014/main" id="{D3338151-55EE-474E-8F38-37CB842CFC1F}"/>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9CE2A889-BAE7-4B86-86DD-D4FED5E68D2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74</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1D86BE32-93D8-688A-B6A2-6880EC8BD518}"/>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CustomShape 3"/>
          <p:cNvSpPr/>
          <p:nvPr/>
        </p:nvSpPr>
        <p:spPr>
          <a:xfrm>
            <a:off x="2241360" y="2362320"/>
            <a:ext cx="4803480" cy="1385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8500" b="1" strike="noStrike" spc="-1" dirty="0">
                <a:solidFill>
                  <a:srgbClr val="000000"/>
                </a:solidFill>
                <a:latin typeface="Times New Roman" panose="02020603050405020304" pitchFamily="18" charset="0"/>
                <a:cs typeface="Times New Roman" panose="02020603050405020304" pitchFamily="18" charset="0"/>
              </a:rPr>
              <a:t>Thank You</a:t>
            </a:r>
            <a:endParaRPr lang="en-IN" sz="8500" b="0" strike="noStrike" spc="-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Shape 1"/>
          <p:cNvSpPr txBox="1"/>
          <p:nvPr/>
        </p:nvSpPr>
        <p:spPr>
          <a:xfrm>
            <a:off x="457200" y="1371600"/>
            <a:ext cx="8229240" cy="4525560"/>
          </a:xfrm>
          <a:prstGeom prst="rect">
            <a:avLst/>
          </a:prstGeom>
          <a:noFill/>
          <a:ln>
            <a:noFill/>
          </a:ln>
        </p:spPr>
        <p:txBody>
          <a:bodyPr>
            <a:normAutofit/>
          </a:bodyPr>
          <a:lstStyle/>
          <a:p>
            <a:pPr marL="343080" indent="-342720" algn="just">
              <a:lnSpc>
                <a:spcPct val="100000"/>
              </a:lnSpc>
              <a:spcBef>
                <a:spcPts val="400"/>
              </a:spcBef>
              <a:buClr>
                <a:srgbClr val="000000"/>
              </a:buClr>
              <a:buFont typeface="Wingdings" charset="2"/>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Collect new training sample for the new target domain.</a:t>
            </a:r>
          </a:p>
          <a:p>
            <a:pPr algn="just">
              <a:lnSpc>
                <a:spcPct val="100000"/>
              </a:lnSpc>
              <a:spcBef>
                <a:spcPts val="400"/>
              </a:spcBef>
            </a:pP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gn="just">
              <a:lnSpc>
                <a:spcPct val="100000"/>
              </a:lnSpc>
              <a:spcBef>
                <a:spcPts val="400"/>
              </a:spcBef>
              <a:buClr>
                <a:srgbClr val="000000"/>
              </a:buClr>
              <a:buFont typeface="Wingdings" charset="2"/>
              <a:buChar char=""/>
            </a:pPr>
            <a:r>
              <a:rPr lang="en-US" sz="2000" b="1" strike="noStrike" spc="-1" dirty="0">
                <a:solidFill>
                  <a:srgbClr val="000000"/>
                </a:solidFill>
                <a:latin typeface="Times New Roman" panose="02020603050405020304" pitchFamily="18" charset="0"/>
                <a:cs typeface="Times New Roman" panose="02020603050405020304" pitchFamily="18" charset="0"/>
              </a:rPr>
              <a:t>Problem:</a:t>
            </a:r>
            <a:r>
              <a:rPr lang="en-US" sz="2000" b="0" strike="noStrike" spc="-1" dirty="0">
                <a:solidFill>
                  <a:srgbClr val="000000"/>
                </a:solidFill>
                <a:latin typeface="Times New Roman" panose="02020603050405020304" pitchFamily="18" charset="0"/>
                <a:cs typeface="Times New Roman" panose="02020603050405020304" pitchFamily="18" charset="0"/>
              </a:rPr>
              <a:t> </a:t>
            </a:r>
            <a:r>
              <a:rPr lang="en-US" sz="2000" b="0" strike="noStrike" spc="-1" dirty="0">
                <a:solidFill>
                  <a:srgbClr val="FF0000"/>
                </a:solidFill>
                <a:latin typeface="Times New Roman" panose="02020603050405020304" pitchFamily="18" charset="0"/>
                <a:cs typeface="Times New Roman" panose="02020603050405020304" pitchFamily="18" charset="0"/>
              </a:rPr>
              <a:t>Expensive, time consuming and mostly infeasible</a:t>
            </a:r>
            <a:r>
              <a:rPr lang="en-US" sz="2000" b="0" strike="noStrike" spc="-1" dirty="0">
                <a:solidFill>
                  <a:srgbClr val="000000"/>
                </a:solidFill>
                <a:latin typeface="Times New Roman" panose="02020603050405020304" pitchFamily="18" charset="0"/>
                <a:cs typeface="Times New Roman" panose="02020603050405020304" pitchFamily="18" charset="0"/>
              </a:rPr>
              <a:t>.</a:t>
            </a:r>
          </a:p>
          <a:p>
            <a:pPr algn="just">
              <a:lnSpc>
                <a:spcPct val="100000"/>
              </a:lnSpc>
              <a:spcBef>
                <a:spcPts val="400"/>
              </a:spcBef>
            </a:pP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gn="just">
              <a:lnSpc>
                <a:spcPct val="100000"/>
              </a:lnSpc>
              <a:spcBef>
                <a:spcPts val="400"/>
              </a:spcBef>
              <a:buClr>
                <a:srgbClr val="000000"/>
              </a:buClr>
              <a:buFont typeface="Wingdings" charset="2"/>
              <a:buChar char=""/>
            </a:pPr>
            <a:r>
              <a:rPr lang="en-US" sz="2000" b="1" strike="noStrike" spc="-1" dirty="0">
                <a:solidFill>
                  <a:srgbClr val="000000"/>
                </a:solidFill>
                <a:latin typeface="Times New Roman" panose="02020603050405020304" pitchFamily="18" charset="0"/>
                <a:cs typeface="Times New Roman" panose="02020603050405020304" pitchFamily="18" charset="0"/>
              </a:rPr>
              <a:t>Solution:</a:t>
            </a:r>
            <a:r>
              <a:rPr lang="en-US" sz="2000" b="0" strike="noStrike" spc="-1" dirty="0">
                <a:solidFill>
                  <a:srgbClr val="000000"/>
                </a:solidFill>
                <a:latin typeface="Times New Roman" panose="02020603050405020304" pitchFamily="18" charset="0"/>
                <a:cs typeface="Times New Roman" panose="02020603050405020304" pitchFamily="18" charset="0"/>
              </a:rPr>
              <a:t> Adapt the classifier trained on source sample/ domain for predicting the land cover classes for target </a:t>
            </a:r>
            <a:r>
              <a:rPr lang="en-US" sz="2000" spc="-1" dirty="0">
                <a:solidFill>
                  <a:srgbClr val="000000"/>
                </a:solidFill>
                <a:latin typeface="Times New Roman" panose="02020603050405020304" pitchFamily="18" charset="0"/>
                <a:cs typeface="Times New Roman" panose="02020603050405020304" pitchFamily="18" charset="0"/>
              </a:rPr>
              <a:t>region (domain).</a:t>
            </a:r>
            <a:endParaRPr lang="en-US"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282" name="TextShape 2"/>
          <p:cNvSpPr txBox="1"/>
          <p:nvPr/>
        </p:nvSpPr>
        <p:spPr>
          <a:xfrm>
            <a:off x="457200" y="274680"/>
            <a:ext cx="8229240" cy="791640"/>
          </a:xfrm>
          <a:prstGeom prst="rect">
            <a:avLst/>
          </a:prstGeom>
          <a:noFill/>
          <a:ln>
            <a:noFill/>
          </a:ln>
        </p:spPr>
        <p:txBody>
          <a:bodyPr anchor="ctr">
            <a:normAutofit/>
          </a:bodyPr>
          <a:lstStyle/>
          <a:p>
            <a:pPr algn="ctr">
              <a:lnSpc>
                <a:spcPct val="100000"/>
              </a:lnSpc>
            </a:pPr>
            <a:r>
              <a:rPr lang="en-US" sz="4400" b="0" strike="noStrike" spc="-1">
                <a:solidFill>
                  <a:srgbClr val="000000"/>
                </a:solidFill>
                <a:latin typeface="Times New Roman" panose="02020603050405020304" pitchFamily="18" charset="0"/>
                <a:cs typeface="Times New Roman" panose="02020603050405020304" pitchFamily="18" charset="0"/>
              </a:rPr>
              <a:t>Solution to DA</a:t>
            </a:r>
          </a:p>
        </p:txBody>
      </p:sp>
      <p:pic>
        <p:nvPicPr>
          <p:cNvPr id="285" name="Picture 2"/>
          <p:cNvPicPr/>
          <p:nvPr/>
        </p:nvPicPr>
        <p:blipFill>
          <a:blip r:embed="rId2"/>
          <a:stretch/>
        </p:blipFill>
        <p:spPr>
          <a:xfrm>
            <a:off x="1285920" y="3581280"/>
            <a:ext cx="6638400" cy="2742840"/>
          </a:xfrm>
          <a:prstGeom prst="rect">
            <a:avLst/>
          </a:prstGeom>
          <a:ln>
            <a:noFill/>
          </a:ln>
        </p:spPr>
      </p:pic>
      <p:sp>
        <p:nvSpPr>
          <p:cNvPr id="8" name="Date Placeholder 21">
            <a:extLst>
              <a:ext uri="{FF2B5EF4-FFF2-40B4-BE49-F238E27FC236}">
                <a16:creationId xmlns:a16="http://schemas.microsoft.com/office/drawing/2014/main" id="{B5A572EC-9142-46C2-B719-82D8E1BF4CAA}"/>
              </a:ext>
            </a:extLst>
          </p:cNvPr>
          <p:cNvSpPr txBox="1">
            <a:spLocks/>
          </p:cNvSpPr>
          <p:nvPr/>
        </p:nvSpPr>
        <p:spPr>
          <a:xfrm>
            <a:off x="457200" y="636522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10" name="Slide Number Placeholder 23">
            <a:extLst>
              <a:ext uri="{FF2B5EF4-FFF2-40B4-BE49-F238E27FC236}">
                <a16:creationId xmlns:a16="http://schemas.microsoft.com/office/drawing/2014/main" id="{30AD210C-D33A-4EAF-BFC3-C219DB4F4D6C}"/>
              </a:ext>
            </a:extLst>
          </p:cNvPr>
          <p:cNvSpPr txBox="1">
            <a:spLocks/>
          </p:cNvSpPr>
          <p:nvPr/>
        </p:nvSpPr>
        <p:spPr>
          <a:xfrm>
            <a:off x="6553200" y="63652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E0140EF5-2309-C452-8CBF-E8D5FDB7D850}"/>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additive="repl">
                                        <p:cTn id="7" dur="2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457200" y="1600200"/>
            <a:ext cx="8229240" cy="4756320"/>
          </a:xfrm>
          <a:prstGeom prst="rect">
            <a:avLst/>
          </a:prstGeom>
          <a:noFill/>
          <a:ln>
            <a:noFill/>
          </a:ln>
        </p:spPr>
        <p:txBody>
          <a:bodyPr>
            <a:normAutofit fontScale="92500" lnSpcReduction="10000"/>
          </a:bodyPr>
          <a:lstStyle/>
          <a:p>
            <a:pPr algn="just">
              <a:lnSpc>
                <a:spcPct val="100000"/>
              </a:lnSpc>
              <a:spcBef>
                <a:spcPts val="400"/>
              </a:spcBef>
            </a:pPr>
            <a:r>
              <a:rPr lang="en-US" sz="2000" b="0" strike="noStrike" spc="-1" dirty="0">
                <a:solidFill>
                  <a:srgbClr val="000000"/>
                </a:solidFill>
                <a:latin typeface="Times New Roman" panose="02020603050405020304" pitchFamily="18" charset="0"/>
                <a:cs typeface="Times New Roman" panose="02020603050405020304" pitchFamily="18" charset="0"/>
              </a:rPr>
              <a:t>Two fundamental categories of DA techniques in LCC are:</a:t>
            </a:r>
          </a:p>
          <a:p>
            <a:pPr marL="343080" indent="-342720" algn="just">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Pixel-based DA in pixel-level</a:t>
            </a:r>
            <a:endParaRPr lang="en-US" sz="2000" spc="-1" dirty="0">
              <a:solidFill>
                <a:srgbClr val="000000"/>
              </a:solidFill>
              <a:latin typeface="Times New Roman" panose="02020603050405020304" pitchFamily="18" charset="0"/>
              <a:cs typeface="Times New Roman" panose="02020603050405020304" pitchFamily="18" charset="0"/>
            </a:endParaRPr>
          </a:p>
          <a:p>
            <a:pPr marL="800280" lvl="1" indent="-342720" algn="just">
              <a:spcBef>
                <a:spcPts val="400"/>
              </a:spcBef>
              <a:buClr>
                <a:srgbClr val="000000"/>
              </a:buClr>
              <a:buFont typeface="Arial"/>
              <a:buChar char="•"/>
            </a:pPr>
            <a:r>
              <a:rPr lang="en-US" b="0" strike="noStrike" spc="-1" dirty="0">
                <a:solidFill>
                  <a:srgbClr val="000000"/>
                </a:solidFill>
                <a:latin typeface="Times New Roman" panose="02020603050405020304" pitchFamily="18" charset="0"/>
                <a:cs typeface="Times New Roman" panose="02020603050405020304" pitchFamily="18" charset="0"/>
              </a:rPr>
              <a:t>Data transformation based DA [1] </a:t>
            </a:r>
          </a:p>
          <a:p>
            <a:pPr marL="1257480" lvl="2" indent="-342720" algn="just">
              <a:spcBef>
                <a:spcPts val="400"/>
              </a:spcBef>
              <a:buClr>
                <a:srgbClr val="000000"/>
              </a:buClr>
              <a:buFont typeface="Arial"/>
              <a:buChar char="•"/>
            </a:pPr>
            <a:r>
              <a:rPr lang="en-IN" b="0" strike="noStrike" spc="-1" dirty="0">
                <a:solidFill>
                  <a:srgbClr val="000000"/>
                </a:solidFill>
                <a:latin typeface="Times New Roman" panose="02020603050405020304" pitchFamily="18" charset="0"/>
                <a:cs typeface="Times New Roman" panose="02020603050405020304" pitchFamily="18" charset="0"/>
              </a:rPr>
              <a:t>No spatial information</a:t>
            </a:r>
            <a:r>
              <a:rPr lang="en-IN" spc="-1" dirty="0">
                <a:latin typeface="Times New Roman" panose="02020603050405020304" pitchFamily="18" charset="0"/>
                <a:cs typeface="Times New Roman" panose="02020603050405020304" pitchFamily="18" charset="0"/>
              </a:rPr>
              <a:t> and </a:t>
            </a:r>
            <a:r>
              <a:rPr lang="en-IN" spc="-1" dirty="0">
                <a:solidFill>
                  <a:srgbClr val="000000"/>
                </a:solidFill>
                <a:latin typeface="Times New Roman" panose="02020603050405020304" pitchFamily="18" charset="0"/>
                <a:cs typeface="Times New Roman" panose="02020603050405020304" pitchFamily="18" charset="0"/>
              </a:rPr>
              <a:t>i</a:t>
            </a:r>
            <a:r>
              <a:rPr lang="en-IN" b="0" strike="noStrike" spc="-1" dirty="0">
                <a:solidFill>
                  <a:srgbClr val="000000"/>
                </a:solidFill>
                <a:latin typeface="Times New Roman" panose="02020603050405020304" pitchFamily="18" charset="0"/>
                <a:cs typeface="Times New Roman" panose="02020603050405020304" pitchFamily="18" charset="0"/>
              </a:rPr>
              <a:t>gnores unique target characteristics</a:t>
            </a:r>
            <a:endParaRPr lang="en-US" b="0" strike="noStrike" spc="-1" dirty="0">
              <a:solidFill>
                <a:srgbClr val="000000"/>
              </a:solidFill>
              <a:latin typeface="Times New Roman" panose="02020603050405020304" pitchFamily="18" charset="0"/>
              <a:cs typeface="Times New Roman" panose="02020603050405020304" pitchFamily="18" charset="0"/>
            </a:endParaRPr>
          </a:p>
          <a:p>
            <a:pPr marL="800280" lvl="1" indent="-342720" algn="just">
              <a:spcBef>
                <a:spcPts val="400"/>
              </a:spcBef>
              <a:buClr>
                <a:srgbClr val="000000"/>
              </a:buClr>
              <a:buFont typeface="Arial"/>
              <a:buChar char="•"/>
            </a:pPr>
            <a:r>
              <a:rPr lang="en-US" b="0" strike="noStrike" spc="-1" dirty="0">
                <a:solidFill>
                  <a:srgbClr val="000000"/>
                </a:solidFill>
                <a:latin typeface="Times New Roman" panose="02020603050405020304" pitchFamily="18" charset="0"/>
                <a:cs typeface="Times New Roman" panose="02020603050405020304" pitchFamily="18" charset="0"/>
              </a:rPr>
              <a:t>Clustering based DA [</a:t>
            </a:r>
            <a:r>
              <a:rPr lang="en-US" spc="-1" dirty="0">
                <a:solidFill>
                  <a:srgbClr val="000000"/>
                </a:solidFill>
                <a:latin typeface="Times New Roman" panose="02020603050405020304" pitchFamily="18" charset="0"/>
                <a:cs typeface="Times New Roman" panose="02020603050405020304" pitchFamily="18" charset="0"/>
              </a:rPr>
              <a:t>2</a:t>
            </a:r>
            <a:r>
              <a:rPr lang="en-US" b="0" strike="noStrike" spc="-1" dirty="0">
                <a:solidFill>
                  <a:srgbClr val="000000"/>
                </a:solidFill>
                <a:latin typeface="Times New Roman" panose="02020603050405020304" pitchFamily="18" charset="0"/>
                <a:cs typeface="Times New Roman" panose="02020603050405020304" pitchFamily="18" charset="0"/>
              </a:rPr>
              <a:t>]</a:t>
            </a:r>
          </a:p>
          <a:p>
            <a:pPr marL="1257480" lvl="2" indent="-342720" algn="just">
              <a:spcBef>
                <a:spcPts val="400"/>
              </a:spcBef>
              <a:buClr>
                <a:srgbClr val="000000"/>
              </a:buClr>
              <a:buFont typeface="Arial"/>
              <a:buChar char="•"/>
            </a:pPr>
            <a:r>
              <a:rPr lang="en-IN" b="0" strike="noStrike" spc="-1" dirty="0">
                <a:solidFill>
                  <a:srgbClr val="000000"/>
                </a:solidFill>
                <a:latin typeface="Times New Roman" panose="02020603050405020304" pitchFamily="18" charset="0"/>
                <a:cs typeface="Times New Roman" panose="02020603050405020304" pitchFamily="18" charset="0"/>
              </a:rPr>
              <a:t>Unable to handle heterogeneous DA problem.</a:t>
            </a:r>
            <a:endParaRPr lang="en-US" b="0" strike="noStrike" spc="-1" dirty="0">
              <a:solidFill>
                <a:srgbClr val="000000"/>
              </a:solidFill>
              <a:latin typeface="Times New Roman" panose="02020603050405020304" pitchFamily="18" charset="0"/>
              <a:cs typeface="Times New Roman" panose="02020603050405020304" pitchFamily="18" charset="0"/>
            </a:endParaRPr>
          </a:p>
          <a:p>
            <a:pPr marL="800280" lvl="1" indent="-342720" algn="just">
              <a:spcBef>
                <a:spcPts val="400"/>
              </a:spcBef>
              <a:buClr>
                <a:srgbClr val="000000"/>
              </a:buClr>
              <a:buFont typeface="Arial"/>
              <a:buChar char="•"/>
            </a:pPr>
            <a:r>
              <a:rPr lang="en-US" b="0" strike="noStrike" spc="-1" dirty="0">
                <a:solidFill>
                  <a:srgbClr val="000000"/>
                </a:solidFill>
                <a:latin typeface="Times New Roman" panose="02020603050405020304" pitchFamily="18" charset="0"/>
                <a:cs typeface="Times New Roman" panose="02020603050405020304" pitchFamily="18" charset="0"/>
              </a:rPr>
              <a:t>Instance re-weighting based DA [</a:t>
            </a:r>
            <a:r>
              <a:rPr lang="en-US" spc="-1" dirty="0">
                <a:solidFill>
                  <a:srgbClr val="000000"/>
                </a:solidFill>
                <a:latin typeface="Times New Roman" panose="02020603050405020304" pitchFamily="18" charset="0"/>
                <a:cs typeface="Times New Roman" panose="02020603050405020304" pitchFamily="18" charset="0"/>
              </a:rPr>
              <a:t>3</a:t>
            </a:r>
            <a:r>
              <a:rPr lang="en-US" b="0" strike="noStrike" spc="-1" dirty="0">
                <a:solidFill>
                  <a:srgbClr val="000000"/>
                </a:solidFill>
                <a:latin typeface="Times New Roman" panose="02020603050405020304" pitchFamily="18" charset="0"/>
                <a:cs typeface="Times New Roman" panose="02020603050405020304" pitchFamily="18" charset="0"/>
              </a:rPr>
              <a:t>]</a:t>
            </a:r>
          </a:p>
          <a:p>
            <a:pPr marL="1257480" lvl="2" indent="-342720" algn="just">
              <a:spcBef>
                <a:spcPts val="400"/>
              </a:spcBef>
              <a:buClr>
                <a:srgbClr val="000000"/>
              </a:buClr>
              <a:buFont typeface="Arial"/>
              <a:buChar char="•"/>
            </a:pPr>
            <a:r>
              <a:rPr lang="en-IN" b="0" strike="noStrike" spc="-1" dirty="0">
                <a:solidFill>
                  <a:srgbClr val="000000"/>
                </a:solidFill>
                <a:latin typeface="Times New Roman" panose="02020603050405020304" pitchFamily="18" charset="0"/>
                <a:cs typeface="Times New Roman" panose="02020603050405020304" pitchFamily="18" charset="0"/>
              </a:rPr>
              <a:t>Expensive to get </a:t>
            </a:r>
            <a:r>
              <a:rPr lang="en-IN" b="0" strike="noStrike" spc="-1" dirty="0" err="1">
                <a:solidFill>
                  <a:srgbClr val="000000"/>
                </a:solidFill>
                <a:latin typeface="Times New Roman" panose="02020603050405020304" pitchFamily="18" charset="0"/>
                <a:cs typeface="Times New Roman" panose="02020603050405020304" pitchFamily="18" charset="0"/>
              </a:rPr>
              <a:t>labeled</a:t>
            </a:r>
            <a:r>
              <a:rPr lang="en-IN" b="0" strike="noStrike" spc="-1" dirty="0">
                <a:solidFill>
                  <a:srgbClr val="000000"/>
                </a:solidFill>
                <a:latin typeface="Times New Roman" panose="02020603050405020304" pitchFamily="18" charset="0"/>
                <a:cs typeface="Times New Roman" panose="02020603050405020304" pitchFamily="18" charset="0"/>
              </a:rPr>
              <a:t> target patterns</a:t>
            </a:r>
            <a:endParaRPr lang="en-US" b="0" strike="noStrike" spc="-1" dirty="0">
              <a:solidFill>
                <a:srgbClr val="000000"/>
              </a:solidFill>
              <a:latin typeface="Times New Roman" panose="02020603050405020304" pitchFamily="18" charset="0"/>
              <a:cs typeface="Times New Roman" panose="02020603050405020304" pitchFamily="18" charset="0"/>
            </a:endParaRPr>
          </a:p>
          <a:p>
            <a:pPr marL="800280" lvl="1" indent="-342720" algn="just">
              <a:spcBef>
                <a:spcPts val="400"/>
              </a:spcBef>
              <a:buClr>
                <a:srgbClr val="000000"/>
              </a:buClr>
              <a:buFont typeface="Arial"/>
              <a:buChar char="•"/>
            </a:pPr>
            <a:r>
              <a:rPr lang="en-US" b="0" strike="noStrike" spc="-1" dirty="0">
                <a:solidFill>
                  <a:srgbClr val="000000"/>
                </a:solidFill>
                <a:latin typeface="Times New Roman" panose="02020603050405020304" pitchFamily="18" charset="0"/>
                <a:cs typeface="Times New Roman" panose="02020603050405020304" pitchFamily="18" charset="0"/>
              </a:rPr>
              <a:t>DNN based DA in pixel level [</a:t>
            </a:r>
            <a:r>
              <a:rPr lang="en-US" spc="-1" dirty="0">
                <a:solidFill>
                  <a:srgbClr val="000000"/>
                </a:solidFill>
                <a:latin typeface="Times New Roman" panose="02020603050405020304" pitchFamily="18" charset="0"/>
                <a:cs typeface="Times New Roman" panose="02020603050405020304" pitchFamily="18" charset="0"/>
              </a:rPr>
              <a:t>4</a:t>
            </a:r>
            <a:r>
              <a:rPr lang="en-US" b="0" strike="noStrike" spc="-1" dirty="0">
                <a:solidFill>
                  <a:srgbClr val="000000"/>
                </a:solidFill>
                <a:latin typeface="Times New Roman" panose="02020603050405020304" pitchFamily="18" charset="0"/>
                <a:cs typeface="Times New Roman" panose="02020603050405020304" pitchFamily="18" charset="0"/>
              </a:rPr>
              <a:t>]</a:t>
            </a:r>
          </a:p>
          <a:p>
            <a:pPr marL="1257480" lvl="2" indent="-342720" algn="just">
              <a:spcBef>
                <a:spcPts val="400"/>
              </a:spcBef>
              <a:buClr>
                <a:srgbClr val="000000"/>
              </a:buClr>
              <a:buFont typeface="Arial"/>
              <a:buChar char="•"/>
            </a:pPr>
            <a:r>
              <a:rPr lang="en-IN" b="0" strike="noStrike" spc="-1" dirty="0">
                <a:solidFill>
                  <a:srgbClr val="000000"/>
                </a:solidFill>
                <a:latin typeface="Times New Roman" panose="02020603050405020304" pitchFamily="18" charset="0"/>
                <a:cs typeface="Times New Roman" panose="02020603050405020304" pitchFamily="18" charset="0"/>
              </a:rPr>
              <a:t>Missing Spatial features</a:t>
            </a:r>
          </a:p>
          <a:p>
            <a:pPr marL="914760" lvl="2" algn="just">
              <a:spcBef>
                <a:spcPts val="400"/>
              </a:spcBef>
              <a:buClr>
                <a:srgbClr val="000000"/>
              </a:buClr>
            </a:pPr>
            <a:endParaRPr lang="en-US" b="0" strike="noStrike" spc="-1" dirty="0">
              <a:solidFill>
                <a:srgbClr val="000000"/>
              </a:solidFill>
              <a:latin typeface="Times New Roman" panose="02020603050405020304" pitchFamily="18" charset="0"/>
              <a:cs typeface="Times New Roman" panose="02020603050405020304" pitchFamily="18" charset="0"/>
            </a:endParaRPr>
          </a:p>
          <a:p>
            <a:pPr marL="343080" indent="-342720" algn="just">
              <a:lnSpc>
                <a:spcPct val="100000"/>
              </a:lnSpc>
              <a:spcBef>
                <a:spcPts val="400"/>
              </a:spcBef>
              <a:buClr>
                <a:srgbClr val="000000"/>
              </a:buClr>
              <a:buFont typeface="Arial"/>
              <a:buChar char="•"/>
            </a:pPr>
            <a:r>
              <a:rPr lang="en-US" sz="2000" b="0" strike="noStrike" spc="-1" dirty="0">
                <a:solidFill>
                  <a:srgbClr val="000000"/>
                </a:solidFill>
                <a:latin typeface="Times New Roman" panose="02020603050405020304" pitchFamily="18" charset="0"/>
                <a:cs typeface="Times New Roman" panose="02020603050405020304" pitchFamily="18" charset="0"/>
              </a:rPr>
              <a:t>Object-based DA in scene-level (DNN based DA).</a:t>
            </a:r>
          </a:p>
          <a:p>
            <a:pPr marL="743040" lvl="1" indent="-285480" algn="just">
              <a:lnSpc>
                <a:spcPct val="100000"/>
              </a:lnSpc>
              <a:spcBef>
                <a:spcPts val="360"/>
              </a:spcBef>
              <a:buClr>
                <a:srgbClr val="000000"/>
              </a:buClr>
              <a:buFont typeface="Wingdings" charset="2"/>
              <a:buChar char=""/>
            </a:pPr>
            <a:r>
              <a:rPr lang="en-US" b="0" strike="noStrike" spc="-1" dirty="0">
                <a:solidFill>
                  <a:srgbClr val="000000"/>
                </a:solidFill>
                <a:latin typeface="Times New Roman" panose="02020603050405020304" pitchFamily="18" charset="0"/>
                <a:cs typeface="Times New Roman" panose="02020603050405020304" pitchFamily="18" charset="0"/>
              </a:rPr>
              <a:t>DA without pre-trained architecture [</a:t>
            </a:r>
            <a:r>
              <a:rPr lang="en-US" spc="-1" dirty="0">
                <a:solidFill>
                  <a:srgbClr val="000000"/>
                </a:solidFill>
                <a:latin typeface="Times New Roman" panose="02020603050405020304" pitchFamily="18" charset="0"/>
                <a:cs typeface="Times New Roman" panose="02020603050405020304" pitchFamily="18" charset="0"/>
              </a:rPr>
              <a:t>5</a:t>
            </a:r>
            <a:r>
              <a:rPr lang="en-US" b="0" strike="noStrike" spc="-1" dirty="0">
                <a:solidFill>
                  <a:srgbClr val="000000"/>
                </a:solidFill>
                <a:latin typeface="Times New Roman" panose="02020603050405020304" pitchFamily="18" charset="0"/>
                <a:cs typeface="Times New Roman" panose="02020603050405020304" pitchFamily="18" charset="0"/>
              </a:rPr>
              <a:t>]</a:t>
            </a:r>
          </a:p>
          <a:p>
            <a:pPr marL="1200240" lvl="2" indent="-285480" algn="just">
              <a:spcBef>
                <a:spcPts val="360"/>
              </a:spcBef>
              <a:buClr>
                <a:srgbClr val="000000"/>
              </a:buClr>
              <a:buFont typeface="Wingdings" charset="2"/>
              <a:buChar char=""/>
            </a:pPr>
            <a:r>
              <a:rPr lang="en-US" b="0" strike="noStrike" spc="-1" dirty="0">
                <a:solidFill>
                  <a:srgbClr val="000000"/>
                </a:solidFill>
                <a:latin typeface="Times New Roman" panose="02020603050405020304" pitchFamily="18" charset="0"/>
                <a:cs typeface="Times New Roman" panose="02020603050405020304" pitchFamily="18" charset="0"/>
              </a:rPr>
              <a:t>Large dataset and huge computation cost</a:t>
            </a:r>
          </a:p>
          <a:p>
            <a:pPr marL="743040" lvl="1" indent="-285480" algn="just">
              <a:lnSpc>
                <a:spcPct val="100000"/>
              </a:lnSpc>
              <a:spcBef>
                <a:spcPts val="400"/>
              </a:spcBef>
              <a:buClr>
                <a:srgbClr val="000000"/>
              </a:buClr>
              <a:buFont typeface="Wingdings" charset="2"/>
              <a:buChar char=""/>
            </a:pPr>
            <a:r>
              <a:rPr lang="en-US" b="0" strike="noStrike" spc="-1" dirty="0">
                <a:solidFill>
                  <a:srgbClr val="000000"/>
                </a:solidFill>
                <a:latin typeface="Times New Roman" panose="02020603050405020304" pitchFamily="18" charset="0"/>
                <a:cs typeface="Times New Roman" panose="02020603050405020304" pitchFamily="18" charset="0"/>
              </a:rPr>
              <a:t>DA with pre-trained architecture [</a:t>
            </a:r>
            <a:r>
              <a:rPr lang="en-US" spc="-1" dirty="0">
                <a:solidFill>
                  <a:srgbClr val="000000"/>
                </a:solidFill>
                <a:latin typeface="Times New Roman" panose="02020603050405020304" pitchFamily="18" charset="0"/>
                <a:cs typeface="Times New Roman" panose="02020603050405020304" pitchFamily="18" charset="0"/>
              </a:rPr>
              <a:t>6</a:t>
            </a:r>
            <a:r>
              <a:rPr lang="en-US" b="0" strike="noStrike" spc="-1" dirty="0">
                <a:solidFill>
                  <a:srgbClr val="000000"/>
                </a:solidFill>
                <a:latin typeface="Times New Roman" panose="02020603050405020304" pitchFamily="18" charset="0"/>
                <a:cs typeface="Times New Roman" panose="02020603050405020304" pitchFamily="18" charset="0"/>
              </a:rPr>
              <a:t>]</a:t>
            </a:r>
          </a:p>
          <a:p>
            <a:pPr marL="1200240" lvl="2" indent="-285480" algn="just">
              <a:spcBef>
                <a:spcPts val="400"/>
              </a:spcBef>
              <a:buClr>
                <a:srgbClr val="000000"/>
              </a:buClr>
              <a:buFont typeface="Wingdings" charset="2"/>
              <a:buChar char=""/>
            </a:pPr>
            <a:r>
              <a:rPr lang="en-US" spc="-1" dirty="0">
                <a:solidFill>
                  <a:srgbClr val="000000"/>
                </a:solidFill>
                <a:latin typeface="Times New Roman" panose="02020603050405020304" pitchFamily="18" charset="0"/>
                <a:cs typeface="Times New Roman" panose="02020603050405020304" pitchFamily="18" charset="0"/>
              </a:rPr>
              <a:t>Unavailability of pre-trained models using remotely sensed images</a:t>
            </a:r>
            <a:endParaRPr lang="en-US" b="0" strike="noStrike" spc="-1" dirty="0">
              <a:solidFill>
                <a:srgbClr val="000000"/>
              </a:solidFill>
              <a:latin typeface="Times New Roman" panose="02020603050405020304" pitchFamily="18" charset="0"/>
              <a:cs typeface="Times New Roman" panose="02020603050405020304" pitchFamily="18" charset="0"/>
            </a:endParaRPr>
          </a:p>
          <a:p>
            <a:pPr marL="800280" lvl="1" indent="-342720" algn="just">
              <a:spcBef>
                <a:spcPts val="400"/>
              </a:spcBef>
              <a:buClr>
                <a:srgbClr val="000000"/>
              </a:buClr>
              <a:buFont typeface="Arial"/>
              <a:buChar char="•"/>
            </a:pP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spcBef>
                <a:spcPts val="400"/>
              </a:spcBef>
            </a:pPr>
            <a:endParaRPr lang="en-US" sz="20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spcBef>
                <a:spcPts val="400"/>
              </a:spcBef>
            </a:pPr>
            <a:endParaRPr lang="en-US"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288" name="TextShape 2"/>
          <p:cNvSpPr txBox="1"/>
          <p:nvPr/>
        </p:nvSpPr>
        <p:spPr>
          <a:xfrm>
            <a:off x="457200" y="274680"/>
            <a:ext cx="8229240" cy="791640"/>
          </a:xfrm>
          <a:prstGeom prst="rect">
            <a:avLst/>
          </a:prstGeom>
          <a:noFill/>
          <a:ln>
            <a:noFill/>
          </a:ln>
        </p:spPr>
        <p:txBody>
          <a:bodyPr anchor="ctr">
            <a:normAutofit/>
          </a:bodyPr>
          <a:lstStyle/>
          <a:p>
            <a:pPr algn="ctr">
              <a:lnSpc>
                <a:spcPct val="100000"/>
              </a:lnSpc>
            </a:pPr>
            <a:r>
              <a:rPr lang="en-US" sz="4400" b="0" strike="noStrike" spc="-1">
                <a:solidFill>
                  <a:srgbClr val="000000"/>
                </a:solidFill>
                <a:latin typeface="Times New Roman" panose="02020603050405020304" pitchFamily="18" charset="0"/>
                <a:cs typeface="Times New Roman" panose="02020603050405020304" pitchFamily="18" charset="0"/>
              </a:rPr>
              <a:t>Literature Review</a:t>
            </a:r>
          </a:p>
        </p:txBody>
      </p:sp>
      <p:sp>
        <p:nvSpPr>
          <p:cNvPr id="7" name="Date Placeholder 21">
            <a:extLst>
              <a:ext uri="{FF2B5EF4-FFF2-40B4-BE49-F238E27FC236}">
                <a16:creationId xmlns:a16="http://schemas.microsoft.com/office/drawing/2014/main" id="{13E8ACCF-34F3-46CE-A447-FE7C2224DE30}"/>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E139-69A2-4AF9-B01A-D41050C595C1}" type="datetime1">
              <a:rPr lang="en-US" smtClean="0">
                <a:solidFill>
                  <a:prstClr val="black">
                    <a:tint val="75000"/>
                  </a:prstClr>
                </a:solidFill>
                <a:latin typeface="Calibri"/>
              </a:rPr>
              <a:pPr/>
              <a:t>9/14/2022</a:t>
            </a:fld>
            <a:endParaRPr lang="en-US">
              <a:solidFill>
                <a:prstClr val="black">
                  <a:tint val="75000"/>
                </a:prstClr>
              </a:solidFill>
              <a:latin typeface="Calibri"/>
            </a:endParaRPr>
          </a:p>
        </p:txBody>
      </p:sp>
      <p:sp>
        <p:nvSpPr>
          <p:cNvPr id="9" name="Slide Number Placeholder 23">
            <a:extLst>
              <a:ext uri="{FF2B5EF4-FFF2-40B4-BE49-F238E27FC236}">
                <a16:creationId xmlns:a16="http://schemas.microsoft.com/office/drawing/2014/main" id="{23FA34C6-83D3-41C6-8F08-E45A8F7BDBA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07502-6AEA-4753-AA00-5CD7995082B3}"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sp>
        <p:nvSpPr>
          <p:cNvPr id="3" name="Footer Placeholder 22">
            <a:extLst>
              <a:ext uri="{FF2B5EF4-FFF2-40B4-BE49-F238E27FC236}">
                <a16:creationId xmlns:a16="http://schemas.microsoft.com/office/drawing/2014/main" id="{0FF72780-18F6-F92A-9C8F-E9DDCF4D30F3}"/>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a:rPr>
              <a:t>Defense Seminar</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7">
                                            <p:txEl>
                                              <p:pRg st="1" end="1"/>
                                            </p:txEl>
                                          </p:spTgt>
                                        </p:tgtEl>
                                        <p:attrNameLst>
                                          <p:attrName>style.visibility</p:attrName>
                                        </p:attrNameLst>
                                      </p:cBhvr>
                                      <p:to>
                                        <p:strVal val="visible"/>
                                      </p:to>
                                    </p:set>
                                    <p:animEffect transition="in" filter="randombar(horizontal)">
                                      <p:cBhvr>
                                        <p:cTn id="7" dur="500"/>
                                        <p:tgtEl>
                                          <p:spTgt spid="287">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87">
                                            <p:txEl>
                                              <p:pRg st="11" end="11"/>
                                            </p:txEl>
                                          </p:spTgt>
                                        </p:tgtEl>
                                        <p:attrNameLst>
                                          <p:attrName>style.visibility</p:attrName>
                                        </p:attrNameLst>
                                      </p:cBhvr>
                                      <p:to>
                                        <p:strVal val="visible"/>
                                      </p:to>
                                    </p:set>
                                    <p:animEffect transition="in" filter="randombar(horizontal)">
                                      <p:cBhvr>
                                        <p:cTn id="10" dur="500"/>
                                        <p:tgtEl>
                                          <p:spTgt spid="287">
                                            <p:txEl>
                                              <p:pRg st="11" end="1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87">
                                            <p:txEl>
                                              <p:pRg st="2" end="2"/>
                                            </p:txEl>
                                          </p:spTgt>
                                        </p:tgtEl>
                                        <p:attrNameLst>
                                          <p:attrName>style.visibility</p:attrName>
                                        </p:attrNameLst>
                                      </p:cBhvr>
                                      <p:to>
                                        <p:strVal val="visible"/>
                                      </p:to>
                                    </p:set>
                                    <p:animEffect transition="in" filter="randombar(horizontal)">
                                      <p:cBhvr>
                                        <p:cTn id="15" dur="500"/>
                                        <p:tgtEl>
                                          <p:spTgt spid="287">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87">
                                            <p:txEl>
                                              <p:pRg st="3" end="3"/>
                                            </p:txEl>
                                          </p:spTgt>
                                        </p:tgtEl>
                                        <p:attrNameLst>
                                          <p:attrName>style.visibility</p:attrName>
                                        </p:attrNameLst>
                                      </p:cBhvr>
                                      <p:to>
                                        <p:strVal val="visible"/>
                                      </p:to>
                                    </p:set>
                                    <p:animEffect transition="in" filter="randombar(horizontal)">
                                      <p:cBhvr>
                                        <p:cTn id="18" dur="500"/>
                                        <p:tgtEl>
                                          <p:spTgt spid="287">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87">
                                            <p:txEl>
                                              <p:pRg st="4" end="4"/>
                                            </p:txEl>
                                          </p:spTgt>
                                        </p:tgtEl>
                                        <p:attrNameLst>
                                          <p:attrName>style.visibility</p:attrName>
                                        </p:attrNameLst>
                                      </p:cBhvr>
                                      <p:to>
                                        <p:strVal val="visible"/>
                                      </p:to>
                                    </p:set>
                                    <p:animEffect transition="in" filter="randombar(horizontal)">
                                      <p:cBhvr>
                                        <p:cTn id="21" dur="500"/>
                                        <p:tgtEl>
                                          <p:spTgt spid="287">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87">
                                            <p:txEl>
                                              <p:pRg st="5" end="5"/>
                                            </p:txEl>
                                          </p:spTgt>
                                        </p:tgtEl>
                                        <p:attrNameLst>
                                          <p:attrName>style.visibility</p:attrName>
                                        </p:attrNameLst>
                                      </p:cBhvr>
                                      <p:to>
                                        <p:strVal val="visible"/>
                                      </p:to>
                                    </p:set>
                                    <p:animEffect transition="in" filter="randombar(horizontal)">
                                      <p:cBhvr>
                                        <p:cTn id="24" dur="500"/>
                                        <p:tgtEl>
                                          <p:spTgt spid="287">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87">
                                            <p:txEl>
                                              <p:pRg st="6" end="6"/>
                                            </p:txEl>
                                          </p:spTgt>
                                        </p:tgtEl>
                                        <p:attrNameLst>
                                          <p:attrName>style.visibility</p:attrName>
                                        </p:attrNameLst>
                                      </p:cBhvr>
                                      <p:to>
                                        <p:strVal val="visible"/>
                                      </p:to>
                                    </p:set>
                                    <p:animEffect transition="in" filter="randombar(horizontal)">
                                      <p:cBhvr>
                                        <p:cTn id="27" dur="500"/>
                                        <p:tgtEl>
                                          <p:spTgt spid="287">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87">
                                            <p:txEl>
                                              <p:pRg st="7" end="7"/>
                                            </p:txEl>
                                          </p:spTgt>
                                        </p:tgtEl>
                                        <p:attrNameLst>
                                          <p:attrName>style.visibility</p:attrName>
                                        </p:attrNameLst>
                                      </p:cBhvr>
                                      <p:to>
                                        <p:strVal val="visible"/>
                                      </p:to>
                                    </p:set>
                                    <p:animEffect transition="in" filter="randombar(horizontal)">
                                      <p:cBhvr>
                                        <p:cTn id="30" dur="500"/>
                                        <p:tgtEl>
                                          <p:spTgt spid="287">
                                            <p:txEl>
                                              <p:pRg st="7" end="7"/>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87">
                                            <p:txEl>
                                              <p:pRg st="8" end="8"/>
                                            </p:txEl>
                                          </p:spTgt>
                                        </p:tgtEl>
                                        <p:attrNameLst>
                                          <p:attrName>style.visibility</p:attrName>
                                        </p:attrNameLst>
                                      </p:cBhvr>
                                      <p:to>
                                        <p:strVal val="visible"/>
                                      </p:to>
                                    </p:set>
                                    <p:animEffect transition="in" filter="randombar(horizontal)">
                                      <p:cBhvr>
                                        <p:cTn id="33" dur="500"/>
                                        <p:tgtEl>
                                          <p:spTgt spid="287">
                                            <p:txEl>
                                              <p:pRg st="8" end="8"/>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287">
                                            <p:txEl>
                                              <p:pRg st="9" end="9"/>
                                            </p:txEl>
                                          </p:spTgt>
                                        </p:tgtEl>
                                        <p:attrNameLst>
                                          <p:attrName>style.visibility</p:attrName>
                                        </p:attrNameLst>
                                      </p:cBhvr>
                                      <p:to>
                                        <p:strVal val="visible"/>
                                      </p:to>
                                    </p:set>
                                    <p:animEffect transition="in" filter="randombar(horizontal)">
                                      <p:cBhvr>
                                        <p:cTn id="36" dur="500"/>
                                        <p:tgtEl>
                                          <p:spTgt spid="287">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87">
                                            <p:txEl>
                                              <p:pRg st="12" end="12"/>
                                            </p:txEl>
                                          </p:spTgt>
                                        </p:tgtEl>
                                        <p:attrNameLst>
                                          <p:attrName>style.visibility</p:attrName>
                                        </p:attrNameLst>
                                      </p:cBhvr>
                                      <p:to>
                                        <p:strVal val="visible"/>
                                      </p:to>
                                    </p:set>
                                    <p:animEffect transition="in" filter="randombar(horizontal)">
                                      <p:cBhvr>
                                        <p:cTn id="41" dur="500"/>
                                        <p:tgtEl>
                                          <p:spTgt spid="287">
                                            <p:txEl>
                                              <p:pRg st="12" end="12"/>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287">
                                            <p:txEl>
                                              <p:pRg st="13" end="13"/>
                                            </p:txEl>
                                          </p:spTgt>
                                        </p:tgtEl>
                                        <p:attrNameLst>
                                          <p:attrName>style.visibility</p:attrName>
                                        </p:attrNameLst>
                                      </p:cBhvr>
                                      <p:to>
                                        <p:strVal val="visible"/>
                                      </p:to>
                                    </p:set>
                                    <p:animEffect transition="in" filter="randombar(horizontal)">
                                      <p:cBhvr>
                                        <p:cTn id="44" dur="500"/>
                                        <p:tgtEl>
                                          <p:spTgt spid="287">
                                            <p:txEl>
                                              <p:pRg st="13" end="13"/>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287">
                                            <p:txEl>
                                              <p:pRg st="14" end="14"/>
                                            </p:txEl>
                                          </p:spTgt>
                                        </p:tgtEl>
                                        <p:attrNameLst>
                                          <p:attrName>style.visibility</p:attrName>
                                        </p:attrNameLst>
                                      </p:cBhvr>
                                      <p:to>
                                        <p:strVal val="visible"/>
                                      </p:to>
                                    </p:set>
                                    <p:animEffect transition="in" filter="randombar(horizontal)">
                                      <p:cBhvr>
                                        <p:cTn id="47" dur="500"/>
                                        <p:tgtEl>
                                          <p:spTgt spid="287">
                                            <p:txEl>
                                              <p:pRg st="14" end="14"/>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287">
                                            <p:txEl>
                                              <p:pRg st="15" end="15"/>
                                            </p:txEl>
                                          </p:spTgt>
                                        </p:tgtEl>
                                        <p:attrNameLst>
                                          <p:attrName>style.visibility</p:attrName>
                                        </p:attrNameLst>
                                      </p:cBhvr>
                                      <p:to>
                                        <p:strVal val="visible"/>
                                      </p:to>
                                    </p:set>
                                    <p:animEffect transition="in" filter="randombar(horizontal)">
                                      <p:cBhvr>
                                        <p:cTn id="50" dur="500"/>
                                        <p:tgtEl>
                                          <p:spTgt spid="28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15190</TotalTime>
  <Words>9021</Words>
  <Application>Microsoft Office PowerPoint</Application>
  <PresentationFormat>On-screen Show (4:3)</PresentationFormat>
  <Paragraphs>1132</Paragraphs>
  <Slides>75</Slides>
  <Notes>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75</vt:i4>
      </vt:variant>
    </vt:vector>
  </HeadingPairs>
  <TitlesOfParts>
    <vt:vector size="91" baseType="lpstr">
      <vt:lpstr>Arial</vt:lpstr>
      <vt:lpstr>Arial,Sans-Serif</vt:lpstr>
      <vt:lpstr>Calibri</vt:lpstr>
      <vt:lpstr>Calibri Light</vt:lpstr>
      <vt:lpstr>Cambria Math</vt:lpstr>
      <vt:lpstr>Pxsy</vt:lpstr>
      <vt:lpstr>StarSymbol</vt:lpstr>
      <vt:lpstr>Symbol</vt:lpstr>
      <vt:lpstr>Times New Roman</vt:lpstr>
      <vt:lpstr>URWPalladioL-Roma</vt:lpstr>
      <vt:lpstr>Wingdings</vt:lpstr>
      <vt:lpstr>Office Theme</vt:lpstr>
      <vt:lpstr>Custom Design</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Scope of the Research work</vt:lpstr>
      <vt:lpstr>Development of  scene-level LCC technique under homogeneous DA scenario</vt:lpstr>
      <vt:lpstr>Development of  scene-level LCC technique under homogeneous DA scenario</vt:lpstr>
      <vt:lpstr>Development of  scene-level LCC technique under homogeneous DA scenario</vt:lpstr>
      <vt:lpstr>Development of  scene-level LCC technique under homogeneous DA scenario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Development of scene-level LCC technique under heterogeneous DA scenario.</vt:lpstr>
      <vt:lpstr>PowerPoint Presentation</vt:lpstr>
      <vt:lpstr>Development of scene-level LCC technique under heterogeneous DA scenario.</vt:lpstr>
      <vt:lpstr>Development of scene-level LCC technique under heterogeneous DA scenario.</vt:lpstr>
      <vt:lpstr>Development of scene-level LCC technique under heterogeneous DA scenario.</vt:lpstr>
      <vt:lpstr>Development of scene-level LCC technique under heterogeneous DA scenario.</vt:lpstr>
      <vt:lpstr>Development of scene-level LCC technique under heterogeneous DA scenario.</vt:lpstr>
      <vt:lpstr>Development of scene-level LCC technique under heterogeneous DA scenario.</vt:lpstr>
      <vt:lpstr>Development of scene-level LCC technique under heterogeneous DA scenario.</vt:lpstr>
      <vt:lpstr>Development of scene-level LCC technique under heterogeneous DA scenario.</vt:lpstr>
      <vt:lpstr>Development of scene-level LCC technique under heterogeneous DA scenario.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 of publications: International journals  </vt:lpstr>
      <vt:lpstr>List of publications: International conferences (related to thesis)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RS_Lab</dc:creator>
  <dc:description/>
  <cp:lastModifiedBy>Indrajit Kalita</cp:lastModifiedBy>
  <cp:revision>833</cp:revision>
  <dcterms:created xsi:type="dcterms:W3CDTF">2019-08-02T08:51:12Z</dcterms:created>
  <dcterms:modified xsi:type="dcterms:W3CDTF">2022-09-14T19:59:39Z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85</vt:i4>
  </property>
</Properties>
</file>